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handoutMasterIdLst>
    <p:handoutMasterId r:id="rId23"/>
  </p:handoutMasterIdLst>
  <p:sldIdLst>
    <p:sldId id="256" r:id="rId2"/>
    <p:sldId id="258" r:id="rId3"/>
    <p:sldId id="285" r:id="rId4"/>
    <p:sldId id="286" r:id="rId5"/>
    <p:sldId id="287" r:id="rId6"/>
    <p:sldId id="288" r:id="rId7"/>
    <p:sldId id="289" r:id="rId8"/>
    <p:sldId id="290" r:id="rId9"/>
    <p:sldId id="257" r:id="rId10"/>
    <p:sldId id="279" r:id="rId11"/>
    <p:sldId id="268" r:id="rId12"/>
    <p:sldId id="281" r:id="rId13"/>
    <p:sldId id="282" r:id="rId14"/>
    <p:sldId id="292" r:id="rId15"/>
    <p:sldId id="291" r:id="rId16"/>
    <p:sldId id="293" r:id="rId17"/>
    <p:sldId id="294" r:id="rId18"/>
    <p:sldId id="295" r:id="rId19"/>
    <p:sldId id="296" r:id="rId20"/>
    <p:sldId id="269" r:id="rId21"/>
  </p:sldIdLst>
  <p:sldSz cx="9144000" cy="6858000" type="screen4x3"/>
  <p:notesSz cx="6761163" cy="9942513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00CC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ลักษณะสีปานกลาง 2 - เน้น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ลักษณะสีปานกลาง 2 - เน้น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8EC20E35-A176-4012-BC5E-935CFFF8708E}" styleName="ลักษณะสีปานกลาง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6E25E649-3F16-4E02-A733-19D2CDBF48F0}" styleName="ลักษณะสีปานกลาง 3 - เน้น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4763" autoAdjust="0"/>
    <p:restoredTop sz="94660"/>
  </p:normalViewPr>
  <p:slideViewPr>
    <p:cSldViewPr>
      <p:cViewPr varScale="1">
        <p:scale>
          <a:sx n="69" d="100"/>
          <a:sy n="69" d="100"/>
        </p:scale>
        <p:origin x="-1170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หัวกระดาษ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29837" cy="49712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3" name="ตัวแทนวันที่ 2"/>
          <p:cNvSpPr>
            <a:spLocks noGrp="1"/>
          </p:cNvSpPr>
          <p:nvPr>
            <p:ph type="dt" sz="quarter" idx="1"/>
          </p:nvPr>
        </p:nvSpPr>
        <p:spPr>
          <a:xfrm>
            <a:off x="3829761" y="0"/>
            <a:ext cx="2929837" cy="49712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3E0A178-A30A-43FE-8C5A-9059D4C5EE62}" type="datetimeFigureOut">
              <a:rPr lang="th-TH" smtClean="0"/>
              <a:t>07/08/59</a:t>
            </a:fld>
            <a:endParaRPr lang="th-TH"/>
          </a:p>
        </p:txBody>
      </p:sp>
      <p:sp>
        <p:nvSpPr>
          <p:cNvPr id="4" name="ตัวแทนท้ายกระดาษ 3"/>
          <p:cNvSpPr>
            <a:spLocks noGrp="1"/>
          </p:cNvSpPr>
          <p:nvPr>
            <p:ph type="ftr" sz="quarter" idx="2"/>
          </p:nvPr>
        </p:nvSpPr>
        <p:spPr>
          <a:xfrm>
            <a:off x="0" y="9443662"/>
            <a:ext cx="2929837" cy="49712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5" name="ตัวแทนหมายเลขภาพนิ่ง 4"/>
          <p:cNvSpPr>
            <a:spLocks noGrp="1"/>
          </p:cNvSpPr>
          <p:nvPr>
            <p:ph type="sldNum" sz="quarter" idx="3"/>
          </p:nvPr>
        </p:nvSpPr>
        <p:spPr>
          <a:xfrm>
            <a:off x="3829761" y="9443662"/>
            <a:ext cx="2929837" cy="49712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5DB8CEA-4416-4C83-A8B7-28DE6927C1E5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97938574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หัวกระดาษ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29837" cy="49712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3" name="ตัวแทนวันที่ 2"/>
          <p:cNvSpPr>
            <a:spLocks noGrp="1"/>
          </p:cNvSpPr>
          <p:nvPr>
            <p:ph type="dt" idx="1"/>
          </p:nvPr>
        </p:nvSpPr>
        <p:spPr>
          <a:xfrm>
            <a:off x="3829761" y="0"/>
            <a:ext cx="2929837" cy="49712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D11986D-8F28-4635-B57A-3F87F53D1066}" type="datetimeFigureOut">
              <a:rPr lang="th-TH" smtClean="0"/>
              <a:t>07/08/59</a:t>
            </a:fld>
            <a:endParaRPr lang="th-TH"/>
          </a:p>
        </p:txBody>
      </p:sp>
      <p:sp>
        <p:nvSpPr>
          <p:cNvPr id="4" name="ตัวแทนรูปบนภาพนิ่ง 3"/>
          <p:cNvSpPr>
            <a:spLocks noGrp="1" noRot="1" noChangeAspect="1"/>
          </p:cNvSpPr>
          <p:nvPr>
            <p:ph type="sldImg" idx="2"/>
          </p:nvPr>
        </p:nvSpPr>
        <p:spPr>
          <a:xfrm>
            <a:off x="896938" y="746125"/>
            <a:ext cx="4967287" cy="3727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h-TH"/>
          </a:p>
        </p:txBody>
      </p:sp>
      <p:sp>
        <p:nvSpPr>
          <p:cNvPr id="5" name="ตัวแทนบันทึกย่อ 4"/>
          <p:cNvSpPr>
            <a:spLocks noGrp="1"/>
          </p:cNvSpPr>
          <p:nvPr>
            <p:ph type="body" sz="quarter" idx="3"/>
          </p:nvPr>
        </p:nvSpPr>
        <p:spPr>
          <a:xfrm>
            <a:off x="676117" y="4722694"/>
            <a:ext cx="5408930" cy="447413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4"/>
          </p:nvPr>
        </p:nvSpPr>
        <p:spPr>
          <a:xfrm>
            <a:off x="0" y="9443662"/>
            <a:ext cx="2929837" cy="49712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5"/>
          </p:nvPr>
        </p:nvSpPr>
        <p:spPr>
          <a:xfrm>
            <a:off x="3829761" y="9443662"/>
            <a:ext cx="2929837" cy="49712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404222F-ED73-40C0-9BCF-0D2D5899994B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6284402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ภาพนิ่ง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04222F-ED73-40C0-9BCF-0D2D5899994B}" type="slidenum">
              <a:rPr lang="th-TH" smtClean="0"/>
              <a:t>9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62528083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ภาพนิ่ง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04222F-ED73-40C0-9BCF-0D2D5899994B}" type="slidenum">
              <a:rPr lang="th-TH" smtClean="0"/>
              <a:t>10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51515756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ภาพนิ่ง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04222F-ED73-40C0-9BCF-0D2D5899994B}" type="slidenum">
              <a:rPr lang="th-TH" smtClean="0"/>
              <a:t>16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7899968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h-TH" smtClean="0"/>
              <a:t>คลิกเพื่อแก้ไขลักษณะชื่อเรื่องรองต้นแบบ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2E76E5-C96F-466B-A312-A91A7ECBC760}" type="datetimeFigureOut">
              <a:rPr lang="th-TH" smtClean="0"/>
              <a:t>07/08/59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3A4A1E-F782-4CF5-B808-79928FC777AD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5432650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2E76E5-C96F-466B-A312-A91A7ECBC760}" type="datetimeFigureOut">
              <a:rPr lang="th-TH" smtClean="0"/>
              <a:t>07/08/59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3A4A1E-F782-4CF5-B808-79928FC777AD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9598087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2E76E5-C96F-466B-A312-A91A7ECBC760}" type="datetimeFigureOut">
              <a:rPr lang="th-TH" smtClean="0"/>
              <a:t>07/08/59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3A4A1E-F782-4CF5-B808-79928FC777AD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2225605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2E76E5-C96F-466B-A312-A91A7ECBC760}" type="datetimeFigureOut">
              <a:rPr lang="th-TH" smtClean="0"/>
              <a:t>07/08/59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3A4A1E-F782-4CF5-B808-79928FC777AD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6195788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2E76E5-C96F-466B-A312-A91A7ECBC760}" type="datetimeFigureOut">
              <a:rPr lang="th-TH" smtClean="0"/>
              <a:t>07/08/59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3A4A1E-F782-4CF5-B808-79928FC777AD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7068520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เนื้อหา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2E76E5-C96F-466B-A312-A91A7ECBC760}" type="datetimeFigureOut">
              <a:rPr lang="th-TH" smtClean="0"/>
              <a:t>07/08/59</a:t>
            </a:fld>
            <a:endParaRPr lang="th-TH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3A4A1E-F782-4CF5-B808-79928FC777AD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6742855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แทนเนื้อหา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แทนข้อความ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6" name="ตัวแทนเนื้อหา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7" name="ตัวแทนวันที่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2E76E5-C96F-466B-A312-A91A7ECBC760}" type="datetimeFigureOut">
              <a:rPr lang="th-TH" smtClean="0"/>
              <a:t>07/08/59</a:t>
            </a:fld>
            <a:endParaRPr lang="th-TH"/>
          </a:p>
        </p:txBody>
      </p:sp>
      <p:sp>
        <p:nvSpPr>
          <p:cNvPr id="8" name="ตัวแทนท้ายกระดา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ตัวแทน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3A4A1E-F782-4CF5-B808-79928FC777AD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5182228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วันที่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2E76E5-C96F-466B-A312-A91A7ECBC760}" type="datetimeFigureOut">
              <a:rPr lang="th-TH" smtClean="0"/>
              <a:t>07/08/59</a:t>
            </a:fld>
            <a:endParaRPr lang="th-TH"/>
          </a:p>
        </p:txBody>
      </p:sp>
      <p:sp>
        <p:nvSpPr>
          <p:cNvPr id="4" name="ตัวแทน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ตัวแทน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3A4A1E-F782-4CF5-B808-79928FC777AD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979842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วันที่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2E76E5-C96F-466B-A312-A91A7ECBC760}" type="datetimeFigureOut">
              <a:rPr lang="th-TH" smtClean="0"/>
              <a:t>07/08/59</a:t>
            </a:fld>
            <a:endParaRPr lang="th-TH"/>
          </a:p>
        </p:txBody>
      </p:sp>
      <p:sp>
        <p:nvSpPr>
          <p:cNvPr id="3" name="ตัวแทน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3A4A1E-F782-4CF5-B808-79928FC777AD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088908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ข้อความ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2E76E5-C96F-466B-A312-A91A7ECBC760}" type="datetimeFigureOut">
              <a:rPr lang="th-TH" smtClean="0"/>
              <a:t>07/08/59</a:t>
            </a:fld>
            <a:endParaRPr lang="th-TH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3A4A1E-F782-4CF5-B808-79928FC777AD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2772211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รูปภาพ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h-TH"/>
          </a:p>
        </p:txBody>
      </p:sp>
      <p:sp>
        <p:nvSpPr>
          <p:cNvPr id="4" name="ตัวแทนข้อความ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2E76E5-C96F-466B-A312-A91A7ECBC760}" type="datetimeFigureOut">
              <a:rPr lang="th-TH" smtClean="0"/>
              <a:t>07/08/59</a:t>
            </a:fld>
            <a:endParaRPr lang="th-TH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3A4A1E-F782-4CF5-B808-79928FC777AD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3617812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ชื่อเรื่อง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2E76E5-C96F-466B-A312-A91A7ECBC760}" type="datetimeFigureOut">
              <a:rPr lang="th-TH" smtClean="0"/>
              <a:t>07/08/59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3A4A1E-F782-4CF5-B808-79928FC777AD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6119247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://www.opdc.go.th/pictures/tab/file_141636438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971020"/>
            <a:ext cx="9132794" cy="4876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304800" y="-38100"/>
            <a:ext cx="8458200" cy="3086100"/>
          </a:xfrm>
          <a:noFill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th-TH" sz="4800" b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wallia New" panose="020B0604020202020204" pitchFamily="34" charset="-34"/>
                <a:cs typeface="Browallia New" panose="020B0604020202020204" pitchFamily="34" charset="-34"/>
              </a:rPr>
              <a:t>ทบทวนกระบวนการจัดทำ</a:t>
            </a:r>
            <a:br>
              <a:rPr lang="th-TH" sz="4800" b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wallia New" panose="020B0604020202020204" pitchFamily="34" charset="-34"/>
                <a:cs typeface="Browallia New" panose="020B0604020202020204" pitchFamily="34" charset="-34"/>
              </a:rPr>
            </a:br>
            <a:r>
              <a:rPr lang="th-TH" sz="4800" b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wallia New" panose="020B0604020202020204" pitchFamily="34" charset="-34"/>
                <a:cs typeface="Browallia New" panose="020B0604020202020204" pitchFamily="34" charset="-34"/>
              </a:rPr>
              <a:t>แผนปฏิบัติการงานสาธารณสุขจังหวัดตาก</a:t>
            </a:r>
            <a:br>
              <a:rPr lang="th-TH" sz="4800" b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wallia New" panose="020B0604020202020204" pitchFamily="34" charset="-34"/>
                <a:cs typeface="Browallia New" panose="020B0604020202020204" pitchFamily="34" charset="-34"/>
              </a:rPr>
            </a:br>
            <a:r>
              <a:rPr lang="th-TH" sz="4800" b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wallia New" panose="020B0604020202020204" pitchFamily="34" charset="-34"/>
                <a:cs typeface="Browallia New" panose="020B0604020202020204" pitchFamily="34" charset="-34"/>
              </a:rPr>
              <a:t>ปีงบประมาณ </a:t>
            </a:r>
            <a:r>
              <a:rPr lang="en-US" sz="4800" b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wallia New" panose="020B0604020202020204" pitchFamily="34" charset="-34"/>
                <a:cs typeface="Browallia New" panose="020B0604020202020204" pitchFamily="34" charset="-34"/>
              </a:rPr>
              <a:t>2559</a:t>
            </a:r>
            <a:endParaRPr lang="th-TH" sz="4800" dirty="0">
              <a:solidFill>
                <a:schemeClr val="tx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rowallia New" panose="020B0604020202020204" pitchFamily="34" charset="-34"/>
              <a:cs typeface="Browallia New" panose="020B0604020202020204" pitchFamily="34" charset="-34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324601" y="6457890"/>
            <a:ext cx="28081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2000" b="1" dirty="0" smtClean="0">
                <a:solidFill>
                  <a:srgbClr val="0000CC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ฝ่ายพัฒนายุทธศาสตร์สาธารณสุข</a:t>
            </a:r>
            <a:endParaRPr lang="th-TH" sz="2000" b="1" dirty="0">
              <a:solidFill>
                <a:srgbClr val="0000CC"/>
              </a:solidFill>
              <a:latin typeface="Browallia New" panose="020B0604020202020204" pitchFamily="34" charset="-34"/>
              <a:cs typeface="Browallia New" panose="020B0604020202020204" pitchFamily="34" charset="-34"/>
            </a:endParaRPr>
          </a:p>
        </p:txBody>
      </p:sp>
      <p:cxnSp>
        <p:nvCxnSpPr>
          <p:cNvPr id="11" name="ตัวเชื่อมต่อตรง 10"/>
          <p:cNvCxnSpPr/>
          <p:nvPr/>
        </p:nvCxnSpPr>
        <p:spPr>
          <a:xfrm>
            <a:off x="76200" y="6400800"/>
            <a:ext cx="8915400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894915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ชื่อเรื่อง 6"/>
          <p:cNvSpPr>
            <a:spLocks noGrp="1"/>
          </p:cNvSpPr>
          <p:nvPr>
            <p:ph type="title"/>
          </p:nvPr>
        </p:nvSpPr>
        <p:spPr>
          <a:xfrm>
            <a:off x="0" y="-5"/>
            <a:ext cx="9144000" cy="637315"/>
          </a:xfrm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marL="0" lvl="0" indent="0" algn="l"/>
            <a:r>
              <a:rPr lang="en-US" sz="3200" b="1" dirty="0" smtClean="0">
                <a:latin typeface="Browallia New" panose="020B0604020202020204" pitchFamily="34" charset="-34"/>
                <a:cs typeface="Browallia New" panose="020B0604020202020204" pitchFamily="34" charset="-34"/>
              </a:rPr>
              <a:t>       1.</a:t>
            </a:r>
            <a:r>
              <a:rPr lang="th-TH" sz="3200" b="1" dirty="0" smtClean="0">
                <a:latin typeface="Browallia New" panose="020B0604020202020204" pitchFamily="34" charset="-34"/>
                <a:cs typeface="Browallia New" panose="020B0604020202020204" pitchFamily="34" charset="-34"/>
              </a:rPr>
              <a:t>แผนปกติ </a:t>
            </a:r>
            <a:r>
              <a:rPr lang="en-US" sz="3200" b="1" dirty="0" smtClean="0">
                <a:latin typeface="Browallia New" panose="020B0604020202020204" pitchFamily="34" charset="-34"/>
                <a:cs typeface="Browallia New" panose="020B0604020202020204" pitchFamily="34" charset="-34"/>
              </a:rPr>
              <a:t>(Routine)</a:t>
            </a:r>
          </a:p>
        </p:txBody>
      </p:sp>
      <p:sp>
        <p:nvSpPr>
          <p:cNvPr id="20" name="Line 3"/>
          <p:cNvSpPr>
            <a:spLocks noChangeShapeType="1"/>
          </p:cNvSpPr>
          <p:nvPr/>
        </p:nvSpPr>
        <p:spPr bwMode="auto">
          <a:xfrm>
            <a:off x="318652" y="-5"/>
            <a:ext cx="0" cy="6858000"/>
          </a:xfrm>
          <a:prstGeom prst="line">
            <a:avLst/>
          </a:prstGeom>
          <a:noFill/>
          <a:ln w="76200">
            <a:solidFill>
              <a:srgbClr val="0000CC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h-TH"/>
          </a:p>
        </p:txBody>
      </p:sp>
      <p:sp>
        <p:nvSpPr>
          <p:cNvPr id="21" name="Rectangle 4"/>
          <p:cNvSpPr>
            <a:spLocks noChangeArrowheads="1"/>
          </p:cNvSpPr>
          <p:nvPr/>
        </p:nvSpPr>
        <p:spPr bwMode="auto">
          <a:xfrm>
            <a:off x="0" y="0"/>
            <a:ext cx="228599" cy="6858000"/>
          </a:xfrm>
          <a:prstGeom prst="rect">
            <a:avLst/>
          </a:prstGeom>
          <a:solidFill>
            <a:srgbClr val="0000CC"/>
          </a:solidFill>
          <a:ln w="9525">
            <a:solidFill>
              <a:srgbClr val="0000CC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th-TH"/>
          </a:p>
        </p:txBody>
      </p:sp>
      <p:sp>
        <p:nvSpPr>
          <p:cNvPr id="22" name="Line 5"/>
          <p:cNvSpPr>
            <a:spLocks noChangeShapeType="1"/>
          </p:cNvSpPr>
          <p:nvPr/>
        </p:nvSpPr>
        <p:spPr bwMode="auto">
          <a:xfrm>
            <a:off x="415635" y="0"/>
            <a:ext cx="0" cy="6858000"/>
          </a:xfrm>
          <a:prstGeom prst="line">
            <a:avLst/>
          </a:prstGeom>
          <a:noFill/>
          <a:ln w="28575">
            <a:solidFill>
              <a:srgbClr val="0000CC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h-TH"/>
          </a:p>
        </p:txBody>
      </p:sp>
      <p:sp>
        <p:nvSpPr>
          <p:cNvPr id="23" name="Line 7"/>
          <p:cNvSpPr>
            <a:spLocks noChangeShapeType="1"/>
          </p:cNvSpPr>
          <p:nvPr/>
        </p:nvSpPr>
        <p:spPr bwMode="auto">
          <a:xfrm>
            <a:off x="0" y="720435"/>
            <a:ext cx="9139238" cy="0"/>
          </a:xfrm>
          <a:prstGeom prst="line">
            <a:avLst/>
          </a:prstGeom>
          <a:noFill/>
          <a:ln w="28575">
            <a:solidFill>
              <a:srgbClr val="0000CC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h-TH"/>
          </a:p>
        </p:txBody>
      </p:sp>
      <p:graphicFrame>
        <p:nvGraphicFramePr>
          <p:cNvPr id="3" name="ตาราง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87427074"/>
              </p:ext>
            </p:extLst>
          </p:nvPr>
        </p:nvGraphicFramePr>
        <p:xfrm>
          <a:off x="533400" y="838201"/>
          <a:ext cx="8458200" cy="42439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468483"/>
                <a:gridCol w="1276710"/>
                <a:gridCol w="1595887"/>
                <a:gridCol w="1117120"/>
              </a:tblGrid>
              <a:tr h="609951">
                <a:tc>
                  <a:txBody>
                    <a:bodyPr/>
                    <a:lstStyle/>
                    <a:p>
                      <a:pPr algn="ctr"/>
                      <a:r>
                        <a:rPr lang="th-TH" sz="2400" dirty="0" smtClean="0">
                          <a:latin typeface="Browallia New" panose="020B0604020202020204" pitchFamily="34" charset="-34"/>
                          <a:cs typeface="Browallia New" panose="020B0604020202020204" pitchFamily="34" charset="-34"/>
                        </a:rPr>
                        <a:t>กิจกรรม</a:t>
                      </a:r>
                      <a:endParaRPr lang="th-TH" sz="2400" dirty="0">
                        <a:latin typeface="Browallia New" panose="020B0604020202020204" pitchFamily="34" charset="-34"/>
                        <a:cs typeface="Browallia New" panose="020B0604020202020204" pitchFamily="34" charset="-34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800" dirty="0" smtClean="0">
                          <a:latin typeface="Browallia New" panose="020B0604020202020204" pitchFamily="34" charset="-34"/>
                          <a:cs typeface="Browallia New" panose="020B0604020202020204" pitchFamily="34" charset="-34"/>
                        </a:rPr>
                        <a:t>จำนวน</a:t>
                      </a:r>
                    </a:p>
                    <a:p>
                      <a:pPr algn="ctr"/>
                      <a:r>
                        <a:rPr lang="th-TH" sz="1800" dirty="0" smtClean="0">
                          <a:latin typeface="Browallia New" panose="020B0604020202020204" pitchFamily="34" charset="-34"/>
                          <a:cs typeface="Browallia New" panose="020B0604020202020204" pitchFamily="34" charset="-34"/>
                        </a:rPr>
                        <a:t>โครงการ</a:t>
                      </a:r>
                      <a:endParaRPr lang="th-TH" sz="1800" dirty="0">
                        <a:latin typeface="Browallia New" panose="020B0604020202020204" pitchFamily="34" charset="-34"/>
                        <a:cs typeface="Browallia New" panose="020B0604020202020204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800" dirty="0" smtClean="0">
                          <a:latin typeface="Browallia New" panose="020B0604020202020204" pitchFamily="34" charset="-34"/>
                          <a:cs typeface="Browallia New" panose="020B0604020202020204" pitchFamily="34" charset="-34"/>
                        </a:rPr>
                        <a:t>งบประมาณ</a:t>
                      </a:r>
                    </a:p>
                    <a:p>
                      <a:pPr algn="ctr"/>
                      <a:r>
                        <a:rPr lang="th-TH" sz="1800" dirty="0" smtClean="0">
                          <a:latin typeface="Browallia New" panose="020B0604020202020204" pitchFamily="34" charset="-34"/>
                          <a:cs typeface="Browallia New" panose="020B0604020202020204" pitchFamily="34" charset="-34"/>
                        </a:rPr>
                        <a:t>(บาท)</a:t>
                      </a:r>
                      <a:endParaRPr lang="th-TH" sz="1800" dirty="0">
                        <a:latin typeface="Browallia New" panose="020B0604020202020204" pitchFamily="34" charset="-34"/>
                        <a:cs typeface="Browallia New" panose="020B0604020202020204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800" dirty="0" smtClean="0">
                          <a:latin typeface="Browallia New" panose="020B0604020202020204" pitchFamily="34" charset="-34"/>
                          <a:cs typeface="Browallia New" panose="020B0604020202020204" pitchFamily="34" charset="-34"/>
                        </a:rPr>
                        <a:t>ร้อยละ</a:t>
                      </a:r>
                      <a:endParaRPr lang="th-TH" sz="1800" dirty="0">
                        <a:latin typeface="Browallia New" panose="020B0604020202020204" pitchFamily="34" charset="-34"/>
                        <a:cs typeface="Browallia New" panose="020B0604020202020204" pitchFamily="34" charset="-34"/>
                      </a:endParaRPr>
                    </a:p>
                  </a:txBody>
                  <a:tcPr anchor="ctr"/>
                </a:tc>
              </a:tr>
              <a:tr h="43567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400" b="1" u="none" strike="noStrike" dirty="0" smtClean="0">
                          <a:latin typeface="Browallia New" panose="020B0604020202020204" pitchFamily="34" charset="-34"/>
                          <a:cs typeface="Browallia New" panose="020B0604020202020204" pitchFamily="34" charset="-34"/>
                        </a:rPr>
                        <a:t>ติดตามผลการดำเนินงาน</a:t>
                      </a:r>
                      <a:endParaRPr lang="th-TH" sz="2400" b="1" i="0" u="none" strike="noStrike" dirty="0" smtClean="0">
                        <a:latin typeface="Browallia New" panose="020B0604020202020204" pitchFamily="34" charset="-34"/>
                        <a:cs typeface="Browallia New" panose="020B0604020202020204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1" i="0" u="none" strike="noStrike" dirty="0">
                          <a:solidFill>
                            <a:schemeClr val="tx1"/>
                          </a:solidFill>
                          <a:effectLst/>
                          <a:latin typeface="Browallia New" panose="020B0604020202020204" pitchFamily="34" charset="-34"/>
                          <a:cs typeface="Browallia New" panose="020B0604020202020204" pitchFamily="34" charset="-34"/>
                        </a:rPr>
                        <a:t>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400" b="1" i="0" u="none" strike="noStrike" dirty="0">
                          <a:solidFill>
                            <a:schemeClr val="tx1"/>
                          </a:solidFill>
                          <a:effectLst/>
                          <a:latin typeface="Browallia New" panose="020B0604020202020204" pitchFamily="34" charset="-34"/>
                          <a:cs typeface="Browallia New" panose="020B0604020202020204" pitchFamily="34" charset="-34"/>
                        </a:rPr>
                        <a:t>391,000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1" i="0" u="none" strike="noStrike" dirty="0">
                          <a:solidFill>
                            <a:schemeClr val="tx1"/>
                          </a:solidFill>
                          <a:effectLst/>
                          <a:latin typeface="Browallia New" panose="020B0604020202020204" pitchFamily="34" charset="-34"/>
                          <a:cs typeface="Browallia New" panose="020B0604020202020204" pitchFamily="34" charset="-34"/>
                        </a:rPr>
                        <a:t>9.60</a:t>
                      </a:r>
                    </a:p>
                  </a:txBody>
                  <a:tcPr marL="9525" marR="9525" marT="9525" marB="0" anchor="ctr"/>
                </a:tc>
              </a:tr>
              <a:tr h="78422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400" b="1" u="none" strike="noStrike" dirty="0" smtClean="0">
                          <a:latin typeface="Browallia New" panose="020B0604020202020204" pitchFamily="34" charset="-34"/>
                          <a:cs typeface="Browallia New" panose="020B0604020202020204" pitchFamily="34" charset="-34"/>
                        </a:rPr>
                        <a:t>ประชุม/อบรม/พัฒนาศักยภาพ </a:t>
                      </a:r>
                      <a:r>
                        <a:rPr lang="th-TH" sz="2400" b="1" u="none" strike="noStrike" dirty="0" err="1" smtClean="0">
                          <a:latin typeface="Browallia New" panose="020B0604020202020204" pitchFamily="34" charset="-34"/>
                          <a:cs typeface="Browallia New" panose="020B0604020202020204" pitchFamily="34" charset="-34"/>
                        </a:rPr>
                        <a:t>จนท</a:t>
                      </a:r>
                      <a:r>
                        <a:rPr lang="th-TH" sz="2400" b="1" u="none" strike="noStrike" dirty="0" smtClean="0">
                          <a:latin typeface="Browallia New" panose="020B0604020202020204" pitchFamily="34" charset="-34"/>
                          <a:cs typeface="Browallia New" panose="020B0604020202020204" pitchFamily="34" charset="-34"/>
                        </a:rPr>
                        <a:t>.เครือข่ายและแกนนำชุมชน</a:t>
                      </a:r>
                      <a:endParaRPr lang="th-TH" sz="2400" b="1" i="0" u="none" strike="noStrike" dirty="0" smtClean="0">
                        <a:latin typeface="Browallia New" panose="020B0604020202020204" pitchFamily="34" charset="-34"/>
                        <a:cs typeface="Browallia New" panose="020B0604020202020204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1" i="0" u="none" strike="noStrike" dirty="0">
                          <a:solidFill>
                            <a:schemeClr val="tx1"/>
                          </a:solidFill>
                          <a:effectLst/>
                          <a:latin typeface="Browallia New" panose="020B0604020202020204" pitchFamily="34" charset="-34"/>
                          <a:cs typeface="Browallia New" panose="020B0604020202020204" pitchFamily="34" charset="-34"/>
                        </a:rPr>
                        <a:t>14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400" b="1" i="0" u="none" strike="noStrike" dirty="0">
                          <a:solidFill>
                            <a:schemeClr val="tx1"/>
                          </a:solidFill>
                          <a:effectLst/>
                          <a:latin typeface="Browallia New" panose="020B0604020202020204" pitchFamily="34" charset="-34"/>
                          <a:cs typeface="Browallia New" panose="020B0604020202020204" pitchFamily="34" charset="-34"/>
                        </a:rPr>
                        <a:t>2,898,500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1" i="0" u="none" strike="noStrike" dirty="0">
                          <a:solidFill>
                            <a:schemeClr val="tx1"/>
                          </a:solidFill>
                          <a:effectLst/>
                          <a:latin typeface="Browallia New" panose="020B0604020202020204" pitchFamily="34" charset="-34"/>
                          <a:cs typeface="Browallia New" panose="020B0604020202020204" pitchFamily="34" charset="-34"/>
                        </a:rPr>
                        <a:t>71.13</a:t>
                      </a:r>
                    </a:p>
                  </a:txBody>
                  <a:tcPr marL="9525" marR="9525" marT="9525" marB="0" anchor="ctr">
                    <a:solidFill>
                      <a:srgbClr val="FFFF00"/>
                    </a:solidFill>
                  </a:tcPr>
                </a:tc>
              </a:tr>
              <a:tr h="784222">
                <a:tc>
                  <a:txBody>
                    <a:bodyPr/>
                    <a:lstStyle/>
                    <a:p>
                      <a:pPr algn="l" fontAlgn="t"/>
                      <a:r>
                        <a:rPr lang="th-TH" sz="2400" b="1" u="none" strike="noStrike" dirty="0" smtClean="0">
                          <a:latin typeface="Browallia New" panose="020B0604020202020204" pitchFamily="34" charset="-34"/>
                          <a:cs typeface="Browallia New" panose="020B0604020202020204" pitchFamily="34" charset="-34"/>
                        </a:rPr>
                        <a:t>แก้ไขปัญหาพื้นที่ (ส่งเสริม ควบคุม ป้องกัน และเฝ้าระวังโรค)</a:t>
                      </a:r>
                      <a:endParaRPr lang="th-TH" sz="2400" b="1" i="0" u="none" strike="noStrike" dirty="0" smtClean="0">
                        <a:latin typeface="Browallia New" panose="020B0604020202020204" pitchFamily="34" charset="-34"/>
                        <a:cs typeface="Browallia New" panose="020B0604020202020204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1" i="0" u="none" strike="noStrike">
                          <a:solidFill>
                            <a:schemeClr val="tx1"/>
                          </a:solidFill>
                          <a:effectLst/>
                          <a:latin typeface="Browallia New" panose="020B0604020202020204" pitchFamily="34" charset="-34"/>
                          <a:cs typeface="Browallia New" panose="020B0604020202020204" pitchFamily="34" charset="-34"/>
                        </a:rPr>
                        <a:t>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400" b="1" i="0" u="none" strike="noStrike" dirty="0">
                          <a:solidFill>
                            <a:schemeClr val="tx1"/>
                          </a:solidFill>
                          <a:effectLst/>
                          <a:latin typeface="Browallia New" panose="020B0604020202020204" pitchFamily="34" charset="-34"/>
                          <a:cs typeface="Browallia New" panose="020B0604020202020204" pitchFamily="34" charset="-34"/>
                        </a:rPr>
                        <a:t>349,400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1" i="0" u="none" strike="noStrike" dirty="0">
                          <a:solidFill>
                            <a:schemeClr val="tx1"/>
                          </a:solidFill>
                          <a:effectLst/>
                          <a:latin typeface="Browallia New" panose="020B0604020202020204" pitchFamily="34" charset="-34"/>
                          <a:cs typeface="Browallia New" panose="020B0604020202020204" pitchFamily="34" charset="-34"/>
                        </a:rPr>
                        <a:t>8.57</a:t>
                      </a:r>
                    </a:p>
                  </a:txBody>
                  <a:tcPr marL="9525" marR="9525" marT="9525" marB="0" anchor="ctr"/>
                </a:tc>
              </a:tr>
              <a:tr h="47071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400" b="1" u="none" strike="noStrike" dirty="0" smtClean="0">
                          <a:latin typeface="Browallia New" panose="020B0604020202020204" pitchFamily="34" charset="-34"/>
                          <a:cs typeface="Browallia New" panose="020B0604020202020204" pitchFamily="34" charset="-34"/>
                        </a:rPr>
                        <a:t>ตรวจประเมิน และพัฒนาระบบงาน</a:t>
                      </a:r>
                      <a:endParaRPr lang="th-TH" sz="2400" b="1" i="0" u="none" strike="noStrike" dirty="0" smtClean="0">
                        <a:latin typeface="Browallia New" panose="020B0604020202020204" pitchFamily="34" charset="-34"/>
                        <a:cs typeface="Browallia New" panose="020B0604020202020204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1" i="0" u="none" strike="noStrike" dirty="0">
                          <a:solidFill>
                            <a:schemeClr val="tx1"/>
                          </a:solidFill>
                          <a:effectLst/>
                          <a:latin typeface="Browallia New" panose="020B0604020202020204" pitchFamily="34" charset="-34"/>
                          <a:cs typeface="Browallia New" panose="020B0604020202020204" pitchFamily="34" charset="-34"/>
                        </a:rPr>
                        <a:t>10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400" b="1" i="0" u="none" strike="noStrike" dirty="0">
                          <a:solidFill>
                            <a:schemeClr val="tx1"/>
                          </a:solidFill>
                          <a:effectLst/>
                          <a:latin typeface="Browallia New" panose="020B0604020202020204" pitchFamily="34" charset="-34"/>
                          <a:cs typeface="Browallia New" panose="020B0604020202020204" pitchFamily="34" charset="-34"/>
                        </a:rPr>
                        <a:t>365,890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1" i="0" u="none" strike="noStrike" dirty="0">
                          <a:solidFill>
                            <a:schemeClr val="tx1"/>
                          </a:solidFill>
                          <a:effectLst/>
                          <a:latin typeface="Browallia New" panose="020B0604020202020204" pitchFamily="34" charset="-34"/>
                          <a:cs typeface="Browallia New" panose="020B0604020202020204" pitchFamily="34" charset="-34"/>
                        </a:rPr>
                        <a:t>8.98</a:t>
                      </a:r>
                    </a:p>
                  </a:txBody>
                  <a:tcPr marL="9525" marR="9525" marT="9525" marB="0" anchor="ctr"/>
                </a:tc>
              </a:tr>
              <a:tr h="470716">
                <a:tc>
                  <a:txBody>
                    <a:bodyPr/>
                    <a:lstStyle/>
                    <a:p>
                      <a:pPr algn="l" fontAlgn="t"/>
                      <a:r>
                        <a:rPr lang="th-TH" sz="2400" b="1" i="0" u="none" strike="noStrike" dirty="0" smtClean="0">
                          <a:latin typeface="Browallia New" panose="020B0604020202020204" pitchFamily="34" charset="-34"/>
                          <a:cs typeface="Browallia New" panose="020B0604020202020204" pitchFamily="34" charset="-34"/>
                        </a:rPr>
                        <a:t>ค้นหา/คัดกรอง และดูแลผู้ป่วย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1" i="0" u="none" strike="noStrike" dirty="0">
                          <a:solidFill>
                            <a:schemeClr val="tx1"/>
                          </a:solidFill>
                          <a:effectLst/>
                          <a:latin typeface="Browallia New" panose="020B0604020202020204" pitchFamily="34" charset="-34"/>
                          <a:cs typeface="Browallia New" panose="020B0604020202020204" pitchFamily="34" charset="-34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400" b="1" i="0" u="none" strike="noStrike" dirty="0">
                          <a:solidFill>
                            <a:schemeClr val="tx1"/>
                          </a:solidFill>
                          <a:effectLst/>
                          <a:latin typeface="Browallia New" panose="020B0604020202020204" pitchFamily="34" charset="-34"/>
                          <a:cs typeface="Browallia New" panose="020B0604020202020204" pitchFamily="34" charset="-34"/>
                        </a:rPr>
                        <a:t>70,000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1" i="0" u="none" strike="noStrike" dirty="0">
                          <a:solidFill>
                            <a:schemeClr val="tx1"/>
                          </a:solidFill>
                          <a:effectLst/>
                          <a:latin typeface="Browallia New" panose="020B0604020202020204" pitchFamily="34" charset="-34"/>
                          <a:cs typeface="Browallia New" panose="020B0604020202020204" pitchFamily="34" charset="-34"/>
                        </a:rPr>
                        <a:t>1.72</a:t>
                      </a:r>
                    </a:p>
                  </a:txBody>
                  <a:tcPr marL="9525" marR="9525" marT="9525" marB="0" anchor="ctr">
                    <a:solidFill>
                      <a:srgbClr val="FF0000"/>
                    </a:solidFill>
                  </a:tcPr>
                </a:tc>
              </a:tr>
              <a:tr h="559293"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 smtClean="0">
                          <a:latin typeface="Browallia New" panose="020B0604020202020204" pitchFamily="34" charset="-34"/>
                          <a:cs typeface="Browallia New" panose="020B0604020202020204" pitchFamily="34" charset="-34"/>
                        </a:rPr>
                        <a:t>รวม</a:t>
                      </a:r>
                      <a:endParaRPr lang="th-TH" sz="2400" b="1" dirty="0">
                        <a:latin typeface="Browallia New" panose="020B0604020202020204" pitchFamily="34" charset="-34"/>
                        <a:cs typeface="Browallia New" panose="020B0604020202020204" pitchFamily="34" charset="-34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>
                          <a:solidFill>
                            <a:schemeClr val="tx1"/>
                          </a:solidFill>
                          <a:latin typeface="Browallia New" panose="020B0604020202020204" pitchFamily="34" charset="-34"/>
                          <a:cs typeface="Browallia New" panose="020B0604020202020204" pitchFamily="34" charset="-34"/>
                        </a:rPr>
                        <a:t>31</a:t>
                      </a:r>
                      <a:endParaRPr lang="th-TH" sz="2400" b="1" dirty="0">
                        <a:solidFill>
                          <a:schemeClr val="tx1"/>
                        </a:solidFill>
                        <a:latin typeface="Browallia New" panose="020B0604020202020204" pitchFamily="34" charset="-34"/>
                        <a:cs typeface="Browallia New" panose="020B0604020202020204" pitchFamily="34" charset="-34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400" b="1" i="0" u="none" strike="noStrike" dirty="0">
                          <a:solidFill>
                            <a:schemeClr val="tx1"/>
                          </a:solidFill>
                          <a:effectLst/>
                          <a:latin typeface="Browallia New" panose="020B0604020202020204" pitchFamily="34" charset="-34"/>
                          <a:cs typeface="Browallia New" panose="020B0604020202020204" pitchFamily="34" charset="-34"/>
                        </a:rPr>
                        <a:t>4,074,790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endParaRPr lang="th-TH" sz="2400" b="1" dirty="0">
                        <a:solidFill>
                          <a:schemeClr val="tx1"/>
                        </a:solidFill>
                        <a:latin typeface="Browallia New" panose="020B0604020202020204" pitchFamily="34" charset="-34"/>
                        <a:cs typeface="Browallia New" panose="020B0604020202020204" pitchFamily="34" charset="-34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512620" y="5029200"/>
            <a:ext cx="8305800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thaiDist"/>
            <a:r>
              <a:rPr lang="en-US" sz="2200" dirty="0" smtClean="0">
                <a:latin typeface="Browallia New" panose="020B0604020202020204" pitchFamily="34" charset="-34"/>
                <a:cs typeface="Browallia New" panose="020B0604020202020204" pitchFamily="34" charset="-34"/>
              </a:rPr>
              <a:t>**</a:t>
            </a:r>
            <a:r>
              <a:rPr lang="th-TH" sz="2200" dirty="0" smtClean="0">
                <a:latin typeface="Browallia New" panose="020B0604020202020204" pitchFamily="34" charset="-34"/>
                <a:cs typeface="Browallia New" panose="020B0604020202020204" pitchFamily="34" charset="-34"/>
              </a:rPr>
              <a:t>หมายเหตุ </a:t>
            </a:r>
            <a:r>
              <a:rPr lang="th-TH" sz="2200" dirty="0">
                <a:latin typeface="Browallia New" panose="020B0604020202020204" pitchFamily="34" charset="-34"/>
                <a:cs typeface="Browallia New" panose="020B0604020202020204" pitchFamily="34" charset="-34"/>
              </a:rPr>
              <a:t>จากข้อมูลเบื้องต้น พบว่าการดำเนินงานโดยใช้งบประมาณส่วนใหญ่จะ</a:t>
            </a:r>
            <a:r>
              <a:rPr lang="th-TH" sz="2200" dirty="0" smtClean="0">
                <a:latin typeface="Browallia New" panose="020B0604020202020204" pitchFamily="34" charset="-34"/>
                <a:cs typeface="Browallia New" panose="020B0604020202020204" pitchFamily="34" charset="-34"/>
              </a:rPr>
              <a:t>เป็น </a:t>
            </a:r>
            <a:r>
              <a:rPr lang="th-TH" sz="2200" dirty="0">
                <a:solidFill>
                  <a:srgbClr val="7030A0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กิจกรรมประชุม/อบรม/พัฒนา</a:t>
            </a:r>
            <a:r>
              <a:rPr lang="th-TH" sz="2200" dirty="0" smtClean="0">
                <a:solidFill>
                  <a:srgbClr val="7030A0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ศักยภาพ </a:t>
            </a:r>
            <a:r>
              <a:rPr lang="th-TH" sz="2200" dirty="0" err="1">
                <a:solidFill>
                  <a:srgbClr val="7030A0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จนท</a:t>
            </a:r>
            <a:r>
              <a:rPr lang="th-TH" sz="2200" dirty="0">
                <a:solidFill>
                  <a:srgbClr val="7030A0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.เครือข่ายและแกนนำชุมชน (ร้อยละ </a:t>
            </a:r>
            <a:r>
              <a:rPr lang="en-US" sz="2200" dirty="0" smtClean="0">
                <a:solidFill>
                  <a:srgbClr val="7030A0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71</a:t>
            </a:r>
            <a:r>
              <a:rPr lang="th-TH" sz="2200" dirty="0" smtClean="0">
                <a:solidFill>
                  <a:srgbClr val="7030A0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.</a:t>
            </a:r>
            <a:r>
              <a:rPr lang="en-US" sz="2200" dirty="0" smtClean="0">
                <a:solidFill>
                  <a:srgbClr val="7030A0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13</a:t>
            </a:r>
            <a:r>
              <a:rPr lang="th-TH" sz="2200" dirty="0" smtClean="0">
                <a:solidFill>
                  <a:srgbClr val="7030A0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)</a:t>
            </a:r>
            <a:r>
              <a:rPr lang="th-TH" sz="2200" dirty="0">
                <a:solidFill>
                  <a:srgbClr val="C00000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 ) </a:t>
            </a:r>
            <a:r>
              <a:rPr lang="th-TH" sz="2200" dirty="0">
                <a:latin typeface="Browallia New" panose="020B0604020202020204" pitchFamily="34" charset="-34"/>
                <a:cs typeface="Browallia New" panose="020B0604020202020204" pitchFamily="34" charset="-34"/>
              </a:rPr>
              <a:t>รองลงมา</a:t>
            </a:r>
            <a:r>
              <a:rPr lang="th-TH" sz="2200" dirty="0" smtClean="0">
                <a:latin typeface="Browallia New" panose="020B0604020202020204" pitchFamily="34" charset="-34"/>
                <a:cs typeface="Browallia New" panose="020B0604020202020204" pitchFamily="34" charset="-34"/>
              </a:rPr>
              <a:t> </a:t>
            </a:r>
            <a:r>
              <a:rPr lang="th-TH" sz="2200" dirty="0">
                <a:solidFill>
                  <a:srgbClr val="C00000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กิจกรรมติดตามผลการดำเนินงาน (ร้อยละ </a:t>
            </a:r>
            <a:r>
              <a:rPr lang="en-US" sz="2200" dirty="0" smtClean="0">
                <a:solidFill>
                  <a:srgbClr val="C00000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9</a:t>
            </a:r>
            <a:r>
              <a:rPr lang="th-TH" sz="2200" dirty="0" smtClean="0">
                <a:solidFill>
                  <a:srgbClr val="C00000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.</a:t>
            </a:r>
            <a:r>
              <a:rPr lang="en-US" sz="2200" dirty="0" smtClean="0">
                <a:solidFill>
                  <a:srgbClr val="C00000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60</a:t>
            </a:r>
            <a:r>
              <a:rPr lang="th-TH" sz="2200" dirty="0" smtClean="0">
                <a:solidFill>
                  <a:srgbClr val="C00000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)  กิจกรรม</a:t>
            </a:r>
            <a:r>
              <a:rPr lang="th-TH" sz="2200" dirty="0">
                <a:solidFill>
                  <a:srgbClr val="C00000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การตรวจประเมินและพัฒนา</a:t>
            </a:r>
            <a:r>
              <a:rPr lang="th-TH" sz="2200" dirty="0" smtClean="0">
                <a:solidFill>
                  <a:srgbClr val="C00000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ระบบงาน </a:t>
            </a:r>
            <a:r>
              <a:rPr lang="th-TH" sz="2200" dirty="0">
                <a:solidFill>
                  <a:srgbClr val="C00000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(ร้อยละ </a:t>
            </a:r>
            <a:r>
              <a:rPr lang="en-US" sz="2200" dirty="0" smtClean="0">
                <a:solidFill>
                  <a:srgbClr val="C00000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8.98)</a:t>
            </a:r>
            <a:r>
              <a:rPr lang="th-TH" sz="2200" dirty="0" smtClean="0">
                <a:solidFill>
                  <a:srgbClr val="C00000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 และ </a:t>
            </a:r>
            <a:r>
              <a:rPr lang="th-TH" sz="2200" dirty="0">
                <a:solidFill>
                  <a:srgbClr val="7030A0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กิจกรรมแก้ไขปัญหาในพื้นที่ (ส่งเสริม ควบคุม ป้องกัน และเฝ้าระวังโรค) (ร้อยละ </a:t>
            </a:r>
            <a:r>
              <a:rPr lang="en-US" sz="2200" dirty="0" smtClean="0">
                <a:solidFill>
                  <a:srgbClr val="7030A0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8</a:t>
            </a:r>
            <a:r>
              <a:rPr lang="th-TH" sz="2200" dirty="0" smtClean="0">
                <a:solidFill>
                  <a:srgbClr val="7030A0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.</a:t>
            </a:r>
            <a:r>
              <a:rPr lang="en-US" sz="2200" dirty="0" smtClean="0">
                <a:solidFill>
                  <a:srgbClr val="7030A0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57</a:t>
            </a:r>
            <a:r>
              <a:rPr lang="th-TH" sz="2200" dirty="0" smtClean="0">
                <a:solidFill>
                  <a:srgbClr val="7030A0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) </a:t>
            </a:r>
            <a:r>
              <a:rPr lang="th-TH" sz="2200" dirty="0" smtClean="0">
                <a:solidFill>
                  <a:srgbClr val="FF0000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และ </a:t>
            </a:r>
            <a:r>
              <a:rPr lang="th-TH" sz="2200" dirty="0">
                <a:solidFill>
                  <a:srgbClr val="FF0000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กิจกรรมค้นหาและคัดกรองผู้ป่วย (ร้อย</a:t>
            </a:r>
            <a:r>
              <a:rPr lang="th-TH" sz="2200" dirty="0" smtClean="0">
                <a:solidFill>
                  <a:srgbClr val="FF0000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ละ</a:t>
            </a:r>
            <a:r>
              <a:rPr lang="en-US" sz="2200" dirty="0" smtClean="0">
                <a:solidFill>
                  <a:srgbClr val="FF0000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 1.72) </a:t>
            </a:r>
            <a:r>
              <a:rPr lang="th-TH" sz="2200" dirty="0" smtClean="0">
                <a:latin typeface="Browallia New" panose="020B0604020202020204" pitchFamily="34" charset="-34"/>
                <a:cs typeface="Browallia New" panose="020B0604020202020204" pitchFamily="34" charset="-34"/>
              </a:rPr>
              <a:t>ตามลำดับ</a:t>
            </a:r>
            <a:endParaRPr lang="th-TH" sz="2200" dirty="0">
              <a:latin typeface="Browallia New" panose="020B0604020202020204" pitchFamily="34" charset="-34"/>
              <a:cs typeface="Browallia New" panose="020B0604020202020204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02192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ชื่อเรื่อง 6"/>
          <p:cNvSpPr>
            <a:spLocks noGrp="1"/>
          </p:cNvSpPr>
          <p:nvPr>
            <p:ph type="title"/>
          </p:nvPr>
        </p:nvSpPr>
        <p:spPr>
          <a:xfrm>
            <a:off x="0" y="-5"/>
            <a:ext cx="9144000" cy="637315"/>
          </a:xfrm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marL="0" lvl="0" indent="0" algn="l"/>
            <a:r>
              <a:rPr lang="en-US" sz="3200" b="1" dirty="0" smtClean="0">
                <a:latin typeface="Browallia New" panose="020B0604020202020204" pitchFamily="34" charset="-34"/>
                <a:cs typeface="Browallia New" panose="020B0604020202020204" pitchFamily="34" charset="-34"/>
              </a:rPr>
              <a:t>       2</a:t>
            </a:r>
            <a:r>
              <a:rPr lang="en-US" sz="3200" b="1" dirty="0">
                <a:latin typeface="Browallia New" panose="020B0604020202020204" pitchFamily="34" charset="-34"/>
                <a:cs typeface="Browallia New" panose="020B0604020202020204" pitchFamily="34" charset="-34"/>
              </a:rPr>
              <a:t>.</a:t>
            </a:r>
            <a:r>
              <a:rPr lang="th-TH" sz="3200" b="1" dirty="0" smtClean="0">
                <a:latin typeface="Browallia New" panose="020B0604020202020204" pitchFamily="34" charset="-34"/>
                <a:cs typeface="Browallia New" panose="020B0604020202020204" pitchFamily="34" charset="-34"/>
              </a:rPr>
              <a:t> แผนตอบโจทย์</a:t>
            </a:r>
            <a:endParaRPr lang="th-TH" sz="3200" dirty="0"/>
          </a:p>
        </p:txBody>
      </p:sp>
      <p:sp>
        <p:nvSpPr>
          <p:cNvPr id="20" name="Line 3"/>
          <p:cNvSpPr>
            <a:spLocks noChangeShapeType="1"/>
          </p:cNvSpPr>
          <p:nvPr/>
        </p:nvSpPr>
        <p:spPr bwMode="auto">
          <a:xfrm>
            <a:off x="318652" y="-5"/>
            <a:ext cx="0" cy="6858000"/>
          </a:xfrm>
          <a:prstGeom prst="line">
            <a:avLst/>
          </a:prstGeom>
          <a:noFill/>
          <a:ln w="76200">
            <a:solidFill>
              <a:srgbClr val="0000CC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h-TH"/>
          </a:p>
        </p:txBody>
      </p:sp>
      <p:sp>
        <p:nvSpPr>
          <p:cNvPr id="21" name="Rectangle 4"/>
          <p:cNvSpPr>
            <a:spLocks noChangeArrowheads="1"/>
          </p:cNvSpPr>
          <p:nvPr/>
        </p:nvSpPr>
        <p:spPr bwMode="auto">
          <a:xfrm>
            <a:off x="0" y="0"/>
            <a:ext cx="228599" cy="6858000"/>
          </a:xfrm>
          <a:prstGeom prst="rect">
            <a:avLst/>
          </a:prstGeom>
          <a:solidFill>
            <a:srgbClr val="0000CC"/>
          </a:solidFill>
          <a:ln w="9525">
            <a:solidFill>
              <a:srgbClr val="0000CC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th-TH"/>
          </a:p>
        </p:txBody>
      </p:sp>
      <p:sp>
        <p:nvSpPr>
          <p:cNvPr id="22" name="Line 5"/>
          <p:cNvSpPr>
            <a:spLocks noChangeShapeType="1"/>
          </p:cNvSpPr>
          <p:nvPr/>
        </p:nvSpPr>
        <p:spPr bwMode="auto">
          <a:xfrm>
            <a:off x="415635" y="0"/>
            <a:ext cx="0" cy="6858000"/>
          </a:xfrm>
          <a:prstGeom prst="line">
            <a:avLst/>
          </a:prstGeom>
          <a:noFill/>
          <a:ln w="28575">
            <a:solidFill>
              <a:srgbClr val="0000CC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h-TH"/>
          </a:p>
        </p:txBody>
      </p:sp>
      <p:sp>
        <p:nvSpPr>
          <p:cNvPr id="23" name="Line 7"/>
          <p:cNvSpPr>
            <a:spLocks noChangeShapeType="1"/>
          </p:cNvSpPr>
          <p:nvPr/>
        </p:nvSpPr>
        <p:spPr bwMode="auto">
          <a:xfrm>
            <a:off x="0" y="720435"/>
            <a:ext cx="9139238" cy="0"/>
          </a:xfrm>
          <a:prstGeom prst="line">
            <a:avLst/>
          </a:prstGeom>
          <a:noFill/>
          <a:ln w="28575">
            <a:solidFill>
              <a:srgbClr val="0000CC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h-TH"/>
          </a:p>
        </p:txBody>
      </p:sp>
      <p:graphicFrame>
        <p:nvGraphicFramePr>
          <p:cNvPr id="10" name="ตาราง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93441157"/>
              </p:ext>
            </p:extLst>
          </p:nvPr>
        </p:nvGraphicFramePr>
        <p:xfrm>
          <a:off x="533400" y="838202"/>
          <a:ext cx="8458200" cy="429603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468483"/>
                <a:gridCol w="1276710"/>
                <a:gridCol w="1595887"/>
                <a:gridCol w="1117120"/>
              </a:tblGrid>
              <a:tr h="636585">
                <a:tc>
                  <a:txBody>
                    <a:bodyPr/>
                    <a:lstStyle/>
                    <a:p>
                      <a:pPr algn="ctr"/>
                      <a:r>
                        <a:rPr lang="th-TH" sz="2400" dirty="0" smtClean="0">
                          <a:latin typeface="Browallia New" panose="020B0604020202020204" pitchFamily="34" charset="-34"/>
                          <a:cs typeface="Browallia New" panose="020B0604020202020204" pitchFamily="34" charset="-34"/>
                        </a:rPr>
                        <a:t>กิจกรรม</a:t>
                      </a:r>
                      <a:endParaRPr lang="th-TH" sz="2400" dirty="0">
                        <a:latin typeface="Browallia New" panose="020B0604020202020204" pitchFamily="34" charset="-34"/>
                        <a:cs typeface="Browallia New" panose="020B0604020202020204" pitchFamily="34" charset="-34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800" dirty="0" smtClean="0">
                          <a:latin typeface="Browallia New" panose="020B0604020202020204" pitchFamily="34" charset="-34"/>
                          <a:cs typeface="Browallia New" panose="020B0604020202020204" pitchFamily="34" charset="-34"/>
                        </a:rPr>
                        <a:t>จำนวน</a:t>
                      </a:r>
                    </a:p>
                    <a:p>
                      <a:pPr algn="ctr"/>
                      <a:r>
                        <a:rPr lang="th-TH" sz="1800" dirty="0" smtClean="0">
                          <a:latin typeface="Browallia New" panose="020B0604020202020204" pitchFamily="34" charset="-34"/>
                          <a:cs typeface="Browallia New" panose="020B0604020202020204" pitchFamily="34" charset="-34"/>
                        </a:rPr>
                        <a:t>โครงการ</a:t>
                      </a:r>
                      <a:endParaRPr lang="th-TH" sz="1800" dirty="0">
                        <a:latin typeface="Browallia New" panose="020B0604020202020204" pitchFamily="34" charset="-34"/>
                        <a:cs typeface="Browallia New" panose="020B0604020202020204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800" dirty="0" smtClean="0">
                          <a:latin typeface="Browallia New" panose="020B0604020202020204" pitchFamily="34" charset="-34"/>
                          <a:cs typeface="Browallia New" panose="020B0604020202020204" pitchFamily="34" charset="-34"/>
                        </a:rPr>
                        <a:t>งบประมาณ</a:t>
                      </a:r>
                    </a:p>
                    <a:p>
                      <a:pPr algn="ctr"/>
                      <a:r>
                        <a:rPr lang="th-TH" sz="1800" dirty="0" smtClean="0">
                          <a:latin typeface="Browallia New" panose="020B0604020202020204" pitchFamily="34" charset="-34"/>
                          <a:cs typeface="Browallia New" panose="020B0604020202020204" pitchFamily="34" charset="-34"/>
                        </a:rPr>
                        <a:t>(บาท)</a:t>
                      </a:r>
                      <a:endParaRPr lang="th-TH" sz="1800" dirty="0">
                        <a:latin typeface="Browallia New" panose="020B0604020202020204" pitchFamily="34" charset="-34"/>
                        <a:cs typeface="Browallia New" panose="020B0604020202020204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800" dirty="0" smtClean="0">
                          <a:latin typeface="Browallia New" panose="020B0604020202020204" pitchFamily="34" charset="-34"/>
                          <a:cs typeface="Browallia New" panose="020B0604020202020204" pitchFamily="34" charset="-34"/>
                        </a:rPr>
                        <a:t>ร้อยละ</a:t>
                      </a:r>
                      <a:endParaRPr lang="th-TH" sz="1800" dirty="0">
                        <a:latin typeface="Browallia New" panose="020B0604020202020204" pitchFamily="34" charset="-34"/>
                        <a:cs typeface="Browallia New" panose="020B0604020202020204" pitchFamily="34" charset="-34"/>
                      </a:endParaRPr>
                    </a:p>
                  </a:txBody>
                  <a:tcPr anchor="ctr"/>
                </a:tc>
              </a:tr>
              <a:tr h="45470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400" b="1" u="none" strike="noStrike" dirty="0" smtClean="0">
                          <a:latin typeface="Browallia New" panose="020B0604020202020204" pitchFamily="34" charset="-34"/>
                          <a:cs typeface="Browallia New" panose="020B0604020202020204" pitchFamily="34" charset="-34"/>
                        </a:rPr>
                        <a:t>ติดตามผลการดำเนินงาน</a:t>
                      </a:r>
                      <a:endParaRPr lang="th-TH" sz="2400" b="1" i="0" u="none" strike="noStrike" dirty="0" smtClean="0">
                        <a:latin typeface="Browallia New" panose="020B0604020202020204" pitchFamily="34" charset="-34"/>
                        <a:cs typeface="Browallia New" panose="020B0604020202020204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1" i="0" u="none" strike="noStrike" dirty="0">
                          <a:solidFill>
                            <a:schemeClr val="tx1"/>
                          </a:solidFill>
                          <a:effectLst/>
                          <a:latin typeface="Browallia New" panose="020B0604020202020204" pitchFamily="34" charset="-34"/>
                          <a:cs typeface="Browallia New" panose="020B0604020202020204" pitchFamily="34" charset="-34"/>
                        </a:rPr>
                        <a:t>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400" b="1" i="0" u="none" strike="noStrike" dirty="0">
                          <a:solidFill>
                            <a:schemeClr val="tx1"/>
                          </a:solidFill>
                          <a:effectLst/>
                          <a:latin typeface="Browallia New" panose="020B0604020202020204" pitchFamily="34" charset="-34"/>
                          <a:cs typeface="Browallia New" panose="020B0604020202020204" pitchFamily="34" charset="-34"/>
                        </a:rPr>
                        <a:t>148,500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1" i="0" u="none" strike="noStrike">
                          <a:solidFill>
                            <a:schemeClr val="tx1"/>
                          </a:solidFill>
                          <a:effectLst/>
                          <a:latin typeface="Browallia New" panose="020B0604020202020204" pitchFamily="34" charset="-34"/>
                          <a:cs typeface="Browallia New" panose="020B0604020202020204" pitchFamily="34" charset="-34"/>
                        </a:rPr>
                        <a:t>1.92</a:t>
                      </a:r>
                    </a:p>
                  </a:txBody>
                  <a:tcPr marL="9525" marR="9525" marT="9525" marB="0" anchor="ctr"/>
                </a:tc>
              </a:tr>
              <a:tr h="81846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400" b="1" u="none" strike="noStrike" dirty="0" smtClean="0">
                          <a:latin typeface="Browallia New" panose="020B0604020202020204" pitchFamily="34" charset="-34"/>
                          <a:cs typeface="Browallia New" panose="020B0604020202020204" pitchFamily="34" charset="-34"/>
                        </a:rPr>
                        <a:t>ประชุม/อบรม/พัฒนาศักยภาพ </a:t>
                      </a:r>
                      <a:r>
                        <a:rPr lang="th-TH" sz="2400" b="1" u="none" strike="noStrike" dirty="0" err="1" smtClean="0">
                          <a:latin typeface="Browallia New" panose="020B0604020202020204" pitchFamily="34" charset="-34"/>
                          <a:cs typeface="Browallia New" panose="020B0604020202020204" pitchFamily="34" charset="-34"/>
                        </a:rPr>
                        <a:t>จนท</a:t>
                      </a:r>
                      <a:r>
                        <a:rPr lang="th-TH" sz="2400" b="1" u="none" strike="noStrike" dirty="0" smtClean="0">
                          <a:latin typeface="Browallia New" panose="020B0604020202020204" pitchFamily="34" charset="-34"/>
                          <a:cs typeface="Browallia New" panose="020B0604020202020204" pitchFamily="34" charset="-34"/>
                        </a:rPr>
                        <a:t>.เครือข่ายและแกนนำชุมชน</a:t>
                      </a:r>
                      <a:endParaRPr lang="th-TH" sz="2400" b="1" i="0" u="none" strike="noStrike" dirty="0" smtClean="0">
                        <a:latin typeface="Browallia New" panose="020B0604020202020204" pitchFamily="34" charset="-34"/>
                        <a:cs typeface="Browallia New" panose="020B0604020202020204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1" i="0" u="none" strike="noStrike" dirty="0">
                          <a:solidFill>
                            <a:schemeClr val="tx1"/>
                          </a:solidFill>
                          <a:effectLst/>
                          <a:latin typeface="Browallia New" panose="020B0604020202020204" pitchFamily="34" charset="-34"/>
                          <a:cs typeface="Browallia New" panose="020B0604020202020204" pitchFamily="34" charset="-34"/>
                        </a:rPr>
                        <a:t>19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400" b="1" i="0" u="none" strike="noStrike" dirty="0">
                          <a:solidFill>
                            <a:schemeClr val="tx1"/>
                          </a:solidFill>
                          <a:effectLst/>
                          <a:latin typeface="Browallia New" panose="020B0604020202020204" pitchFamily="34" charset="-34"/>
                          <a:cs typeface="Browallia New" panose="020B0604020202020204" pitchFamily="34" charset="-34"/>
                        </a:rPr>
                        <a:t>1,726,070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1" i="0" u="none" strike="noStrike" dirty="0">
                          <a:solidFill>
                            <a:schemeClr val="tx1"/>
                          </a:solidFill>
                          <a:effectLst/>
                          <a:latin typeface="Browallia New" panose="020B0604020202020204" pitchFamily="34" charset="-34"/>
                          <a:cs typeface="Browallia New" panose="020B0604020202020204" pitchFamily="34" charset="-34"/>
                        </a:rPr>
                        <a:t>22.27</a:t>
                      </a:r>
                    </a:p>
                  </a:txBody>
                  <a:tcPr marL="9525" marR="952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818466">
                <a:tc>
                  <a:txBody>
                    <a:bodyPr/>
                    <a:lstStyle/>
                    <a:p>
                      <a:pPr algn="l" fontAlgn="t"/>
                      <a:r>
                        <a:rPr lang="th-TH" sz="2400" b="1" u="none" strike="noStrike" dirty="0" smtClean="0">
                          <a:latin typeface="Browallia New" panose="020B0604020202020204" pitchFamily="34" charset="-34"/>
                          <a:cs typeface="Browallia New" panose="020B0604020202020204" pitchFamily="34" charset="-34"/>
                        </a:rPr>
                        <a:t>แก้ไขปัญหาพื้นที่ (ส่งเสริม ควบคุม ป้องกัน และเฝ้าระวังโรค)</a:t>
                      </a:r>
                      <a:endParaRPr lang="th-TH" sz="2400" b="1" i="0" u="none" strike="noStrike" dirty="0" smtClean="0">
                        <a:latin typeface="Browallia New" panose="020B0604020202020204" pitchFamily="34" charset="-34"/>
                        <a:cs typeface="Browallia New" panose="020B0604020202020204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1" i="0" u="none" strike="noStrike">
                          <a:solidFill>
                            <a:schemeClr val="tx1"/>
                          </a:solidFill>
                          <a:effectLst/>
                          <a:latin typeface="Browallia New" panose="020B0604020202020204" pitchFamily="34" charset="-34"/>
                          <a:cs typeface="Browallia New" panose="020B0604020202020204" pitchFamily="34" charset="-34"/>
                        </a:rPr>
                        <a:t>20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400" b="1" i="0" u="none" strike="noStrike" dirty="0">
                          <a:solidFill>
                            <a:schemeClr val="tx1"/>
                          </a:solidFill>
                          <a:effectLst/>
                          <a:latin typeface="Browallia New" panose="020B0604020202020204" pitchFamily="34" charset="-34"/>
                          <a:cs typeface="Browallia New" panose="020B0604020202020204" pitchFamily="34" charset="-34"/>
                        </a:rPr>
                        <a:t>5,062,425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1" i="0" u="none" strike="noStrike" dirty="0">
                          <a:solidFill>
                            <a:schemeClr val="tx1"/>
                          </a:solidFill>
                          <a:effectLst/>
                          <a:latin typeface="Browallia New" panose="020B0604020202020204" pitchFamily="34" charset="-34"/>
                          <a:cs typeface="Browallia New" panose="020B0604020202020204" pitchFamily="34" charset="-34"/>
                        </a:rPr>
                        <a:t>65.33</a:t>
                      </a:r>
                    </a:p>
                  </a:txBody>
                  <a:tcPr marL="9525" marR="9525" marT="9525" marB="0" anchor="ctr">
                    <a:solidFill>
                      <a:srgbClr val="FFFF00"/>
                    </a:solidFill>
                  </a:tcPr>
                </a:tc>
              </a:tr>
              <a:tr h="48706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400" b="1" u="none" strike="noStrike" dirty="0" smtClean="0">
                          <a:latin typeface="Browallia New" panose="020B0604020202020204" pitchFamily="34" charset="-34"/>
                          <a:cs typeface="Browallia New" panose="020B0604020202020204" pitchFamily="34" charset="-34"/>
                        </a:rPr>
                        <a:t>ตรวจประเมิน และพัฒนาระบบงาน</a:t>
                      </a:r>
                      <a:endParaRPr lang="th-TH" sz="2400" b="1" i="0" u="none" strike="noStrike" dirty="0" smtClean="0">
                        <a:latin typeface="Browallia New" panose="020B0604020202020204" pitchFamily="34" charset="-34"/>
                        <a:cs typeface="Browallia New" panose="020B0604020202020204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1" i="0" u="none" strike="noStrike" dirty="0">
                          <a:solidFill>
                            <a:schemeClr val="tx1"/>
                          </a:solidFill>
                          <a:effectLst/>
                          <a:latin typeface="Browallia New" panose="020B0604020202020204" pitchFamily="34" charset="-34"/>
                          <a:cs typeface="Browallia New" panose="020B0604020202020204" pitchFamily="34" charset="-34"/>
                        </a:rPr>
                        <a:t>11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400" b="1" i="0" u="none" strike="noStrike" dirty="0">
                          <a:solidFill>
                            <a:schemeClr val="tx1"/>
                          </a:solidFill>
                          <a:effectLst/>
                          <a:latin typeface="Browallia New" panose="020B0604020202020204" pitchFamily="34" charset="-34"/>
                          <a:cs typeface="Browallia New" panose="020B0604020202020204" pitchFamily="34" charset="-34"/>
                        </a:rPr>
                        <a:t>741,130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1" i="0" u="none" strike="noStrike">
                          <a:solidFill>
                            <a:schemeClr val="tx1"/>
                          </a:solidFill>
                          <a:effectLst/>
                          <a:latin typeface="Browallia New" panose="020B0604020202020204" pitchFamily="34" charset="-34"/>
                          <a:cs typeface="Browallia New" panose="020B0604020202020204" pitchFamily="34" charset="-34"/>
                        </a:rPr>
                        <a:t>9.56</a:t>
                      </a:r>
                    </a:p>
                  </a:txBody>
                  <a:tcPr marL="9525" marR="9525" marT="9525" marB="0" anchor="ctr"/>
                </a:tc>
              </a:tr>
              <a:tr h="487061">
                <a:tc>
                  <a:txBody>
                    <a:bodyPr/>
                    <a:lstStyle/>
                    <a:p>
                      <a:pPr algn="l" fontAlgn="t"/>
                      <a:r>
                        <a:rPr lang="th-TH" sz="2400" b="1" i="0" u="none" strike="noStrike" dirty="0" smtClean="0">
                          <a:latin typeface="Browallia New" panose="020B0604020202020204" pitchFamily="34" charset="-34"/>
                          <a:cs typeface="Browallia New" panose="020B0604020202020204" pitchFamily="34" charset="-34"/>
                        </a:rPr>
                        <a:t>ค้นหา/คัดกรอง และดูแลผู้ป่วย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1" i="0" u="none" strike="noStrike">
                          <a:solidFill>
                            <a:schemeClr val="tx1"/>
                          </a:solidFill>
                          <a:effectLst/>
                          <a:latin typeface="Browallia New" panose="020B0604020202020204" pitchFamily="34" charset="-34"/>
                          <a:cs typeface="Browallia New" panose="020B0604020202020204" pitchFamily="34" charset="-34"/>
                        </a:rPr>
                        <a:t>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400" b="1" i="0" u="none" strike="noStrike" dirty="0">
                          <a:solidFill>
                            <a:schemeClr val="tx1"/>
                          </a:solidFill>
                          <a:effectLst/>
                          <a:latin typeface="Browallia New" panose="020B0604020202020204" pitchFamily="34" charset="-34"/>
                          <a:cs typeface="Browallia New" panose="020B0604020202020204" pitchFamily="34" charset="-34"/>
                        </a:rPr>
                        <a:t>71,200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1" i="0" u="none" strike="noStrike">
                          <a:solidFill>
                            <a:schemeClr val="tx1"/>
                          </a:solidFill>
                          <a:effectLst/>
                          <a:latin typeface="Browallia New" panose="020B0604020202020204" pitchFamily="34" charset="-34"/>
                          <a:cs typeface="Browallia New" panose="020B0604020202020204" pitchFamily="34" charset="-34"/>
                        </a:rPr>
                        <a:t>0.92</a:t>
                      </a:r>
                    </a:p>
                  </a:txBody>
                  <a:tcPr marL="9525" marR="9525" marT="9525" marB="0" anchor="ctr">
                    <a:solidFill>
                      <a:srgbClr val="FF0000"/>
                    </a:solidFill>
                  </a:tcPr>
                </a:tc>
              </a:tr>
              <a:tr h="578713"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 smtClean="0">
                          <a:latin typeface="Browallia New" panose="020B0604020202020204" pitchFamily="34" charset="-34"/>
                          <a:cs typeface="Browallia New" panose="020B0604020202020204" pitchFamily="34" charset="-34"/>
                        </a:rPr>
                        <a:t>รวม</a:t>
                      </a:r>
                      <a:endParaRPr lang="th-TH" sz="2400" b="1" dirty="0">
                        <a:latin typeface="Browallia New" panose="020B0604020202020204" pitchFamily="34" charset="-34"/>
                        <a:cs typeface="Browallia New" panose="020B0604020202020204" pitchFamily="34" charset="-34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1" i="0" u="none" strike="noStrike" dirty="0">
                          <a:solidFill>
                            <a:schemeClr val="tx1"/>
                          </a:solidFill>
                          <a:effectLst/>
                          <a:latin typeface="Browallia New" panose="020B0604020202020204" pitchFamily="34" charset="-34"/>
                          <a:cs typeface="Browallia New" panose="020B0604020202020204" pitchFamily="34" charset="-34"/>
                        </a:rPr>
                        <a:t>56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400" b="1" i="0" u="none" strike="noStrike" dirty="0">
                          <a:solidFill>
                            <a:schemeClr val="tx1"/>
                          </a:solidFill>
                          <a:effectLst/>
                          <a:latin typeface="Browallia New" panose="020B0604020202020204" pitchFamily="34" charset="-34"/>
                          <a:cs typeface="Browallia New" panose="020B0604020202020204" pitchFamily="34" charset="-34"/>
                        </a:rPr>
                        <a:t>7,749,325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endParaRPr lang="th-TH" sz="2400" b="1" i="0" u="none" strike="noStrike" dirty="0">
                        <a:solidFill>
                          <a:schemeClr val="tx1"/>
                        </a:solidFill>
                        <a:effectLst/>
                        <a:latin typeface="Browallia New" panose="020B0604020202020204" pitchFamily="34" charset="-34"/>
                        <a:cs typeface="Browallia New" panose="020B0604020202020204" pitchFamily="34" charset="-34"/>
                      </a:endParaRP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533400" y="5091545"/>
            <a:ext cx="8305800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thaiDist"/>
            <a:r>
              <a:rPr lang="en-US" sz="2200" dirty="0" smtClean="0">
                <a:latin typeface="Browallia New" panose="020B0604020202020204" pitchFamily="34" charset="-34"/>
                <a:cs typeface="Browallia New" panose="020B0604020202020204" pitchFamily="34" charset="-34"/>
              </a:rPr>
              <a:t>**</a:t>
            </a:r>
            <a:r>
              <a:rPr lang="th-TH" sz="2200" dirty="0" smtClean="0">
                <a:latin typeface="Browallia New" panose="020B0604020202020204" pitchFamily="34" charset="-34"/>
                <a:cs typeface="Browallia New" panose="020B0604020202020204" pitchFamily="34" charset="-34"/>
              </a:rPr>
              <a:t>หมายเหตุ </a:t>
            </a:r>
            <a:r>
              <a:rPr lang="th-TH" sz="2200" dirty="0">
                <a:latin typeface="Browallia New" panose="020B0604020202020204" pitchFamily="34" charset="-34"/>
                <a:cs typeface="Browallia New" panose="020B0604020202020204" pitchFamily="34" charset="-34"/>
              </a:rPr>
              <a:t>จากข้อมูลเบื้องต้น พบว่าการดำเนินงานโดยใช้งบประมาณส่วนใหญ่</a:t>
            </a:r>
            <a:r>
              <a:rPr lang="th-TH" sz="2200" dirty="0" smtClean="0">
                <a:latin typeface="Browallia New" panose="020B0604020202020204" pitchFamily="34" charset="-34"/>
                <a:cs typeface="Browallia New" panose="020B0604020202020204" pitchFamily="34" charset="-34"/>
              </a:rPr>
              <a:t>จะเป็น</a:t>
            </a:r>
            <a:r>
              <a:rPr lang="th-TH" sz="2200" dirty="0" smtClean="0">
                <a:solidFill>
                  <a:srgbClr val="C00000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 </a:t>
            </a:r>
            <a:r>
              <a:rPr lang="th-TH" sz="2200" dirty="0">
                <a:solidFill>
                  <a:srgbClr val="7030A0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กิจกรรมแก้ไขปัญหาในพื้นที่ (ส่งเสริม ควบคุม ป้องกัน และเฝ้าระวังโรค) (</a:t>
            </a:r>
            <a:r>
              <a:rPr lang="th-TH" sz="2200" dirty="0" smtClean="0">
                <a:solidFill>
                  <a:srgbClr val="7030A0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ร้อย</a:t>
            </a:r>
            <a:r>
              <a:rPr lang="th-TH" sz="2200" dirty="0">
                <a:solidFill>
                  <a:srgbClr val="7030A0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 </a:t>
            </a:r>
            <a:r>
              <a:rPr lang="en-US" sz="2200" dirty="0" smtClean="0">
                <a:solidFill>
                  <a:srgbClr val="7030A0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65</a:t>
            </a:r>
            <a:r>
              <a:rPr lang="th-TH" sz="2200" dirty="0" smtClean="0">
                <a:solidFill>
                  <a:srgbClr val="7030A0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.</a:t>
            </a:r>
            <a:r>
              <a:rPr lang="en-US" sz="2200" dirty="0" smtClean="0">
                <a:solidFill>
                  <a:srgbClr val="7030A0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33</a:t>
            </a:r>
            <a:r>
              <a:rPr lang="th-TH" sz="2200" dirty="0" smtClean="0">
                <a:solidFill>
                  <a:srgbClr val="7030A0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) </a:t>
            </a:r>
            <a:r>
              <a:rPr lang="th-TH" sz="2200" dirty="0">
                <a:latin typeface="Browallia New" panose="020B0604020202020204" pitchFamily="34" charset="-34"/>
                <a:cs typeface="Browallia New" panose="020B0604020202020204" pitchFamily="34" charset="-34"/>
              </a:rPr>
              <a:t>รองลงมา </a:t>
            </a:r>
            <a:r>
              <a:rPr lang="th-TH" sz="2200" dirty="0" smtClean="0">
                <a:solidFill>
                  <a:srgbClr val="FF0000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กิจกรรม</a:t>
            </a:r>
            <a:r>
              <a:rPr lang="th-TH" sz="2200" dirty="0">
                <a:solidFill>
                  <a:srgbClr val="FF0000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ประชุม/อบรม/พัฒนา</a:t>
            </a:r>
            <a:r>
              <a:rPr lang="th-TH" sz="2200" dirty="0" smtClean="0">
                <a:solidFill>
                  <a:srgbClr val="FF0000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ศักยภาพ </a:t>
            </a:r>
            <a:r>
              <a:rPr lang="th-TH" sz="2200" dirty="0" err="1">
                <a:solidFill>
                  <a:srgbClr val="FF0000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จนท</a:t>
            </a:r>
            <a:r>
              <a:rPr lang="th-TH" sz="2200" dirty="0">
                <a:solidFill>
                  <a:srgbClr val="FF0000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.เครือข่ายและแกนนำชุมชน (ร้อย</a:t>
            </a:r>
            <a:r>
              <a:rPr lang="th-TH" sz="2200" dirty="0" smtClean="0">
                <a:solidFill>
                  <a:srgbClr val="FF0000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ละ</a:t>
            </a:r>
            <a:r>
              <a:rPr lang="en-US" sz="2200" dirty="0" smtClean="0">
                <a:solidFill>
                  <a:srgbClr val="FF0000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 22</a:t>
            </a:r>
            <a:r>
              <a:rPr lang="th-TH" sz="2200" dirty="0" smtClean="0">
                <a:solidFill>
                  <a:srgbClr val="FF0000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.</a:t>
            </a:r>
            <a:r>
              <a:rPr lang="en-US" sz="2200" dirty="0" smtClean="0">
                <a:solidFill>
                  <a:srgbClr val="FF0000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27</a:t>
            </a:r>
            <a:r>
              <a:rPr lang="th-TH" sz="2200" dirty="0" smtClean="0">
                <a:solidFill>
                  <a:srgbClr val="FF0000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)</a:t>
            </a:r>
            <a:r>
              <a:rPr lang="th-TH" sz="2200" dirty="0">
                <a:solidFill>
                  <a:srgbClr val="FF0000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 </a:t>
            </a:r>
            <a:r>
              <a:rPr lang="th-TH" sz="2200" dirty="0">
                <a:solidFill>
                  <a:srgbClr val="7030A0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กิจกรรมการตรวจประเมินและพัฒนาระบบงาน (ร้อยละ </a:t>
            </a:r>
            <a:r>
              <a:rPr lang="en-US" sz="2200" dirty="0" smtClean="0">
                <a:solidFill>
                  <a:srgbClr val="7030A0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9.56)</a:t>
            </a:r>
            <a:r>
              <a:rPr lang="th-TH" sz="2200" dirty="0" smtClean="0">
                <a:solidFill>
                  <a:srgbClr val="C00000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 กิจกรรม</a:t>
            </a:r>
            <a:r>
              <a:rPr lang="th-TH" sz="2200" dirty="0">
                <a:solidFill>
                  <a:srgbClr val="C00000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ติดตามผลการดำเนินงาน (ร้อยละ </a:t>
            </a:r>
            <a:r>
              <a:rPr lang="en-US" sz="2200" dirty="0" smtClean="0">
                <a:solidFill>
                  <a:srgbClr val="C00000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1</a:t>
            </a:r>
            <a:r>
              <a:rPr lang="th-TH" sz="2200" dirty="0" smtClean="0">
                <a:solidFill>
                  <a:srgbClr val="C00000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.</a:t>
            </a:r>
            <a:r>
              <a:rPr lang="en-US" sz="2200" dirty="0" smtClean="0">
                <a:solidFill>
                  <a:srgbClr val="C00000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92</a:t>
            </a:r>
            <a:r>
              <a:rPr lang="th-TH" sz="2200" dirty="0" smtClean="0">
                <a:solidFill>
                  <a:srgbClr val="C00000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) และ </a:t>
            </a:r>
            <a:r>
              <a:rPr lang="th-TH" sz="2200" dirty="0" smtClean="0">
                <a:solidFill>
                  <a:srgbClr val="7030A0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กิจกรรมค้นหาและคัดกรองผู้ป่วย (ร้อยละ </a:t>
            </a:r>
            <a:r>
              <a:rPr lang="en-US" sz="2200" dirty="0" smtClean="0">
                <a:solidFill>
                  <a:srgbClr val="7030A0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0.92) </a:t>
            </a:r>
            <a:r>
              <a:rPr lang="th-TH" sz="2200" dirty="0" smtClean="0">
                <a:latin typeface="Browallia New" panose="020B0604020202020204" pitchFamily="34" charset="-34"/>
                <a:cs typeface="Browallia New" panose="020B0604020202020204" pitchFamily="34" charset="-34"/>
              </a:rPr>
              <a:t>ตามลำดับ</a:t>
            </a:r>
            <a:endParaRPr lang="th-TH" sz="2200" dirty="0">
              <a:latin typeface="Browallia New" panose="020B0604020202020204" pitchFamily="34" charset="-34"/>
              <a:cs typeface="Browallia New" panose="020B0604020202020204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7857263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ชื่อเรื่อง 6"/>
          <p:cNvSpPr>
            <a:spLocks noGrp="1"/>
          </p:cNvSpPr>
          <p:nvPr>
            <p:ph type="title"/>
          </p:nvPr>
        </p:nvSpPr>
        <p:spPr>
          <a:xfrm>
            <a:off x="0" y="-5"/>
            <a:ext cx="9144000" cy="637315"/>
          </a:xfrm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marL="0" lvl="0" indent="0" algn="l"/>
            <a:r>
              <a:rPr lang="en-US" sz="3200" b="1" dirty="0" smtClean="0">
                <a:latin typeface="Browallia New" panose="020B0604020202020204" pitchFamily="34" charset="-34"/>
                <a:cs typeface="Browallia New" panose="020B0604020202020204" pitchFamily="34" charset="-34"/>
              </a:rPr>
              <a:t>       3.</a:t>
            </a:r>
            <a:r>
              <a:rPr lang="th-TH" sz="3200" b="1" dirty="0" smtClean="0">
                <a:latin typeface="Browallia New" panose="020B0604020202020204" pitchFamily="34" charset="-34"/>
                <a:cs typeface="Browallia New" panose="020B0604020202020204" pitchFamily="34" charset="-34"/>
              </a:rPr>
              <a:t> </a:t>
            </a:r>
            <a:r>
              <a:rPr lang="th-TH" sz="3200" b="1" dirty="0">
                <a:latin typeface="Browallia New" panose="020B0604020202020204" pitchFamily="34" charset="-34"/>
                <a:cs typeface="Browallia New" panose="020B0604020202020204" pitchFamily="34" charset="-34"/>
              </a:rPr>
              <a:t>แผนสาธารณสุขชายแดน</a:t>
            </a:r>
          </a:p>
        </p:txBody>
      </p:sp>
      <p:sp>
        <p:nvSpPr>
          <p:cNvPr id="20" name="Line 3"/>
          <p:cNvSpPr>
            <a:spLocks noChangeShapeType="1"/>
          </p:cNvSpPr>
          <p:nvPr/>
        </p:nvSpPr>
        <p:spPr bwMode="auto">
          <a:xfrm>
            <a:off x="318652" y="-5"/>
            <a:ext cx="0" cy="6858000"/>
          </a:xfrm>
          <a:prstGeom prst="line">
            <a:avLst/>
          </a:prstGeom>
          <a:noFill/>
          <a:ln w="76200">
            <a:solidFill>
              <a:srgbClr val="0000CC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h-TH"/>
          </a:p>
        </p:txBody>
      </p:sp>
      <p:sp>
        <p:nvSpPr>
          <p:cNvPr id="21" name="Rectangle 4"/>
          <p:cNvSpPr>
            <a:spLocks noChangeArrowheads="1"/>
          </p:cNvSpPr>
          <p:nvPr/>
        </p:nvSpPr>
        <p:spPr bwMode="auto">
          <a:xfrm>
            <a:off x="0" y="0"/>
            <a:ext cx="228599" cy="6858000"/>
          </a:xfrm>
          <a:prstGeom prst="rect">
            <a:avLst/>
          </a:prstGeom>
          <a:solidFill>
            <a:srgbClr val="0000CC"/>
          </a:solidFill>
          <a:ln w="9525">
            <a:solidFill>
              <a:srgbClr val="0000CC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th-TH"/>
          </a:p>
        </p:txBody>
      </p:sp>
      <p:sp>
        <p:nvSpPr>
          <p:cNvPr id="22" name="Line 5"/>
          <p:cNvSpPr>
            <a:spLocks noChangeShapeType="1"/>
          </p:cNvSpPr>
          <p:nvPr/>
        </p:nvSpPr>
        <p:spPr bwMode="auto">
          <a:xfrm>
            <a:off x="415635" y="0"/>
            <a:ext cx="0" cy="6858000"/>
          </a:xfrm>
          <a:prstGeom prst="line">
            <a:avLst/>
          </a:prstGeom>
          <a:noFill/>
          <a:ln w="28575">
            <a:solidFill>
              <a:srgbClr val="0000CC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h-TH"/>
          </a:p>
        </p:txBody>
      </p:sp>
      <p:sp>
        <p:nvSpPr>
          <p:cNvPr id="23" name="Line 7"/>
          <p:cNvSpPr>
            <a:spLocks noChangeShapeType="1"/>
          </p:cNvSpPr>
          <p:nvPr/>
        </p:nvSpPr>
        <p:spPr bwMode="auto">
          <a:xfrm>
            <a:off x="0" y="720435"/>
            <a:ext cx="9139238" cy="0"/>
          </a:xfrm>
          <a:prstGeom prst="line">
            <a:avLst/>
          </a:prstGeom>
          <a:noFill/>
          <a:ln w="28575">
            <a:solidFill>
              <a:srgbClr val="0000CC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h-TH"/>
          </a:p>
        </p:txBody>
      </p:sp>
      <p:graphicFrame>
        <p:nvGraphicFramePr>
          <p:cNvPr id="8" name="ตาราง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79721377"/>
              </p:ext>
            </p:extLst>
          </p:nvPr>
        </p:nvGraphicFramePr>
        <p:xfrm>
          <a:off x="533400" y="838201"/>
          <a:ext cx="8458200" cy="422678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468483"/>
                <a:gridCol w="1276710"/>
                <a:gridCol w="1595887"/>
                <a:gridCol w="1117120"/>
              </a:tblGrid>
              <a:tr h="613949">
                <a:tc>
                  <a:txBody>
                    <a:bodyPr/>
                    <a:lstStyle/>
                    <a:p>
                      <a:pPr algn="ctr"/>
                      <a:r>
                        <a:rPr lang="th-TH" sz="2400" dirty="0" smtClean="0">
                          <a:latin typeface="Browallia New" panose="020B0604020202020204" pitchFamily="34" charset="-34"/>
                          <a:cs typeface="Browallia New" panose="020B0604020202020204" pitchFamily="34" charset="-34"/>
                        </a:rPr>
                        <a:t>กิจกรรม</a:t>
                      </a:r>
                      <a:endParaRPr lang="th-TH" sz="2400" dirty="0">
                        <a:latin typeface="Browallia New" panose="020B0604020202020204" pitchFamily="34" charset="-34"/>
                        <a:cs typeface="Browallia New" panose="020B0604020202020204" pitchFamily="34" charset="-34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800" dirty="0" smtClean="0">
                          <a:latin typeface="Browallia New" panose="020B0604020202020204" pitchFamily="34" charset="-34"/>
                          <a:cs typeface="Browallia New" panose="020B0604020202020204" pitchFamily="34" charset="-34"/>
                        </a:rPr>
                        <a:t>จำนวน</a:t>
                      </a:r>
                    </a:p>
                    <a:p>
                      <a:pPr algn="ctr"/>
                      <a:r>
                        <a:rPr lang="th-TH" sz="1800" dirty="0" smtClean="0">
                          <a:latin typeface="Browallia New" panose="020B0604020202020204" pitchFamily="34" charset="-34"/>
                          <a:cs typeface="Browallia New" panose="020B0604020202020204" pitchFamily="34" charset="-34"/>
                        </a:rPr>
                        <a:t>โครงการ</a:t>
                      </a:r>
                      <a:endParaRPr lang="th-TH" sz="1800" dirty="0">
                        <a:latin typeface="Browallia New" panose="020B0604020202020204" pitchFamily="34" charset="-34"/>
                        <a:cs typeface="Browallia New" panose="020B0604020202020204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800" dirty="0" smtClean="0">
                          <a:latin typeface="Browallia New" panose="020B0604020202020204" pitchFamily="34" charset="-34"/>
                          <a:cs typeface="Browallia New" panose="020B0604020202020204" pitchFamily="34" charset="-34"/>
                        </a:rPr>
                        <a:t>งบประมาณ</a:t>
                      </a:r>
                    </a:p>
                    <a:p>
                      <a:pPr algn="ctr"/>
                      <a:r>
                        <a:rPr lang="th-TH" sz="1800" dirty="0" smtClean="0">
                          <a:latin typeface="Browallia New" panose="020B0604020202020204" pitchFamily="34" charset="-34"/>
                          <a:cs typeface="Browallia New" panose="020B0604020202020204" pitchFamily="34" charset="-34"/>
                        </a:rPr>
                        <a:t>(บาท)</a:t>
                      </a:r>
                      <a:endParaRPr lang="th-TH" sz="1800" dirty="0">
                        <a:latin typeface="Browallia New" panose="020B0604020202020204" pitchFamily="34" charset="-34"/>
                        <a:cs typeface="Browallia New" panose="020B0604020202020204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800" dirty="0" smtClean="0">
                          <a:latin typeface="Browallia New" panose="020B0604020202020204" pitchFamily="34" charset="-34"/>
                          <a:cs typeface="Browallia New" panose="020B0604020202020204" pitchFamily="34" charset="-34"/>
                        </a:rPr>
                        <a:t>ร้อยละ</a:t>
                      </a:r>
                      <a:endParaRPr lang="th-TH" sz="1800" dirty="0">
                        <a:latin typeface="Browallia New" panose="020B0604020202020204" pitchFamily="34" charset="-34"/>
                        <a:cs typeface="Browallia New" panose="020B0604020202020204" pitchFamily="34" charset="-34"/>
                      </a:endParaRPr>
                    </a:p>
                  </a:txBody>
                  <a:tcPr anchor="ctr"/>
                </a:tc>
              </a:tr>
              <a:tr h="43853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400" b="1" u="none" strike="noStrike" dirty="0" smtClean="0">
                          <a:latin typeface="Browallia New" panose="020B0604020202020204" pitchFamily="34" charset="-34"/>
                          <a:cs typeface="Browallia New" panose="020B0604020202020204" pitchFamily="34" charset="-34"/>
                        </a:rPr>
                        <a:t>ติดตามผลการดำเนินงาน</a:t>
                      </a:r>
                      <a:endParaRPr lang="th-TH" sz="2400" b="1" i="0" u="none" strike="noStrike" dirty="0" smtClean="0">
                        <a:latin typeface="Browallia New" panose="020B0604020202020204" pitchFamily="34" charset="-34"/>
                        <a:cs typeface="Browallia New" panose="020B0604020202020204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>
                          <a:latin typeface="Browallia New" panose="020B0604020202020204" pitchFamily="34" charset="-34"/>
                          <a:cs typeface="Browallia New" panose="020B0604020202020204" pitchFamily="34" charset="-34"/>
                        </a:rPr>
                        <a:t>-</a:t>
                      </a:r>
                      <a:endParaRPr lang="th-TH" sz="2400" b="1" dirty="0">
                        <a:latin typeface="Browallia New" panose="020B0604020202020204" pitchFamily="34" charset="-34"/>
                        <a:cs typeface="Browallia New" panose="020B0604020202020204" pitchFamily="34" charset="-34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400" b="1" dirty="0" smtClean="0">
                          <a:latin typeface="Browallia New" panose="020B0604020202020204" pitchFamily="34" charset="-34"/>
                          <a:cs typeface="Browallia New" panose="020B0604020202020204" pitchFamily="34" charset="-34"/>
                        </a:rPr>
                        <a:t>-</a:t>
                      </a:r>
                      <a:endParaRPr lang="th-TH" sz="2400" b="1" dirty="0">
                        <a:latin typeface="Browallia New" panose="020B0604020202020204" pitchFamily="34" charset="-34"/>
                        <a:cs typeface="Browallia New" panose="020B0604020202020204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>
                          <a:latin typeface="Browallia New" panose="020B0604020202020204" pitchFamily="34" charset="-34"/>
                          <a:cs typeface="Browallia New" panose="020B0604020202020204" pitchFamily="34" charset="-34"/>
                        </a:rPr>
                        <a:t>-</a:t>
                      </a:r>
                      <a:endParaRPr lang="th-TH" sz="2400" b="1" dirty="0">
                        <a:latin typeface="Browallia New" panose="020B0604020202020204" pitchFamily="34" charset="-34"/>
                        <a:cs typeface="Browallia New" panose="020B0604020202020204" pitchFamily="34" charset="-34"/>
                      </a:endParaRPr>
                    </a:p>
                  </a:txBody>
                  <a:tcPr/>
                </a:tc>
              </a:tr>
              <a:tr h="78936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400" b="1" u="none" strike="noStrike" dirty="0" smtClean="0">
                          <a:latin typeface="Browallia New" panose="020B0604020202020204" pitchFamily="34" charset="-34"/>
                          <a:cs typeface="Browallia New" panose="020B0604020202020204" pitchFamily="34" charset="-34"/>
                        </a:rPr>
                        <a:t>ประชุม/อบรม/พัฒนาศักยภาพ </a:t>
                      </a:r>
                      <a:r>
                        <a:rPr lang="th-TH" sz="2400" b="1" u="none" strike="noStrike" dirty="0" err="1" smtClean="0">
                          <a:latin typeface="Browallia New" panose="020B0604020202020204" pitchFamily="34" charset="-34"/>
                          <a:cs typeface="Browallia New" panose="020B0604020202020204" pitchFamily="34" charset="-34"/>
                        </a:rPr>
                        <a:t>จนท</a:t>
                      </a:r>
                      <a:r>
                        <a:rPr lang="th-TH" sz="2400" b="1" u="none" strike="noStrike" dirty="0" smtClean="0">
                          <a:latin typeface="Browallia New" panose="020B0604020202020204" pitchFamily="34" charset="-34"/>
                          <a:cs typeface="Browallia New" panose="020B0604020202020204" pitchFamily="34" charset="-34"/>
                        </a:rPr>
                        <a:t>.เครือข่ายและแกนนำชุมชน</a:t>
                      </a:r>
                      <a:endParaRPr lang="th-TH" sz="2400" b="1" i="0" u="none" strike="noStrike" dirty="0" smtClean="0">
                        <a:latin typeface="Browallia New" panose="020B0604020202020204" pitchFamily="34" charset="-34"/>
                        <a:cs typeface="Browallia New" panose="020B0604020202020204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>
                          <a:latin typeface="Browallia New" panose="020B0604020202020204" pitchFamily="34" charset="-34"/>
                          <a:cs typeface="Browallia New" panose="020B0604020202020204" pitchFamily="34" charset="-34"/>
                        </a:rPr>
                        <a:t>7</a:t>
                      </a:r>
                      <a:endParaRPr lang="th-TH" sz="2400" b="1" dirty="0">
                        <a:latin typeface="Browallia New" panose="020B0604020202020204" pitchFamily="34" charset="-34"/>
                        <a:cs typeface="Browallia New" panose="020B0604020202020204" pitchFamily="34" charset="-34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Browallia New" panose="020B0604020202020204" pitchFamily="34" charset="-34"/>
                          <a:cs typeface="Browallia New" panose="020B0604020202020204" pitchFamily="34" charset="-34"/>
                        </a:rPr>
                        <a:t>2,099,451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>
                          <a:latin typeface="Browallia New" panose="020B0604020202020204" pitchFamily="34" charset="-34"/>
                          <a:cs typeface="Browallia New" panose="020B0604020202020204" pitchFamily="34" charset="-34"/>
                        </a:rPr>
                        <a:t>77.37</a:t>
                      </a:r>
                      <a:endParaRPr lang="th-TH" sz="2400" b="1" dirty="0">
                        <a:latin typeface="Browallia New" panose="020B0604020202020204" pitchFamily="34" charset="-34"/>
                        <a:cs typeface="Browallia New" panose="020B0604020202020204" pitchFamily="34" charset="-34"/>
                      </a:endParaRPr>
                    </a:p>
                  </a:txBody>
                  <a:tcPr anchor="ctr">
                    <a:solidFill>
                      <a:srgbClr val="FFFF00"/>
                    </a:solidFill>
                  </a:tcPr>
                </a:tc>
              </a:tr>
              <a:tr h="789363">
                <a:tc>
                  <a:txBody>
                    <a:bodyPr/>
                    <a:lstStyle/>
                    <a:p>
                      <a:pPr algn="l" fontAlgn="t"/>
                      <a:r>
                        <a:rPr lang="th-TH" sz="2400" b="1" u="none" strike="noStrike" dirty="0" smtClean="0">
                          <a:latin typeface="Browallia New" panose="020B0604020202020204" pitchFamily="34" charset="-34"/>
                          <a:cs typeface="Browallia New" panose="020B0604020202020204" pitchFamily="34" charset="-34"/>
                        </a:rPr>
                        <a:t>แก้ไขปัญหาพื้นที่ (ส่งเสริม ควบคุม ป้องกัน และเฝ้าระวังโรค)</a:t>
                      </a:r>
                      <a:endParaRPr lang="th-TH" sz="2400" b="1" i="0" u="none" strike="noStrike" dirty="0" smtClean="0">
                        <a:latin typeface="Browallia New" panose="020B0604020202020204" pitchFamily="34" charset="-34"/>
                        <a:cs typeface="Browallia New" panose="020B0604020202020204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>
                          <a:latin typeface="Browallia New" panose="020B0604020202020204" pitchFamily="34" charset="-34"/>
                          <a:cs typeface="Browallia New" panose="020B0604020202020204" pitchFamily="34" charset="-34"/>
                        </a:rPr>
                        <a:t>2</a:t>
                      </a:r>
                      <a:endParaRPr lang="th-TH" sz="2400" b="1" dirty="0">
                        <a:latin typeface="Browallia New" panose="020B0604020202020204" pitchFamily="34" charset="-34"/>
                        <a:cs typeface="Browallia New" panose="020B0604020202020204" pitchFamily="34" charset="-34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Browallia New" panose="020B0604020202020204" pitchFamily="34" charset="-34"/>
                          <a:cs typeface="Browallia New" panose="020B0604020202020204" pitchFamily="34" charset="-34"/>
                        </a:rPr>
                        <a:t>350,000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>
                          <a:latin typeface="Browallia New" panose="020B0604020202020204" pitchFamily="34" charset="-34"/>
                          <a:cs typeface="Browallia New" panose="020B0604020202020204" pitchFamily="34" charset="-34"/>
                        </a:rPr>
                        <a:t>12.90</a:t>
                      </a:r>
                      <a:endParaRPr lang="th-TH" sz="2400" b="1" dirty="0">
                        <a:latin typeface="Browallia New" panose="020B0604020202020204" pitchFamily="34" charset="-34"/>
                        <a:cs typeface="Browallia New" panose="020B0604020202020204" pitchFamily="34" charset="-34"/>
                      </a:endParaRPr>
                    </a:p>
                  </a:txBody>
                  <a:tcPr anchor="ctr"/>
                </a:tc>
              </a:tr>
              <a:tr h="4653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400" b="1" u="none" strike="noStrike" dirty="0" smtClean="0">
                          <a:latin typeface="Browallia New" panose="020B0604020202020204" pitchFamily="34" charset="-34"/>
                          <a:cs typeface="Browallia New" panose="020B0604020202020204" pitchFamily="34" charset="-34"/>
                        </a:rPr>
                        <a:t>ตรวจประเมิน และพัฒนาระบบงาน</a:t>
                      </a:r>
                      <a:endParaRPr lang="th-TH" sz="2400" b="1" i="0" u="none" strike="noStrike" dirty="0" smtClean="0">
                        <a:latin typeface="Browallia New" panose="020B0604020202020204" pitchFamily="34" charset="-34"/>
                        <a:cs typeface="Browallia New" panose="020B0604020202020204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>
                          <a:latin typeface="Browallia New" panose="020B0604020202020204" pitchFamily="34" charset="-34"/>
                          <a:cs typeface="Browallia New" panose="020B0604020202020204" pitchFamily="34" charset="-34"/>
                        </a:rPr>
                        <a:t>2</a:t>
                      </a:r>
                      <a:endParaRPr lang="th-TH" sz="2400" b="1" dirty="0">
                        <a:latin typeface="Browallia New" panose="020B0604020202020204" pitchFamily="34" charset="-34"/>
                        <a:cs typeface="Browallia New" panose="020B0604020202020204" pitchFamily="34" charset="-34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Browallia New" panose="020B0604020202020204" pitchFamily="34" charset="-34"/>
                          <a:cs typeface="Browallia New" panose="020B0604020202020204" pitchFamily="34" charset="-34"/>
                        </a:rPr>
                        <a:t>264,000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>
                          <a:latin typeface="Browallia New" panose="020B0604020202020204" pitchFamily="34" charset="-34"/>
                          <a:cs typeface="Browallia New" panose="020B0604020202020204" pitchFamily="34" charset="-34"/>
                        </a:rPr>
                        <a:t>9.73</a:t>
                      </a:r>
                      <a:endParaRPr lang="th-TH" sz="2400" b="1" dirty="0">
                        <a:latin typeface="Browallia New" panose="020B0604020202020204" pitchFamily="34" charset="-34"/>
                        <a:cs typeface="Browallia New" panose="020B0604020202020204" pitchFamily="34" charset="-34"/>
                      </a:endParaRPr>
                    </a:p>
                  </a:txBody>
                  <a:tcPr anchor="ctr">
                    <a:solidFill>
                      <a:srgbClr val="FF0000"/>
                    </a:solidFill>
                  </a:tcPr>
                </a:tc>
              </a:tr>
              <a:tr h="465341">
                <a:tc>
                  <a:txBody>
                    <a:bodyPr/>
                    <a:lstStyle/>
                    <a:p>
                      <a:pPr algn="l" fontAlgn="t"/>
                      <a:r>
                        <a:rPr lang="th-TH" sz="2400" b="1" i="0" u="none" strike="noStrike" dirty="0" smtClean="0">
                          <a:latin typeface="Browallia New" panose="020B0604020202020204" pitchFamily="34" charset="-34"/>
                          <a:cs typeface="Browallia New" panose="020B0604020202020204" pitchFamily="34" charset="-34"/>
                        </a:rPr>
                        <a:t>ค้นหา/คัดกรอง และดูแลผู้ป่วย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>
                          <a:latin typeface="Browallia New" panose="020B0604020202020204" pitchFamily="34" charset="-34"/>
                          <a:cs typeface="Browallia New" panose="020B0604020202020204" pitchFamily="34" charset="-34"/>
                        </a:rPr>
                        <a:t>0</a:t>
                      </a:r>
                      <a:endParaRPr lang="th-TH" sz="2400" b="1" dirty="0">
                        <a:latin typeface="Browallia New" panose="020B0604020202020204" pitchFamily="34" charset="-34"/>
                        <a:cs typeface="Browallia New" panose="020B0604020202020204" pitchFamily="34" charset="-34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400" b="1" dirty="0" smtClean="0">
                          <a:latin typeface="Browallia New" panose="020B0604020202020204" pitchFamily="34" charset="-34"/>
                          <a:cs typeface="Browallia New" panose="020B0604020202020204" pitchFamily="34" charset="-34"/>
                        </a:rPr>
                        <a:t>-</a:t>
                      </a:r>
                      <a:endParaRPr lang="th-TH" sz="2400" b="1" dirty="0">
                        <a:latin typeface="Browallia New" panose="020B0604020202020204" pitchFamily="34" charset="-34"/>
                        <a:cs typeface="Browallia New" panose="020B0604020202020204" pitchFamily="34" charset="-34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>
                          <a:latin typeface="Browallia New" panose="020B0604020202020204" pitchFamily="34" charset="-34"/>
                          <a:cs typeface="Browallia New" panose="020B0604020202020204" pitchFamily="34" charset="-34"/>
                        </a:rPr>
                        <a:t>-</a:t>
                      </a:r>
                      <a:endParaRPr lang="th-TH" sz="2400" b="1" dirty="0">
                        <a:latin typeface="Browallia New" panose="020B0604020202020204" pitchFamily="34" charset="-34"/>
                        <a:cs typeface="Browallia New" panose="020B0604020202020204" pitchFamily="34" charset="-34"/>
                      </a:endParaRPr>
                    </a:p>
                  </a:txBody>
                  <a:tcPr anchor="ctr"/>
                </a:tc>
              </a:tr>
              <a:tr h="552907"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 smtClean="0">
                          <a:latin typeface="Browallia New" panose="020B0604020202020204" pitchFamily="34" charset="-34"/>
                          <a:cs typeface="Browallia New" panose="020B0604020202020204" pitchFamily="34" charset="-34"/>
                        </a:rPr>
                        <a:t>รวม</a:t>
                      </a:r>
                      <a:endParaRPr lang="th-TH" sz="2400" b="1" dirty="0">
                        <a:latin typeface="Browallia New" panose="020B0604020202020204" pitchFamily="34" charset="-34"/>
                        <a:cs typeface="Browallia New" panose="020B0604020202020204" pitchFamily="34" charset="-34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>
                          <a:latin typeface="Browallia New" panose="020B0604020202020204" pitchFamily="34" charset="-34"/>
                          <a:cs typeface="Browallia New" panose="020B0604020202020204" pitchFamily="34" charset="-34"/>
                        </a:rPr>
                        <a:t>11</a:t>
                      </a:r>
                      <a:endParaRPr lang="th-TH" sz="2400" b="1" dirty="0">
                        <a:latin typeface="Browallia New" panose="020B0604020202020204" pitchFamily="34" charset="-34"/>
                        <a:cs typeface="Browallia New" panose="020B0604020202020204" pitchFamily="34" charset="-34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400" b="1" dirty="0" smtClean="0">
                          <a:latin typeface="Browallia New" panose="020B0604020202020204" pitchFamily="34" charset="-34"/>
                          <a:cs typeface="Browallia New" panose="020B0604020202020204" pitchFamily="34" charset="-34"/>
                        </a:rPr>
                        <a:t>2,713,451</a:t>
                      </a:r>
                      <a:endParaRPr lang="th-TH" sz="2400" b="1" dirty="0">
                        <a:latin typeface="Browallia New" panose="020B0604020202020204" pitchFamily="34" charset="-34"/>
                        <a:cs typeface="Browallia New" panose="020B0604020202020204" pitchFamily="34" charset="-34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th-TH" sz="2400" b="1" dirty="0">
                        <a:latin typeface="Browallia New" panose="020B0604020202020204" pitchFamily="34" charset="-34"/>
                        <a:cs typeface="Browallia New" panose="020B0604020202020204" pitchFamily="34" charset="-34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512620" y="5182850"/>
            <a:ext cx="83058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thaiDist"/>
            <a:r>
              <a:rPr lang="en-US" sz="2200" dirty="0" smtClean="0">
                <a:latin typeface="Browallia New" panose="020B0604020202020204" pitchFamily="34" charset="-34"/>
                <a:cs typeface="Browallia New" panose="020B0604020202020204" pitchFamily="34" charset="-34"/>
              </a:rPr>
              <a:t>**</a:t>
            </a:r>
            <a:r>
              <a:rPr lang="th-TH" sz="2200" dirty="0" smtClean="0">
                <a:latin typeface="Browallia New" panose="020B0604020202020204" pitchFamily="34" charset="-34"/>
                <a:cs typeface="Browallia New" panose="020B0604020202020204" pitchFamily="34" charset="-34"/>
              </a:rPr>
              <a:t>หมายเหตุ </a:t>
            </a:r>
            <a:r>
              <a:rPr lang="th-TH" sz="2200" dirty="0">
                <a:latin typeface="Browallia New" panose="020B0604020202020204" pitchFamily="34" charset="-34"/>
                <a:cs typeface="Browallia New" panose="020B0604020202020204" pitchFamily="34" charset="-34"/>
              </a:rPr>
              <a:t>จากข้อมูลเบื้องต้น พบว่าการดำเนินงานโดยใช้งบประมาณส่วนใหญ่จะ</a:t>
            </a:r>
            <a:r>
              <a:rPr lang="th-TH" sz="2200" dirty="0" smtClean="0">
                <a:latin typeface="Browallia New" panose="020B0604020202020204" pitchFamily="34" charset="-34"/>
                <a:cs typeface="Browallia New" panose="020B0604020202020204" pitchFamily="34" charset="-34"/>
              </a:rPr>
              <a:t>เป็น </a:t>
            </a:r>
            <a:r>
              <a:rPr lang="th-TH" sz="2200" dirty="0">
                <a:solidFill>
                  <a:srgbClr val="7030A0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กิจกรรมประชุม/อบรม/พัฒนา</a:t>
            </a:r>
            <a:r>
              <a:rPr lang="th-TH" sz="2200" dirty="0" smtClean="0">
                <a:solidFill>
                  <a:srgbClr val="7030A0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ศักยภาพ </a:t>
            </a:r>
            <a:r>
              <a:rPr lang="th-TH" sz="2200" dirty="0" err="1">
                <a:solidFill>
                  <a:srgbClr val="7030A0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จนท</a:t>
            </a:r>
            <a:r>
              <a:rPr lang="th-TH" sz="2200" dirty="0">
                <a:solidFill>
                  <a:srgbClr val="7030A0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.เครือข่ายและแกนนำชุมชน (ร้อยละ </a:t>
            </a:r>
            <a:r>
              <a:rPr lang="en-US" sz="2200" dirty="0" smtClean="0">
                <a:solidFill>
                  <a:srgbClr val="7030A0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77</a:t>
            </a:r>
            <a:r>
              <a:rPr lang="th-TH" sz="2200" dirty="0" smtClean="0">
                <a:solidFill>
                  <a:srgbClr val="7030A0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.</a:t>
            </a:r>
            <a:r>
              <a:rPr lang="en-US" sz="2200" dirty="0" smtClean="0">
                <a:solidFill>
                  <a:srgbClr val="7030A0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37</a:t>
            </a:r>
            <a:r>
              <a:rPr lang="th-TH" sz="2200" dirty="0" smtClean="0">
                <a:solidFill>
                  <a:srgbClr val="7030A0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)</a:t>
            </a:r>
            <a:r>
              <a:rPr lang="th-TH" sz="2200" dirty="0" smtClean="0">
                <a:solidFill>
                  <a:srgbClr val="C00000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  </a:t>
            </a:r>
            <a:r>
              <a:rPr lang="th-TH" sz="2200" dirty="0" smtClean="0">
                <a:solidFill>
                  <a:srgbClr val="FF0000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รองลงมา กิจกรรม</a:t>
            </a:r>
            <a:r>
              <a:rPr lang="th-TH" sz="2200" dirty="0">
                <a:solidFill>
                  <a:srgbClr val="FF0000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แก้ไขปัญหาในพื้นที่ (ส่งเสริม ควบคุม ป้องกัน และเฝ้าระวังโรค) (ร้อย</a:t>
            </a:r>
            <a:r>
              <a:rPr lang="th-TH" sz="2200" dirty="0" smtClean="0">
                <a:solidFill>
                  <a:srgbClr val="FF0000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ละ </a:t>
            </a:r>
            <a:r>
              <a:rPr lang="en-US" sz="2200" dirty="0" smtClean="0">
                <a:solidFill>
                  <a:srgbClr val="FF0000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12</a:t>
            </a:r>
            <a:r>
              <a:rPr lang="th-TH" sz="2200" dirty="0" smtClean="0">
                <a:solidFill>
                  <a:srgbClr val="FF0000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.</a:t>
            </a:r>
            <a:r>
              <a:rPr lang="en-US" sz="2200" dirty="0" smtClean="0">
                <a:solidFill>
                  <a:srgbClr val="FF0000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90</a:t>
            </a:r>
            <a:r>
              <a:rPr lang="th-TH" sz="2200" dirty="0" smtClean="0">
                <a:solidFill>
                  <a:srgbClr val="FF0000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) </a:t>
            </a:r>
            <a:r>
              <a:rPr lang="th-TH" sz="2200" dirty="0" smtClean="0">
                <a:solidFill>
                  <a:srgbClr val="7030A0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และ กิจกรรม</a:t>
            </a:r>
            <a:r>
              <a:rPr lang="th-TH" sz="2200" dirty="0">
                <a:solidFill>
                  <a:srgbClr val="7030A0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การตรวจประเมินและพัฒนา</a:t>
            </a:r>
            <a:r>
              <a:rPr lang="th-TH" sz="2200" dirty="0" smtClean="0">
                <a:solidFill>
                  <a:srgbClr val="7030A0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ระบบงาน </a:t>
            </a:r>
            <a:r>
              <a:rPr lang="th-TH" sz="2200" dirty="0">
                <a:solidFill>
                  <a:srgbClr val="7030A0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(ร้อยละ </a:t>
            </a:r>
            <a:r>
              <a:rPr lang="en-US" sz="2200" dirty="0" smtClean="0">
                <a:solidFill>
                  <a:srgbClr val="7030A0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9.73)</a:t>
            </a:r>
            <a:r>
              <a:rPr lang="th-TH" sz="2200" dirty="0" smtClean="0">
                <a:solidFill>
                  <a:srgbClr val="7030A0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 </a:t>
            </a:r>
            <a:r>
              <a:rPr lang="th-TH" sz="2200" dirty="0" smtClean="0">
                <a:latin typeface="Browallia New" panose="020B0604020202020204" pitchFamily="34" charset="-34"/>
                <a:cs typeface="Browallia New" panose="020B0604020202020204" pitchFamily="34" charset="-34"/>
              </a:rPr>
              <a:t>ตามลำดับ</a:t>
            </a:r>
            <a:endParaRPr lang="th-TH" sz="2200" dirty="0">
              <a:latin typeface="Browallia New" panose="020B0604020202020204" pitchFamily="34" charset="-34"/>
              <a:cs typeface="Browallia New" panose="020B0604020202020204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3235879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ชื่อเรื่อง 6"/>
          <p:cNvSpPr>
            <a:spLocks noGrp="1"/>
          </p:cNvSpPr>
          <p:nvPr>
            <p:ph type="title"/>
          </p:nvPr>
        </p:nvSpPr>
        <p:spPr>
          <a:xfrm>
            <a:off x="0" y="-5"/>
            <a:ext cx="9144000" cy="637315"/>
          </a:xfrm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marL="0" lvl="0" indent="0" algn="l"/>
            <a:r>
              <a:rPr lang="en-US" sz="3200" b="1" dirty="0" smtClean="0">
                <a:latin typeface="Browallia New" panose="020B0604020202020204" pitchFamily="34" charset="-34"/>
                <a:cs typeface="Browallia New" panose="020B0604020202020204" pitchFamily="34" charset="-34"/>
              </a:rPr>
              <a:t>       4.</a:t>
            </a:r>
            <a:r>
              <a:rPr lang="th-TH" sz="3200" b="1" dirty="0" smtClean="0">
                <a:latin typeface="Browallia New" panose="020B0604020202020204" pitchFamily="34" charset="-34"/>
                <a:cs typeface="Browallia New" panose="020B0604020202020204" pitchFamily="34" charset="-34"/>
              </a:rPr>
              <a:t> แผน </a:t>
            </a:r>
            <a:r>
              <a:rPr lang="en-US" sz="3200" b="1" dirty="0" smtClean="0">
                <a:latin typeface="Browallia New" panose="020B0604020202020204" pitchFamily="34" charset="-34"/>
                <a:cs typeface="Browallia New" panose="020B0604020202020204" pitchFamily="34" charset="-34"/>
              </a:rPr>
              <a:t>Service Plan</a:t>
            </a:r>
            <a:endParaRPr lang="th-TH" sz="3200" b="1" dirty="0">
              <a:latin typeface="Browallia New" panose="020B0604020202020204" pitchFamily="34" charset="-34"/>
              <a:cs typeface="Browallia New" panose="020B0604020202020204" pitchFamily="34" charset="-34"/>
            </a:endParaRPr>
          </a:p>
        </p:txBody>
      </p:sp>
      <p:sp>
        <p:nvSpPr>
          <p:cNvPr id="20" name="Line 3"/>
          <p:cNvSpPr>
            <a:spLocks noChangeShapeType="1"/>
          </p:cNvSpPr>
          <p:nvPr/>
        </p:nvSpPr>
        <p:spPr bwMode="auto">
          <a:xfrm>
            <a:off x="318652" y="-5"/>
            <a:ext cx="0" cy="6858000"/>
          </a:xfrm>
          <a:prstGeom prst="line">
            <a:avLst/>
          </a:prstGeom>
          <a:noFill/>
          <a:ln w="76200">
            <a:solidFill>
              <a:srgbClr val="0000CC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h-TH"/>
          </a:p>
        </p:txBody>
      </p:sp>
      <p:sp>
        <p:nvSpPr>
          <p:cNvPr id="21" name="Rectangle 4"/>
          <p:cNvSpPr>
            <a:spLocks noChangeArrowheads="1"/>
          </p:cNvSpPr>
          <p:nvPr/>
        </p:nvSpPr>
        <p:spPr bwMode="auto">
          <a:xfrm>
            <a:off x="0" y="0"/>
            <a:ext cx="228599" cy="6858000"/>
          </a:xfrm>
          <a:prstGeom prst="rect">
            <a:avLst/>
          </a:prstGeom>
          <a:solidFill>
            <a:srgbClr val="0000CC"/>
          </a:solidFill>
          <a:ln w="9525">
            <a:solidFill>
              <a:srgbClr val="0000CC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th-TH"/>
          </a:p>
        </p:txBody>
      </p:sp>
      <p:sp>
        <p:nvSpPr>
          <p:cNvPr id="22" name="Line 5"/>
          <p:cNvSpPr>
            <a:spLocks noChangeShapeType="1"/>
          </p:cNvSpPr>
          <p:nvPr/>
        </p:nvSpPr>
        <p:spPr bwMode="auto">
          <a:xfrm>
            <a:off x="415635" y="0"/>
            <a:ext cx="0" cy="6858000"/>
          </a:xfrm>
          <a:prstGeom prst="line">
            <a:avLst/>
          </a:prstGeom>
          <a:noFill/>
          <a:ln w="28575">
            <a:solidFill>
              <a:srgbClr val="0000CC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h-TH"/>
          </a:p>
        </p:txBody>
      </p:sp>
      <p:sp>
        <p:nvSpPr>
          <p:cNvPr id="23" name="Line 7"/>
          <p:cNvSpPr>
            <a:spLocks noChangeShapeType="1"/>
          </p:cNvSpPr>
          <p:nvPr/>
        </p:nvSpPr>
        <p:spPr bwMode="auto">
          <a:xfrm>
            <a:off x="0" y="720435"/>
            <a:ext cx="9139238" cy="0"/>
          </a:xfrm>
          <a:prstGeom prst="line">
            <a:avLst/>
          </a:prstGeom>
          <a:noFill/>
          <a:ln w="28575">
            <a:solidFill>
              <a:srgbClr val="0000CC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h-TH"/>
          </a:p>
        </p:txBody>
      </p:sp>
      <p:graphicFrame>
        <p:nvGraphicFramePr>
          <p:cNvPr id="8" name="ตาราง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33510994"/>
              </p:ext>
            </p:extLst>
          </p:nvPr>
        </p:nvGraphicFramePr>
        <p:xfrm>
          <a:off x="533400" y="838201"/>
          <a:ext cx="8458200" cy="42094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468483"/>
                <a:gridCol w="1276710"/>
                <a:gridCol w="1595887"/>
                <a:gridCol w="1117120"/>
              </a:tblGrid>
              <a:tr h="618000">
                <a:tc>
                  <a:txBody>
                    <a:bodyPr/>
                    <a:lstStyle/>
                    <a:p>
                      <a:pPr algn="ctr"/>
                      <a:r>
                        <a:rPr lang="th-TH" sz="2400" dirty="0" smtClean="0">
                          <a:latin typeface="Browallia New" panose="020B0604020202020204" pitchFamily="34" charset="-34"/>
                          <a:cs typeface="Browallia New" panose="020B0604020202020204" pitchFamily="34" charset="-34"/>
                        </a:rPr>
                        <a:t>กิจกรรม</a:t>
                      </a:r>
                      <a:endParaRPr lang="th-TH" sz="2400" dirty="0">
                        <a:latin typeface="Browallia New" panose="020B0604020202020204" pitchFamily="34" charset="-34"/>
                        <a:cs typeface="Browallia New" panose="020B0604020202020204" pitchFamily="34" charset="-34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800" dirty="0" smtClean="0">
                          <a:latin typeface="Browallia New" panose="020B0604020202020204" pitchFamily="34" charset="-34"/>
                          <a:cs typeface="Browallia New" panose="020B0604020202020204" pitchFamily="34" charset="-34"/>
                        </a:rPr>
                        <a:t>จำนวน</a:t>
                      </a:r>
                    </a:p>
                    <a:p>
                      <a:pPr algn="ctr"/>
                      <a:r>
                        <a:rPr lang="th-TH" sz="1800" dirty="0" smtClean="0">
                          <a:latin typeface="Browallia New" panose="020B0604020202020204" pitchFamily="34" charset="-34"/>
                          <a:cs typeface="Browallia New" panose="020B0604020202020204" pitchFamily="34" charset="-34"/>
                        </a:rPr>
                        <a:t>โครงการ</a:t>
                      </a:r>
                      <a:endParaRPr lang="th-TH" sz="1800" dirty="0">
                        <a:latin typeface="Browallia New" panose="020B0604020202020204" pitchFamily="34" charset="-34"/>
                        <a:cs typeface="Browallia New" panose="020B0604020202020204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800" dirty="0" smtClean="0">
                          <a:latin typeface="Browallia New" panose="020B0604020202020204" pitchFamily="34" charset="-34"/>
                          <a:cs typeface="Browallia New" panose="020B0604020202020204" pitchFamily="34" charset="-34"/>
                        </a:rPr>
                        <a:t>งบประมาณ</a:t>
                      </a:r>
                    </a:p>
                    <a:p>
                      <a:pPr algn="ctr"/>
                      <a:r>
                        <a:rPr lang="th-TH" sz="1800" dirty="0" smtClean="0">
                          <a:latin typeface="Browallia New" panose="020B0604020202020204" pitchFamily="34" charset="-34"/>
                          <a:cs typeface="Browallia New" panose="020B0604020202020204" pitchFamily="34" charset="-34"/>
                        </a:rPr>
                        <a:t>(บาท)</a:t>
                      </a:r>
                      <a:endParaRPr lang="th-TH" sz="1800" dirty="0">
                        <a:latin typeface="Browallia New" panose="020B0604020202020204" pitchFamily="34" charset="-34"/>
                        <a:cs typeface="Browallia New" panose="020B0604020202020204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800" dirty="0" smtClean="0">
                          <a:latin typeface="Browallia New" panose="020B0604020202020204" pitchFamily="34" charset="-34"/>
                          <a:cs typeface="Browallia New" panose="020B0604020202020204" pitchFamily="34" charset="-34"/>
                        </a:rPr>
                        <a:t>ร้อยละ</a:t>
                      </a:r>
                      <a:endParaRPr lang="th-TH" sz="1800" dirty="0">
                        <a:latin typeface="Browallia New" panose="020B0604020202020204" pitchFamily="34" charset="-34"/>
                        <a:cs typeface="Browallia New" panose="020B0604020202020204" pitchFamily="34" charset="-34"/>
                      </a:endParaRPr>
                    </a:p>
                  </a:txBody>
                  <a:tcPr anchor="ctr"/>
                </a:tc>
              </a:tr>
              <a:tr h="44142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400" b="1" u="none" strike="noStrike" dirty="0" smtClean="0">
                          <a:latin typeface="Browallia New" panose="020B0604020202020204" pitchFamily="34" charset="-34"/>
                          <a:cs typeface="Browallia New" panose="020B0604020202020204" pitchFamily="34" charset="-34"/>
                        </a:rPr>
                        <a:t>ติดตามผลการดำเนินงาน</a:t>
                      </a:r>
                      <a:endParaRPr lang="th-TH" sz="2400" b="1" i="0" u="none" strike="noStrike" dirty="0" smtClean="0">
                        <a:latin typeface="Browallia New" panose="020B0604020202020204" pitchFamily="34" charset="-34"/>
                        <a:cs typeface="Browallia New" panose="020B0604020202020204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>
                          <a:latin typeface="Browallia New" panose="020B0604020202020204" pitchFamily="34" charset="-34"/>
                          <a:cs typeface="Browallia New" panose="020B0604020202020204" pitchFamily="34" charset="-34"/>
                        </a:rPr>
                        <a:t>1</a:t>
                      </a:r>
                      <a:endParaRPr lang="th-TH" sz="2400" b="1" dirty="0">
                        <a:latin typeface="Browallia New" panose="020B0604020202020204" pitchFamily="34" charset="-34"/>
                        <a:cs typeface="Browallia New" panose="020B0604020202020204" pitchFamily="34" charset="-34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400" b="1" dirty="0" smtClean="0">
                          <a:latin typeface="Browallia New" panose="020B0604020202020204" pitchFamily="34" charset="-34"/>
                          <a:cs typeface="Browallia New" panose="020B0604020202020204" pitchFamily="34" charset="-34"/>
                        </a:rPr>
                        <a:t>60,000</a:t>
                      </a:r>
                      <a:endParaRPr lang="th-TH" sz="2400" b="1" dirty="0">
                        <a:latin typeface="Browallia New" panose="020B0604020202020204" pitchFamily="34" charset="-34"/>
                        <a:cs typeface="Browallia New" panose="020B0604020202020204" pitchFamily="34" charset="-34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>
                          <a:latin typeface="Browallia New" panose="020B0604020202020204" pitchFamily="34" charset="-34"/>
                          <a:cs typeface="Browallia New" panose="020B0604020202020204" pitchFamily="34" charset="-34"/>
                        </a:rPr>
                        <a:t>2.80</a:t>
                      </a:r>
                      <a:endParaRPr lang="th-TH" sz="2400" b="1" dirty="0">
                        <a:latin typeface="Browallia New" panose="020B0604020202020204" pitchFamily="34" charset="-34"/>
                        <a:cs typeface="Browallia New" panose="020B0604020202020204" pitchFamily="34" charset="-34"/>
                      </a:endParaRPr>
                    </a:p>
                  </a:txBody>
                  <a:tcPr anchor="ctr">
                    <a:solidFill>
                      <a:srgbClr val="FF0000"/>
                    </a:solidFill>
                  </a:tcPr>
                </a:tc>
              </a:tr>
              <a:tr h="79457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400" b="1" u="none" strike="noStrike" dirty="0" smtClean="0">
                          <a:latin typeface="Browallia New" panose="020B0604020202020204" pitchFamily="34" charset="-34"/>
                          <a:cs typeface="Browallia New" panose="020B0604020202020204" pitchFamily="34" charset="-34"/>
                        </a:rPr>
                        <a:t>ประชุม/อบรม/พัฒนาศักยภาพ </a:t>
                      </a:r>
                      <a:r>
                        <a:rPr lang="th-TH" sz="2400" b="1" u="none" strike="noStrike" dirty="0" err="1" smtClean="0">
                          <a:latin typeface="Browallia New" panose="020B0604020202020204" pitchFamily="34" charset="-34"/>
                          <a:cs typeface="Browallia New" panose="020B0604020202020204" pitchFamily="34" charset="-34"/>
                        </a:rPr>
                        <a:t>จนท</a:t>
                      </a:r>
                      <a:r>
                        <a:rPr lang="th-TH" sz="2400" b="1" u="none" strike="noStrike" dirty="0" smtClean="0">
                          <a:latin typeface="Browallia New" panose="020B0604020202020204" pitchFamily="34" charset="-34"/>
                          <a:cs typeface="Browallia New" panose="020B0604020202020204" pitchFamily="34" charset="-34"/>
                        </a:rPr>
                        <a:t>.เครือข่ายและแกนนำชุมชน</a:t>
                      </a:r>
                      <a:endParaRPr lang="th-TH" sz="2400" b="1" i="0" u="none" strike="noStrike" dirty="0" smtClean="0">
                        <a:latin typeface="Browallia New" panose="020B0604020202020204" pitchFamily="34" charset="-34"/>
                        <a:cs typeface="Browallia New" panose="020B0604020202020204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>
                          <a:latin typeface="Browallia New" panose="020B0604020202020204" pitchFamily="34" charset="-34"/>
                          <a:cs typeface="Browallia New" panose="020B0604020202020204" pitchFamily="34" charset="-34"/>
                        </a:rPr>
                        <a:t>19</a:t>
                      </a:r>
                      <a:endParaRPr lang="th-TH" sz="2400" b="1" dirty="0">
                        <a:latin typeface="Browallia New" panose="020B0604020202020204" pitchFamily="34" charset="-34"/>
                        <a:cs typeface="Browallia New" panose="020B0604020202020204" pitchFamily="34" charset="-34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400" b="1" dirty="0" smtClean="0">
                          <a:latin typeface="Browallia New" panose="020B0604020202020204" pitchFamily="34" charset="-34"/>
                          <a:cs typeface="Browallia New" panose="020B0604020202020204" pitchFamily="34" charset="-34"/>
                        </a:rPr>
                        <a:t>959,850</a:t>
                      </a:r>
                      <a:endParaRPr lang="th-TH" sz="2400" b="1" dirty="0">
                        <a:latin typeface="Browallia New" panose="020B0604020202020204" pitchFamily="34" charset="-34"/>
                        <a:cs typeface="Browallia New" panose="020B0604020202020204" pitchFamily="34" charset="-34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>
                          <a:latin typeface="Browallia New" panose="020B0604020202020204" pitchFamily="34" charset="-34"/>
                          <a:cs typeface="Browallia New" panose="020B0604020202020204" pitchFamily="34" charset="-34"/>
                        </a:rPr>
                        <a:t>44.65</a:t>
                      </a:r>
                      <a:endParaRPr lang="th-TH" sz="2400" b="1" dirty="0">
                        <a:latin typeface="Browallia New" panose="020B0604020202020204" pitchFamily="34" charset="-34"/>
                        <a:cs typeface="Browallia New" panose="020B0604020202020204" pitchFamily="34" charset="-34"/>
                      </a:endParaRPr>
                    </a:p>
                  </a:txBody>
                  <a:tcPr anchor="ctr">
                    <a:solidFill>
                      <a:srgbClr val="FFFF00"/>
                    </a:solidFill>
                  </a:tcPr>
                </a:tc>
              </a:tr>
              <a:tr h="794572">
                <a:tc>
                  <a:txBody>
                    <a:bodyPr/>
                    <a:lstStyle/>
                    <a:p>
                      <a:pPr algn="l" fontAlgn="t"/>
                      <a:r>
                        <a:rPr lang="th-TH" sz="2400" b="1" u="none" strike="noStrike" dirty="0" smtClean="0">
                          <a:latin typeface="Browallia New" panose="020B0604020202020204" pitchFamily="34" charset="-34"/>
                          <a:cs typeface="Browallia New" panose="020B0604020202020204" pitchFamily="34" charset="-34"/>
                        </a:rPr>
                        <a:t>แก้ไขปัญหาพื้นที่ (ส่งเสริม ควบคุม ป้องกัน และเฝ้าระวังโรค)</a:t>
                      </a:r>
                      <a:endParaRPr lang="th-TH" sz="2400" b="1" i="0" u="none" strike="noStrike" dirty="0" smtClean="0">
                        <a:latin typeface="Browallia New" panose="020B0604020202020204" pitchFamily="34" charset="-34"/>
                        <a:cs typeface="Browallia New" panose="020B0604020202020204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>
                          <a:latin typeface="Browallia New" panose="020B0604020202020204" pitchFamily="34" charset="-34"/>
                          <a:cs typeface="Browallia New" panose="020B0604020202020204" pitchFamily="34" charset="-34"/>
                        </a:rPr>
                        <a:t>2</a:t>
                      </a:r>
                      <a:endParaRPr lang="th-TH" sz="2400" b="1" dirty="0">
                        <a:latin typeface="Browallia New" panose="020B0604020202020204" pitchFamily="34" charset="-34"/>
                        <a:cs typeface="Browallia New" panose="020B0604020202020204" pitchFamily="34" charset="-34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400" b="1" dirty="0" smtClean="0">
                          <a:latin typeface="Browallia New" panose="020B0604020202020204" pitchFamily="34" charset="-34"/>
                          <a:cs typeface="Browallia New" panose="020B0604020202020204" pitchFamily="34" charset="-34"/>
                        </a:rPr>
                        <a:t>320,000</a:t>
                      </a:r>
                      <a:endParaRPr lang="th-TH" sz="2400" b="1" dirty="0">
                        <a:latin typeface="Browallia New" panose="020B0604020202020204" pitchFamily="34" charset="-34"/>
                        <a:cs typeface="Browallia New" panose="020B0604020202020204" pitchFamily="34" charset="-34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>
                          <a:latin typeface="Browallia New" panose="020B0604020202020204" pitchFamily="34" charset="-34"/>
                          <a:cs typeface="Browallia New" panose="020B0604020202020204" pitchFamily="34" charset="-34"/>
                        </a:rPr>
                        <a:t>14.89</a:t>
                      </a:r>
                      <a:endParaRPr lang="th-TH" sz="2400" b="1" dirty="0">
                        <a:latin typeface="Browallia New" panose="020B0604020202020204" pitchFamily="34" charset="-34"/>
                        <a:cs typeface="Browallia New" panose="020B0604020202020204" pitchFamily="34" charset="-34"/>
                      </a:endParaRPr>
                    </a:p>
                  </a:txBody>
                  <a:tcPr anchor="ctr"/>
                </a:tc>
              </a:tr>
              <a:tr h="45989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400" b="1" u="none" strike="noStrike" dirty="0" smtClean="0">
                          <a:latin typeface="Browallia New" panose="020B0604020202020204" pitchFamily="34" charset="-34"/>
                          <a:cs typeface="Browallia New" panose="020B0604020202020204" pitchFamily="34" charset="-34"/>
                        </a:rPr>
                        <a:t>ตรวจประเมิน และพัฒนาระบบงาน</a:t>
                      </a:r>
                      <a:endParaRPr lang="th-TH" sz="2400" b="1" i="0" u="none" strike="noStrike" dirty="0" smtClean="0">
                        <a:latin typeface="Browallia New" panose="020B0604020202020204" pitchFamily="34" charset="-34"/>
                        <a:cs typeface="Browallia New" panose="020B0604020202020204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>
                          <a:latin typeface="Browallia New" panose="020B0604020202020204" pitchFamily="34" charset="-34"/>
                          <a:cs typeface="Browallia New" panose="020B0604020202020204" pitchFamily="34" charset="-34"/>
                        </a:rPr>
                        <a:t>14</a:t>
                      </a:r>
                      <a:endParaRPr lang="th-TH" sz="2400" b="1" dirty="0">
                        <a:latin typeface="Browallia New" panose="020B0604020202020204" pitchFamily="34" charset="-34"/>
                        <a:cs typeface="Browallia New" panose="020B0604020202020204" pitchFamily="34" charset="-34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400" b="1" dirty="0" smtClean="0">
                          <a:latin typeface="Browallia New" panose="020B0604020202020204" pitchFamily="34" charset="-34"/>
                          <a:cs typeface="Browallia New" panose="020B0604020202020204" pitchFamily="34" charset="-34"/>
                        </a:rPr>
                        <a:t>659,900</a:t>
                      </a:r>
                      <a:endParaRPr lang="th-TH" sz="2400" b="1" dirty="0">
                        <a:latin typeface="Browallia New" panose="020B0604020202020204" pitchFamily="34" charset="-34"/>
                        <a:cs typeface="Browallia New" panose="020B0604020202020204" pitchFamily="34" charset="-34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>
                          <a:latin typeface="Browallia New" panose="020B0604020202020204" pitchFamily="34" charset="-34"/>
                          <a:cs typeface="Browallia New" panose="020B0604020202020204" pitchFamily="34" charset="-34"/>
                        </a:rPr>
                        <a:t>30.69</a:t>
                      </a:r>
                      <a:endParaRPr lang="th-TH" sz="2400" b="1" dirty="0">
                        <a:latin typeface="Browallia New" panose="020B0604020202020204" pitchFamily="34" charset="-34"/>
                        <a:cs typeface="Browallia New" panose="020B0604020202020204" pitchFamily="34" charset="-34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459895">
                <a:tc>
                  <a:txBody>
                    <a:bodyPr/>
                    <a:lstStyle/>
                    <a:p>
                      <a:pPr algn="l" fontAlgn="t"/>
                      <a:r>
                        <a:rPr lang="th-TH" sz="2400" b="1" i="0" u="none" strike="noStrike" dirty="0" smtClean="0">
                          <a:latin typeface="Browallia New" panose="020B0604020202020204" pitchFamily="34" charset="-34"/>
                          <a:cs typeface="Browallia New" panose="020B0604020202020204" pitchFamily="34" charset="-34"/>
                        </a:rPr>
                        <a:t>ค้นหา/คัดกรอง และดูแลผู้ป่วย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>
                          <a:latin typeface="Browallia New" panose="020B0604020202020204" pitchFamily="34" charset="-34"/>
                          <a:cs typeface="Browallia New" panose="020B0604020202020204" pitchFamily="34" charset="-34"/>
                        </a:rPr>
                        <a:t>1</a:t>
                      </a:r>
                      <a:endParaRPr lang="th-TH" sz="2400" b="1" dirty="0">
                        <a:latin typeface="Browallia New" panose="020B0604020202020204" pitchFamily="34" charset="-34"/>
                        <a:cs typeface="Browallia New" panose="020B0604020202020204" pitchFamily="34" charset="-34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400" b="1" dirty="0" smtClean="0">
                          <a:latin typeface="Browallia New" panose="020B0604020202020204" pitchFamily="34" charset="-34"/>
                          <a:cs typeface="Browallia New" panose="020B0604020202020204" pitchFamily="34" charset="-34"/>
                        </a:rPr>
                        <a:t>150,000</a:t>
                      </a:r>
                      <a:endParaRPr lang="th-TH" sz="2400" b="1" dirty="0">
                        <a:latin typeface="Browallia New" panose="020B0604020202020204" pitchFamily="34" charset="-34"/>
                        <a:cs typeface="Browallia New" panose="020B0604020202020204" pitchFamily="34" charset="-34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>
                          <a:latin typeface="Browallia New" panose="020B0604020202020204" pitchFamily="34" charset="-34"/>
                          <a:cs typeface="Browallia New" panose="020B0604020202020204" pitchFamily="34" charset="-34"/>
                        </a:rPr>
                        <a:t>6.97</a:t>
                      </a:r>
                    </a:p>
                  </a:txBody>
                  <a:tcPr anchor="ctr"/>
                </a:tc>
              </a:tr>
              <a:tr h="546436"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 smtClean="0">
                          <a:latin typeface="Browallia New" panose="020B0604020202020204" pitchFamily="34" charset="-34"/>
                          <a:cs typeface="Browallia New" panose="020B0604020202020204" pitchFamily="34" charset="-34"/>
                        </a:rPr>
                        <a:t>รวม</a:t>
                      </a:r>
                      <a:endParaRPr lang="th-TH" sz="2400" b="1" dirty="0">
                        <a:latin typeface="Browallia New" panose="020B0604020202020204" pitchFamily="34" charset="-34"/>
                        <a:cs typeface="Browallia New" panose="020B0604020202020204" pitchFamily="34" charset="-34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>
                          <a:latin typeface="Browallia New" panose="020B0604020202020204" pitchFamily="34" charset="-34"/>
                          <a:cs typeface="Browallia New" panose="020B0604020202020204" pitchFamily="34" charset="-34"/>
                        </a:rPr>
                        <a:t>37</a:t>
                      </a:r>
                      <a:endParaRPr lang="th-TH" sz="2400" b="1" dirty="0">
                        <a:latin typeface="Browallia New" panose="020B0604020202020204" pitchFamily="34" charset="-34"/>
                        <a:cs typeface="Browallia New" panose="020B0604020202020204" pitchFamily="34" charset="-34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400" b="1" dirty="0" smtClean="0">
                          <a:latin typeface="Browallia New" panose="020B0604020202020204" pitchFamily="34" charset="-34"/>
                          <a:cs typeface="Browallia New" panose="020B0604020202020204" pitchFamily="34" charset="-34"/>
                        </a:rPr>
                        <a:t>2,149,750</a:t>
                      </a:r>
                      <a:endParaRPr lang="th-TH" sz="2400" b="1" dirty="0">
                        <a:latin typeface="Browallia New" panose="020B0604020202020204" pitchFamily="34" charset="-34"/>
                        <a:cs typeface="Browallia New" panose="020B0604020202020204" pitchFamily="34" charset="-34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>
                          <a:latin typeface="Browallia New" panose="020B0604020202020204" pitchFamily="34" charset="-34"/>
                          <a:cs typeface="Browallia New" panose="020B0604020202020204" pitchFamily="34" charset="-34"/>
                        </a:rPr>
                        <a:t>100</a:t>
                      </a:r>
                      <a:endParaRPr lang="th-TH" sz="2400" b="1" dirty="0">
                        <a:latin typeface="Browallia New" panose="020B0604020202020204" pitchFamily="34" charset="-34"/>
                        <a:cs typeface="Browallia New" panose="020B0604020202020204" pitchFamily="34" charset="-34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533400" y="5063835"/>
            <a:ext cx="8305800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thaiDist"/>
            <a:r>
              <a:rPr lang="en-US" sz="2200" dirty="0" smtClean="0">
                <a:latin typeface="Browallia New" panose="020B0604020202020204" pitchFamily="34" charset="-34"/>
                <a:cs typeface="Browallia New" panose="020B0604020202020204" pitchFamily="34" charset="-34"/>
              </a:rPr>
              <a:t>**</a:t>
            </a:r>
            <a:r>
              <a:rPr lang="th-TH" sz="2200" dirty="0" smtClean="0">
                <a:latin typeface="Browallia New" panose="020B0604020202020204" pitchFamily="34" charset="-34"/>
                <a:cs typeface="Browallia New" panose="020B0604020202020204" pitchFamily="34" charset="-34"/>
              </a:rPr>
              <a:t>หมายเหตุ </a:t>
            </a:r>
            <a:r>
              <a:rPr lang="th-TH" sz="2200" dirty="0">
                <a:latin typeface="Browallia New" panose="020B0604020202020204" pitchFamily="34" charset="-34"/>
                <a:cs typeface="Browallia New" panose="020B0604020202020204" pitchFamily="34" charset="-34"/>
              </a:rPr>
              <a:t>จากข้อมูลเบื้องต้น พบว่าการดำเนินงานโดยใช้งบประมาณส่วนใหญ่</a:t>
            </a:r>
            <a:r>
              <a:rPr lang="th-TH" sz="2200" dirty="0" smtClean="0">
                <a:latin typeface="Browallia New" panose="020B0604020202020204" pitchFamily="34" charset="-34"/>
                <a:cs typeface="Browallia New" panose="020B0604020202020204" pitchFamily="34" charset="-34"/>
              </a:rPr>
              <a:t>จะเป็น </a:t>
            </a:r>
            <a:r>
              <a:rPr lang="th-TH" sz="2200" dirty="0">
                <a:solidFill>
                  <a:srgbClr val="FF0000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กิจกรรมประชุม/อบรม/พัฒนาศักยภาพ </a:t>
            </a:r>
            <a:r>
              <a:rPr lang="th-TH" sz="2200" dirty="0" err="1">
                <a:solidFill>
                  <a:srgbClr val="FF0000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จนท</a:t>
            </a:r>
            <a:r>
              <a:rPr lang="th-TH" sz="2200" dirty="0">
                <a:solidFill>
                  <a:srgbClr val="FF0000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.เครือข่ายและแกนนำชุมชน (ร้อยละ</a:t>
            </a:r>
            <a:r>
              <a:rPr lang="en-US" sz="2200" dirty="0">
                <a:solidFill>
                  <a:srgbClr val="FF0000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 </a:t>
            </a:r>
            <a:r>
              <a:rPr lang="en-US" sz="2200" dirty="0" smtClean="0">
                <a:solidFill>
                  <a:srgbClr val="FF0000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44</a:t>
            </a:r>
            <a:r>
              <a:rPr lang="th-TH" sz="2200" dirty="0" smtClean="0">
                <a:solidFill>
                  <a:srgbClr val="FF0000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.</a:t>
            </a:r>
            <a:r>
              <a:rPr lang="en-US" sz="2200" dirty="0" smtClean="0">
                <a:solidFill>
                  <a:srgbClr val="FF0000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65</a:t>
            </a:r>
            <a:r>
              <a:rPr lang="th-TH" sz="2200" dirty="0" smtClean="0">
                <a:solidFill>
                  <a:srgbClr val="FF0000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) </a:t>
            </a:r>
            <a:r>
              <a:rPr lang="th-TH" sz="2200" dirty="0">
                <a:solidFill>
                  <a:srgbClr val="7030A0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) </a:t>
            </a:r>
            <a:r>
              <a:rPr lang="th-TH" sz="2200" dirty="0">
                <a:latin typeface="Browallia New" panose="020B0604020202020204" pitchFamily="34" charset="-34"/>
                <a:cs typeface="Browallia New" panose="020B0604020202020204" pitchFamily="34" charset="-34"/>
              </a:rPr>
              <a:t>รองลงมา</a:t>
            </a:r>
            <a:r>
              <a:rPr lang="th-TH" sz="2200" dirty="0">
                <a:solidFill>
                  <a:srgbClr val="FF0000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 </a:t>
            </a:r>
            <a:r>
              <a:rPr lang="th-TH" sz="2200" dirty="0">
                <a:solidFill>
                  <a:srgbClr val="7030A0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กิจกรรมการตรวจประเมินและพัฒนาระบบงาน (ร้อยละ </a:t>
            </a:r>
            <a:r>
              <a:rPr lang="en-US" sz="2200" dirty="0" smtClean="0">
                <a:solidFill>
                  <a:srgbClr val="7030A0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30.69)</a:t>
            </a:r>
            <a:r>
              <a:rPr lang="th-TH" sz="2200" dirty="0" smtClean="0">
                <a:solidFill>
                  <a:srgbClr val="FF0000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  กิจกรรม</a:t>
            </a:r>
            <a:r>
              <a:rPr lang="th-TH" sz="2200" dirty="0">
                <a:solidFill>
                  <a:srgbClr val="FF0000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แก้ไขปัญหาในพื้นที่ (ส่งเสริม ควบคุม ป้องกัน และเฝ้าระวังโรค) (</a:t>
            </a:r>
            <a:r>
              <a:rPr lang="th-TH" sz="2200" dirty="0" smtClean="0">
                <a:solidFill>
                  <a:srgbClr val="FF0000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ร้อย</a:t>
            </a:r>
            <a:r>
              <a:rPr lang="th-TH" sz="2200" dirty="0">
                <a:solidFill>
                  <a:srgbClr val="FF0000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 </a:t>
            </a:r>
            <a:r>
              <a:rPr lang="en-US" sz="2200" dirty="0" smtClean="0">
                <a:solidFill>
                  <a:srgbClr val="FF0000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14</a:t>
            </a:r>
            <a:r>
              <a:rPr lang="th-TH" sz="2200" dirty="0" smtClean="0">
                <a:solidFill>
                  <a:srgbClr val="FF0000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.</a:t>
            </a:r>
            <a:r>
              <a:rPr lang="en-US" sz="2200" dirty="0" smtClean="0">
                <a:solidFill>
                  <a:srgbClr val="FF0000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89)</a:t>
            </a:r>
            <a:r>
              <a:rPr lang="th-TH" sz="2200" dirty="0" smtClean="0">
                <a:solidFill>
                  <a:srgbClr val="FF0000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 </a:t>
            </a:r>
            <a:r>
              <a:rPr lang="th-TH" sz="2200" dirty="0" smtClean="0">
                <a:solidFill>
                  <a:srgbClr val="C00000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 </a:t>
            </a:r>
            <a:r>
              <a:rPr lang="th-TH" sz="2200" dirty="0">
                <a:solidFill>
                  <a:srgbClr val="7030A0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กิจกรรมค้นหาและคัดกรองผู้ป่วย (ร้อยละ </a:t>
            </a:r>
            <a:r>
              <a:rPr lang="en-US" sz="2200" dirty="0" smtClean="0">
                <a:solidFill>
                  <a:srgbClr val="7030A0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6.97) </a:t>
            </a:r>
            <a:r>
              <a:rPr lang="th-TH" sz="2200" dirty="0" smtClean="0">
                <a:solidFill>
                  <a:srgbClr val="7030A0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และ </a:t>
            </a:r>
            <a:r>
              <a:rPr lang="th-TH" sz="2200" dirty="0" smtClean="0">
                <a:solidFill>
                  <a:srgbClr val="C00000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กิจกรรม</a:t>
            </a:r>
            <a:r>
              <a:rPr lang="th-TH" sz="2200" dirty="0">
                <a:solidFill>
                  <a:srgbClr val="C00000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ติดตามผลการดำเนินงาน (ร้อยละ </a:t>
            </a:r>
            <a:r>
              <a:rPr lang="en-US" sz="2200" dirty="0" smtClean="0">
                <a:solidFill>
                  <a:srgbClr val="C00000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2</a:t>
            </a:r>
            <a:r>
              <a:rPr lang="th-TH" sz="2200" dirty="0" smtClean="0">
                <a:solidFill>
                  <a:srgbClr val="C00000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.</a:t>
            </a:r>
            <a:r>
              <a:rPr lang="en-US" sz="2200" dirty="0" smtClean="0">
                <a:solidFill>
                  <a:srgbClr val="C00000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80</a:t>
            </a:r>
            <a:r>
              <a:rPr lang="th-TH" sz="2200" dirty="0" smtClean="0">
                <a:solidFill>
                  <a:srgbClr val="C00000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) </a:t>
            </a:r>
            <a:r>
              <a:rPr lang="th-TH" sz="2200" dirty="0" smtClean="0">
                <a:latin typeface="Browallia New" panose="020B0604020202020204" pitchFamily="34" charset="-34"/>
                <a:cs typeface="Browallia New" panose="020B0604020202020204" pitchFamily="34" charset="-34"/>
              </a:rPr>
              <a:t>ตามลำดับ</a:t>
            </a:r>
            <a:endParaRPr lang="th-TH" sz="2200" dirty="0">
              <a:latin typeface="Browallia New" panose="020B0604020202020204" pitchFamily="34" charset="-34"/>
              <a:cs typeface="Browallia New" panose="020B0604020202020204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6838713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สี่เหลี่ยมผืนผ้า 8"/>
          <p:cNvSpPr/>
          <p:nvPr/>
        </p:nvSpPr>
        <p:spPr>
          <a:xfrm>
            <a:off x="304800" y="2057405"/>
            <a:ext cx="8686800" cy="38100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u="sng" dirty="0"/>
          </a:p>
        </p:txBody>
      </p:sp>
      <p:sp>
        <p:nvSpPr>
          <p:cNvPr id="8" name="สี่เหลี่ยมผืนผ้า 7"/>
          <p:cNvSpPr/>
          <p:nvPr/>
        </p:nvSpPr>
        <p:spPr>
          <a:xfrm>
            <a:off x="304800" y="5112336"/>
            <a:ext cx="8686800" cy="38100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822901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th-TH" sz="3000" b="1" dirty="0">
                <a:latin typeface="Browallia New" panose="020B0604020202020204" pitchFamily="34" charset="-34"/>
                <a:cs typeface="Browallia New" panose="020B0604020202020204" pitchFamily="34" charset="-34"/>
              </a:rPr>
              <a:t>งบเพื่อการบริหารงานสร้างเสริมสุขภาพและป้องกันโรค(</a:t>
            </a:r>
            <a:r>
              <a:rPr lang="en-US" sz="3000" b="1" dirty="0">
                <a:latin typeface="Browallia New" panose="020B0604020202020204" pitchFamily="34" charset="-34"/>
                <a:cs typeface="Browallia New" panose="020B0604020202020204" pitchFamily="34" charset="-34"/>
              </a:rPr>
              <a:t>PP Basic) </a:t>
            </a:r>
            <a:r>
              <a:rPr lang="th-TH" sz="3000" b="1" dirty="0">
                <a:latin typeface="Browallia New" panose="020B0604020202020204" pitchFamily="34" charset="-34"/>
                <a:cs typeface="Browallia New" panose="020B0604020202020204" pitchFamily="34" charset="-34"/>
              </a:rPr>
              <a:t>ปี 2559</a:t>
            </a:r>
          </a:p>
        </p:txBody>
      </p:sp>
      <p:sp>
        <p:nvSpPr>
          <p:cNvPr id="5" name="ชื่อเรื่อง 1"/>
          <p:cNvSpPr txBox="1">
            <a:spLocks/>
          </p:cNvSpPr>
          <p:nvPr/>
        </p:nvSpPr>
        <p:spPr>
          <a:xfrm>
            <a:off x="533400" y="3581400"/>
            <a:ext cx="8229600" cy="2743199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endParaRPr lang="th-TH" dirty="0">
              <a:latin typeface="Browallia New" panose="020B0604020202020204" pitchFamily="34" charset="-34"/>
              <a:cs typeface="Browallia New" panose="020B0604020202020204" pitchFamily="34" charset="-34"/>
            </a:endParaRPr>
          </a:p>
        </p:txBody>
      </p:sp>
      <p:sp>
        <p:nvSpPr>
          <p:cNvPr id="6" name="สี่เหลี่ยมผืนผ้า 5"/>
          <p:cNvSpPr/>
          <p:nvPr/>
        </p:nvSpPr>
        <p:spPr>
          <a:xfrm>
            <a:off x="304800" y="926239"/>
            <a:ext cx="8686800" cy="57554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2400" b="1" u="sng" dirty="0">
                <a:latin typeface="Browallia New" panose="020B0604020202020204" pitchFamily="34" charset="-34"/>
                <a:cs typeface="Browallia New" panose="020B0604020202020204" pitchFamily="34" charset="-34"/>
              </a:rPr>
              <a:t>ประเด็นปัญหาระดับเขต </a:t>
            </a:r>
            <a:r>
              <a:rPr lang="en-US" sz="2400" b="1" u="sng" dirty="0">
                <a:latin typeface="Browallia New" panose="020B0604020202020204" pitchFamily="34" charset="-34"/>
                <a:cs typeface="Browallia New" panose="020B0604020202020204" pitchFamily="34" charset="-34"/>
              </a:rPr>
              <a:t>3 </a:t>
            </a:r>
            <a:r>
              <a:rPr lang="th-TH" sz="2400" b="1" u="sng" dirty="0">
                <a:latin typeface="Browallia New" panose="020B0604020202020204" pitchFamily="34" charset="-34"/>
                <a:cs typeface="Browallia New" panose="020B0604020202020204" pitchFamily="34" charset="-34"/>
              </a:rPr>
              <a:t>ประเด็น</a:t>
            </a:r>
            <a:endParaRPr lang="en-US" sz="2400" b="1" dirty="0">
              <a:latin typeface="Browallia New" panose="020B0604020202020204" pitchFamily="34" charset="-34"/>
              <a:cs typeface="Browallia New" panose="020B0604020202020204" pitchFamily="34" charset="-34"/>
            </a:endParaRPr>
          </a:p>
          <a:p>
            <a:r>
              <a:rPr lang="th-TH" sz="2400" dirty="0">
                <a:latin typeface="Browallia New" panose="020B0604020202020204" pitchFamily="34" charset="-34"/>
                <a:cs typeface="Browallia New" panose="020B0604020202020204" pitchFamily="34" charset="-34"/>
              </a:rPr>
              <a:t>1. ประเด็นมารดาและทารกตาย </a:t>
            </a:r>
            <a:r>
              <a:rPr lang="th-TH" sz="2400" dirty="0" smtClean="0">
                <a:latin typeface="Browallia New" panose="020B0604020202020204" pitchFamily="34" charset="-34"/>
                <a:cs typeface="Browallia New" panose="020B0604020202020204" pitchFamily="34" charset="-34"/>
              </a:rPr>
              <a:t>			จำนวน </a:t>
            </a:r>
            <a:r>
              <a:rPr lang="en-US" sz="2400" dirty="0">
                <a:latin typeface="Browallia New" panose="020B0604020202020204" pitchFamily="34" charset="-34"/>
                <a:cs typeface="Browallia New" panose="020B0604020202020204" pitchFamily="34" charset="-34"/>
              </a:rPr>
              <a:t>7 </a:t>
            </a:r>
            <a:r>
              <a:rPr lang="th-TH" sz="2400" dirty="0">
                <a:latin typeface="Browallia New" panose="020B0604020202020204" pitchFamily="34" charset="-34"/>
                <a:cs typeface="Browallia New" panose="020B0604020202020204" pitchFamily="34" charset="-34"/>
              </a:rPr>
              <a:t>แผนงาน</a:t>
            </a:r>
            <a:r>
              <a:rPr lang="en-US" sz="2400" dirty="0">
                <a:latin typeface="Browallia New" panose="020B0604020202020204" pitchFamily="34" charset="-34"/>
                <a:cs typeface="Browallia New" panose="020B0604020202020204" pitchFamily="34" charset="-34"/>
              </a:rPr>
              <a:t> (359,540 </a:t>
            </a:r>
            <a:r>
              <a:rPr lang="th-TH" sz="2400" dirty="0">
                <a:latin typeface="Browallia New" panose="020B0604020202020204" pitchFamily="34" charset="-34"/>
                <a:cs typeface="Browallia New" panose="020B0604020202020204" pitchFamily="34" charset="-34"/>
              </a:rPr>
              <a:t>บาท) </a:t>
            </a:r>
            <a:r>
              <a:rPr lang="en-US" sz="2400" dirty="0">
                <a:latin typeface="Browallia New" panose="020B0604020202020204" pitchFamily="34" charset="-34"/>
                <a:cs typeface="Browallia New" panose="020B0604020202020204" pitchFamily="34" charset="-34"/>
              </a:rPr>
              <a:t>(7.80%)</a:t>
            </a:r>
          </a:p>
          <a:p>
            <a:r>
              <a:rPr lang="th-TH" sz="2400" dirty="0">
                <a:latin typeface="Browallia New" panose="020B0604020202020204" pitchFamily="34" charset="-34"/>
                <a:cs typeface="Browallia New" panose="020B0604020202020204" pitchFamily="34" charset="-34"/>
              </a:rPr>
              <a:t>2. ประเด็นพัฒนาการเด็ก </a:t>
            </a:r>
            <a:r>
              <a:rPr lang="th-TH" sz="2400" dirty="0" smtClean="0">
                <a:latin typeface="Browallia New" panose="020B0604020202020204" pitchFamily="34" charset="-34"/>
                <a:cs typeface="Browallia New" panose="020B0604020202020204" pitchFamily="34" charset="-34"/>
              </a:rPr>
              <a:t>			จำนวน </a:t>
            </a:r>
            <a:r>
              <a:rPr lang="en-US" sz="2400" dirty="0">
                <a:latin typeface="Browallia New" panose="020B0604020202020204" pitchFamily="34" charset="-34"/>
                <a:cs typeface="Browallia New" panose="020B0604020202020204" pitchFamily="34" charset="-34"/>
              </a:rPr>
              <a:t>8</a:t>
            </a:r>
            <a:r>
              <a:rPr lang="th-TH" sz="2400" dirty="0">
                <a:latin typeface="Browallia New" panose="020B0604020202020204" pitchFamily="34" charset="-34"/>
                <a:cs typeface="Browallia New" panose="020B0604020202020204" pitchFamily="34" charset="-34"/>
              </a:rPr>
              <a:t> แผนงาน (</a:t>
            </a:r>
            <a:r>
              <a:rPr lang="en-US" sz="2400" dirty="0">
                <a:latin typeface="Browallia New" panose="020B0604020202020204" pitchFamily="34" charset="-34"/>
                <a:cs typeface="Browallia New" panose="020B0604020202020204" pitchFamily="34" charset="-34"/>
              </a:rPr>
              <a:t>510,300 </a:t>
            </a:r>
            <a:r>
              <a:rPr lang="th-TH" sz="2400" dirty="0">
                <a:latin typeface="Browallia New" panose="020B0604020202020204" pitchFamily="34" charset="-34"/>
                <a:cs typeface="Browallia New" panose="020B0604020202020204" pitchFamily="34" charset="-34"/>
              </a:rPr>
              <a:t>บาท) </a:t>
            </a:r>
            <a:r>
              <a:rPr lang="en-US" sz="2400" dirty="0">
                <a:latin typeface="Browallia New" panose="020B0604020202020204" pitchFamily="34" charset="-34"/>
                <a:cs typeface="Browallia New" panose="020B0604020202020204" pitchFamily="34" charset="-34"/>
              </a:rPr>
              <a:t>(11.07%)</a:t>
            </a:r>
          </a:p>
          <a:p>
            <a:r>
              <a:rPr lang="th-TH" sz="2400" i="1" u="sng" dirty="0">
                <a:latin typeface="Browallia New" panose="020B0604020202020204" pitchFamily="34" charset="-34"/>
                <a:cs typeface="Browallia New" panose="020B0604020202020204" pitchFamily="34" charset="-34"/>
              </a:rPr>
              <a:t>3. ประเด็นโรคเบาหวานและความ</a:t>
            </a:r>
            <a:r>
              <a:rPr lang="th-TH" sz="2400" i="1" u="sng" dirty="0" smtClean="0">
                <a:latin typeface="Browallia New" panose="020B0604020202020204" pitchFamily="34" charset="-34"/>
                <a:cs typeface="Browallia New" panose="020B0604020202020204" pitchFamily="34" charset="-34"/>
              </a:rPr>
              <a:t>ดัน		จำนวน </a:t>
            </a:r>
            <a:r>
              <a:rPr lang="en-US" sz="2400" i="1" u="sng" dirty="0">
                <a:latin typeface="Browallia New" panose="020B0604020202020204" pitchFamily="34" charset="-34"/>
                <a:cs typeface="Browallia New" panose="020B0604020202020204" pitchFamily="34" charset="-34"/>
              </a:rPr>
              <a:t>10 </a:t>
            </a:r>
            <a:r>
              <a:rPr lang="th-TH" sz="2400" i="1" u="sng" dirty="0">
                <a:latin typeface="Browallia New" panose="020B0604020202020204" pitchFamily="34" charset="-34"/>
                <a:cs typeface="Browallia New" panose="020B0604020202020204" pitchFamily="34" charset="-34"/>
              </a:rPr>
              <a:t>แผนงาน </a:t>
            </a:r>
            <a:r>
              <a:rPr lang="en-US" sz="2400" i="1" u="sng" dirty="0">
                <a:latin typeface="Browallia New" panose="020B0604020202020204" pitchFamily="34" charset="-34"/>
                <a:cs typeface="Browallia New" panose="020B0604020202020204" pitchFamily="34" charset="-34"/>
              </a:rPr>
              <a:t>(612,300 </a:t>
            </a:r>
            <a:r>
              <a:rPr lang="th-TH" sz="2400" i="1" u="sng" dirty="0">
                <a:latin typeface="Browallia New" panose="020B0604020202020204" pitchFamily="34" charset="-34"/>
                <a:cs typeface="Browallia New" panose="020B0604020202020204" pitchFamily="34" charset="-34"/>
              </a:rPr>
              <a:t>บาท) </a:t>
            </a:r>
            <a:r>
              <a:rPr lang="en-US" sz="2400" i="1" u="sng" dirty="0">
                <a:latin typeface="Browallia New" panose="020B0604020202020204" pitchFamily="34" charset="-34"/>
                <a:cs typeface="Browallia New" panose="020B0604020202020204" pitchFamily="34" charset="-34"/>
              </a:rPr>
              <a:t>(13.28%)</a:t>
            </a:r>
          </a:p>
          <a:p>
            <a:endParaRPr lang="th-TH" sz="800" b="1" u="sng" dirty="0" smtClean="0">
              <a:latin typeface="Browallia New" panose="020B0604020202020204" pitchFamily="34" charset="-34"/>
              <a:cs typeface="Browallia New" panose="020B0604020202020204" pitchFamily="34" charset="-34"/>
            </a:endParaRPr>
          </a:p>
          <a:p>
            <a:r>
              <a:rPr lang="th-TH" sz="2400" b="1" u="sng" dirty="0" smtClean="0">
                <a:latin typeface="Browallia New" panose="020B0604020202020204" pitchFamily="34" charset="-34"/>
                <a:cs typeface="Browallia New" panose="020B0604020202020204" pitchFamily="34" charset="-34"/>
              </a:rPr>
              <a:t>ประเด็น</a:t>
            </a:r>
            <a:r>
              <a:rPr lang="th-TH" sz="2400" b="1" u="sng" dirty="0">
                <a:latin typeface="Browallia New" panose="020B0604020202020204" pitchFamily="34" charset="-34"/>
                <a:cs typeface="Browallia New" panose="020B0604020202020204" pitchFamily="34" charset="-34"/>
              </a:rPr>
              <a:t>ปัญหาระดับจังหวัดและพื้นที่ </a:t>
            </a:r>
            <a:r>
              <a:rPr lang="en-US" sz="2400" b="1" u="sng" dirty="0">
                <a:latin typeface="Browallia New" panose="020B0604020202020204" pitchFamily="34" charset="-34"/>
                <a:cs typeface="Browallia New" panose="020B0604020202020204" pitchFamily="34" charset="-34"/>
              </a:rPr>
              <a:t>10 </a:t>
            </a:r>
            <a:r>
              <a:rPr lang="th-TH" sz="2400" b="1" u="sng" dirty="0">
                <a:latin typeface="Browallia New" panose="020B0604020202020204" pitchFamily="34" charset="-34"/>
                <a:cs typeface="Browallia New" panose="020B0604020202020204" pitchFamily="34" charset="-34"/>
              </a:rPr>
              <a:t>ประเด็น</a:t>
            </a:r>
            <a:endParaRPr lang="en-US" sz="2400" b="1" dirty="0">
              <a:latin typeface="Browallia New" panose="020B0604020202020204" pitchFamily="34" charset="-34"/>
              <a:cs typeface="Browallia New" panose="020B0604020202020204" pitchFamily="34" charset="-34"/>
            </a:endParaRPr>
          </a:p>
          <a:p>
            <a:r>
              <a:rPr lang="th-TH" sz="2400" dirty="0">
                <a:latin typeface="Browallia New" panose="020B0604020202020204" pitchFamily="34" charset="-34"/>
                <a:cs typeface="Browallia New" panose="020B0604020202020204" pitchFamily="34" charset="-34"/>
              </a:rPr>
              <a:t>1. ประเด็นการฆ่าตัวตาย </a:t>
            </a:r>
            <a:r>
              <a:rPr lang="th-TH" sz="2400" dirty="0" smtClean="0">
                <a:latin typeface="Browallia New" panose="020B0604020202020204" pitchFamily="34" charset="-34"/>
                <a:cs typeface="Browallia New" panose="020B0604020202020204" pitchFamily="34" charset="-34"/>
              </a:rPr>
              <a:t>			จำนวน </a:t>
            </a:r>
            <a:r>
              <a:rPr lang="en-US" sz="2400" dirty="0">
                <a:latin typeface="Browallia New" panose="020B0604020202020204" pitchFamily="34" charset="-34"/>
                <a:cs typeface="Browallia New" panose="020B0604020202020204" pitchFamily="34" charset="-34"/>
              </a:rPr>
              <a:t>6 </a:t>
            </a:r>
            <a:r>
              <a:rPr lang="th-TH" sz="2400" dirty="0">
                <a:latin typeface="Browallia New" panose="020B0604020202020204" pitchFamily="34" charset="-34"/>
                <a:cs typeface="Browallia New" panose="020B0604020202020204" pitchFamily="34" charset="-34"/>
              </a:rPr>
              <a:t>แผนงาน (</a:t>
            </a:r>
            <a:r>
              <a:rPr lang="en-US" sz="2400" dirty="0">
                <a:latin typeface="Browallia New" panose="020B0604020202020204" pitchFamily="34" charset="-34"/>
                <a:cs typeface="Browallia New" panose="020B0604020202020204" pitchFamily="34" charset="-34"/>
              </a:rPr>
              <a:t>227,700 </a:t>
            </a:r>
            <a:r>
              <a:rPr lang="th-TH" sz="2400" dirty="0">
                <a:latin typeface="Browallia New" panose="020B0604020202020204" pitchFamily="34" charset="-34"/>
                <a:cs typeface="Browallia New" panose="020B0604020202020204" pitchFamily="34" charset="-34"/>
              </a:rPr>
              <a:t>บาท) </a:t>
            </a:r>
            <a:r>
              <a:rPr lang="en-US" sz="2400" dirty="0">
                <a:latin typeface="Browallia New" panose="020B0604020202020204" pitchFamily="34" charset="-34"/>
                <a:cs typeface="Browallia New" panose="020B0604020202020204" pitchFamily="34" charset="-34"/>
              </a:rPr>
              <a:t>(4.94%)</a:t>
            </a:r>
          </a:p>
          <a:p>
            <a:r>
              <a:rPr lang="th-TH" sz="2400" dirty="0">
                <a:latin typeface="Browallia New" panose="020B0604020202020204" pitchFamily="34" charset="-34"/>
                <a:cs typeface="Browallia New" panose="020B0604020202020204" pitchFamily="34" charset="-34"/>
              </a:rPr>
              <a:t>2. ประเด็นการตั้งครรภ์ก่อนวัยอันควร </a:t>
            </a:r>
            <a:r>
              <a:rPr lang="th-TH" sz="2400" dirty="0" smtClean="0">
                <a:latin typeface="Browallia New" panose="020B0604020202020204" pitchFamily="34" charset="-34"/>
                <a:cs typeface="Browallia New" panose="020B0604020202020204" pitchFamily="34" charset="-34"/>
              </a:rPr>
              <a:t>		จำนวน </a:t>
            </a:r>
            <a:r>
              <a:rPr lang="en-US" sz="2400" dirty="0">
                <a:latin typeface="Browallia New" panose="020B0604020202020204" pitchFamily="34" charset="-34"/>
                <a:cs typeface="Browallia New" panose="020B0604020202020204" pitchFamily="34" charset="-34"/>
              </a:rPr>
              <a:t>3</a:t>
            </a:r>
            <a:r>
              <a:rPr lang="th-TH" sz="2400" dirty="0">
                <a:latin typeface="Browallia New" panose="020B0604020202020204" pitchFamily="34" charset="-34"/>
                <a:cs typeface="Browallia New" panose="020B0604020202020204" pitchFamily="34" charset="-34"/>
              </a:rPr>
              <a:t> แผนงาน </a:t>
            </a:r>
            <a:r>
              <a:rPr lang="en-US" sz="2400" dirty="0">
                <a:latin typeface="Browallia New" panose="020B0604020202020204" pitchFamily="34" charset="-34"/>
                <a:cs typeface="Browallia New" panose="020B0604020202020204" pitchFamily="34" charset="-34"/>
              </a:rPr>
              <a:t>(118,000 </a:t>
            </a:r>
            <a:r>
              <a:rPr lang="th-TH" sz="2400" dirty="0">
                <a:latin typeface="Browallia New" panose="020B0604020202020204" pitchFamily="34" charset="-34"/>
                <a:cs typeface="Browallia New" panose="020B0604020202020204" pitchFamily="34" charset="-34"/>
              </a:rPr>
              <a:t>บาท) </a:t>
            </a:r>
            <a:r>
              <a:rPr lang="en-US" sz="2400" dirty="0">
                <a:latin typeface="Browallia New" panose="020B0604020202020204" pitchFamily="34" charset="-34"/>
                <a:cs typeface="Browallia New" panose="020B0604020202020204" pitchFamily="34" charset="-34"/>
              </a:rPr>
              <a:t>(2.56%)</a:t>
            </a:r>
          </a:p>
          <a:p>
            <a:r>
              <a:rPr lang="th-TH" sz="2400" dirty="0">
                <a:latin typeface="Browallia New" panose="020B0604020202020204" pitchFamily="34" charset="-34"/>
                <a:cs typeface="Browallia New" panose="020B0604020202020204" pitchFamily="34" charset="-34"/>
              </a:rPr>
              <a:t>3. ประเด็นโภชนาการเด็ก </a:t>
            </a:r>
            <a:r>
              <a:rPr lang="th-TH" sz="2400" dirty="0" smtClean="0">
                <a:latin typeface="Browallia New" panose="020B0604020202020204" pitchFamily="34" charset="-34"/>
                <a:cs typeface="Browallia New" panose="020B0604020202020204" pitchFamily="34" charset="-34"/>
              </a:rPr>
              <a:t>			จำนวน </a:t>
            </a:r>
            <a:r>
              <a:rPr lang="en-US" sz="2400" dirty="0">
                <a:latin typeface="Browallia New" panose="020B0604020202020204" pitchFamily="34" charset="-34"/>
                <a:cs typeface="Browallia New" panose="020B0604020202020204" pitchFamily="34" charset="-34"/>
              </a:rPr>
              <a:t>3</a:t>
            </a:r>
            <a:r>
              <a:rPr lang="th-TH" sz="2400" dirty="0">
                <a:latin typeface="Browallia New" panose="020B0604020202020204" pitchFamily="34" charset="-34"/>
                <a:cs typeface="Browallia New" panose="020B0604020202020204" pitchFamily="34" charset="-34"/>
              </a:rPr>
              <a:t> แผนงาน</a:t>
            </a:r>
            <a:r>
              <a:rPr lang="en-US" sz="2400" dirty="0">
                <a:latin typeface="Browallia New" panose="020B0604020202020204" pitchFamily="34" charset="-34"/>
                <a:cs typeface="Browallia New" panose="020B0604020202020204" pitchFamily="34" charset="-34"/>
              </a:rPr>
              <a:t> (63,000 </a:t>
            </a:r>
            <a:r>
              <a:rPr lang="th-TH" sz="2400" dirty="0">
                <a:latin typeface="Browallia New" panose="020B0604020202020204" pitchFamily="34" charset="-34"/>
                <a:cs typeface="Browallia New" panose="020B0604020202020204" pitchFamily="34" charset="-34"/>
              </a:rPr>
              <a:t>บาท)</a:t>
            </a:r>
            <a:r>
              <a:rPr lang="en-US" sz="2400" dirty="0">
                <a:latin typeface="Browallia New" panose="020B0604020202020204" pitchFamily="34" charset="-34"/>
                <a:cs typeface="Browallia New" panose="020B0604020202020204" pitchFamily="34" charset="-34"/>
              </a:rPr>
              <a:t> (1.37%)</a:t>
            </a:r>
          </a:p>
          <a:p>
            <a:r>
              <a:rPr lang="th-TH" sz="2400" dirty="0">
                <a:latin typeface="Browallia New" panose="020B0604020202020204" pitchFamily="34" charset="-34"/>
                <a:cs typeface="Browallia New" panose="020B0604020202020204" pitchFamily="34" charset="-34"/>
              </a:rPr>
              <a:t>4. ประเด็นการควบคุมป้องกันโรควัณโรค </a:t>
            </a:r>
            <a:r>
              <a:rPr lang="th-TH" sz="2400" dirty="0" smtClean="0">
                <a:latin typeface="Browallia New" panose="020B0604020202020204" pitchFamily="34" charset="-34"/>
                <a:cs typeface="Browallia New" panose="020B0604020202020204" pitchFamily="34" charset="-34"/>
              </a:rPr>
              <a:t>		จำนวน </a:t>
            </a:r>
            <a:r>
              <a:rPr lang="en-US" sz="2400" dirty="0">
                <a:latin typeface="Browallia New" panose="020B0604020202020204" pitchFamily="34" charset="-34"/>
                <a:cs typeface="Browallia New" panose="020B0604020202020204" pitchFamily="34" charset="-34"/>
              </a:rPr>
              <a:t>1</a:t>
            </a:r>
            <a:r>
              <a:rPr lang="th-TH" sz="2400" dirty="0">
                <a:latin typeface="Browallia New" panose="020B0604020202020204" pitchFamily="34" charset="-34"/>
                <a:cs typeface="Browallia New" panose="020B0604020202020204" pitchFamily="34" charset="-34"/>
              </a:rPr>
              <a:t> แผนงาน</a:t>
            </a:r>
            <a:r>
              <a:rPr lang="en-US" sz="2400" dirty="0">
                <a:latin typeface="Browallia New" panose="020B0604020202020204" pitchFamily="34" charset="-34"/>
                <a:cs typeface="Browallia New" panose="020B0604020202020204" pitchFamily="34" charset="-34"/>
              </a:rPr>
              <a:t> (652,652 </a:t>
            </a:r>
            <a:r>
              <a:rPr lang="th-TH" sz="2400" dirty="0">
                <a:latin typeface="Browallia New" panose="020B0604020202020204" pitchFamily="34" charset="-34"/>
                <a:cs typeface="Browallia New" panose="020B0604020202020204" pitchFamily="34" charset="-34"/>
              </a:rPr>
              <a:t>บาท) </a:t>
            </a:r>
            <a:r>
              <a:rPr lang="en-US" sz="2400" dirty="0">
                <a:latin typeface="Browallia New" panose="020B0604020202020204" pitchFamily="34" charset="-34"/>
                <a:cs typeface="Browallia New" panose="020B0604020202020204" pitchFamily="34" charset="-34"/>
              </a:rPr>
              <a:t>(14.16%)</a:t>
            </a:r>
          </a:p>
          <a:p>
            <a:r>
              <a:rPr lang="th-TH" sz="2400" dirty="0">
                <a:latin typeface="Browallia New" panose="020B0604020202020204" pitchFamily="34" charset="-34"/>
                <a:cs typeface="Browallia New" panose="020B0604020202020204" pitchFamily="34" charset="-34"/>
              </a:rPr>
              <a:t>5. ประเด็นการควบคุมป้องกันโรคมะเร็งปากมดลูก </a:t>
            </a:r>
            <a:r>
              <a:rPr lang="th-TH" sz="2400" dirty="0" smtClean="0">
                <a:latin typeface="Browallia New" panose="020B0604020202020204" pitchFamily="34" charset="-34"/>
                <a:cs typeface="Browallia New" panose="020B0604020202020204" pitchFamily="34" charset="-34"/>
              </a:rPr>
              <a:t>	จำนวน </a:t>
            </a:r>
            <a:r>
              <a:rPr lang="en-US" sz="2400" dirty="0">
                <a:latin typeface="Browallia New" panose="020B0604020202020204" pitchFamily="34" charset="-34"/>
                <a:cs typeface="Browallia New" panose="020B0604020202020204" pitchFamily="34" charset="-34"/>
              </a:rPr>
              <a:t>3</a:t>
            </a:r>
            <a:r>
              <a:rPr lang="th-TH" sz="2400" dirty="0">
                <a:latin typeface="Browallia New" panose="020B0604020202020204" pitchFamily="34" charset="-34"/>
                <a:cs typeface="Browallia New" panose="020B0604020202020204" pitchFamily="34" charset="-34"/>
              </a:rPr>
              <a:t> แผนงาน (</a:t>
            </a:r>
            <a:r>
              <a:rPr lang="en-US" sz="2400" dirty="0">
                <a:latin typeface="Browallia New" panose="020B0604020202020204" pitchFamily="34" charset="-34"/>
                <a:cs typeface="Browallia New" panose="020B0604020202020204" pitchFamily="34" charset="-34"/>
              </a:rPr>
              <a:t>108,900 </a:t>
            </a:r>
            <a:r>
              <a:rPr lang="th-TH" sz="2400" dirty="0">
                <a:latin typeface="Browallia New" panose="020B0604020202020204" pitchFamily="34" charset="-34"/>
                <a:cs typeface="Browallia New" panose="020B0604020202020204" pitchFamily="34" charset="-34"/>
              </a:rPr>
              <a:t>บาท)</a:t>
            </a:r>
            <a:r>
              <a:rPr lang="en-US" sz="2400" dirty="0">
                <a:latin typeface="Browallia New" panose="020B0604020202020204" pitchFamily="34" charset="-34"/>
                <a:cs typeface="Browallia New" panose="020B0604020202020204" pitchFamily="34" charset="-34"/>
              </a:rPr>
              <a:t>(2.36%)</a:t>
            </a:r>
          </a:p>
          <a:p>
            <a:r>
              <a:rPr lang="th-TH" sz="2400" dirty="0">
                <a:latin typeface="Browallia New" panose="020B0604020202020204" pitchFamily="34" charset="-34"/>
                <a:cs typeface="Browallia New" panose="020B0604020202020204" pitchFamily="34" charset="-34"/>
              </a:rPr>
              <a:t>6. ประเด็นการพัฒนางานสร้างเสริมภูมิคุ้มกันโรค </a:t>
            </a:r>
            <a:r>
              <a:rPr lang="th-TH" sz="2400" dirty="0" smtClean="0">
                <a:latin typeface="Browallia New" panose="020B0604020202020204" pitchFamily="34" charset="-34"/>
                <a:cs typeface="Browallia New" panose="020B0604020202020204" pitchFamily="34" charset="-34"/>
              </a:rPr>
              <a:t>	จำนวน </a:t>
            </a:r>
            <a:r>
              <a:rPr lang="en-US" sz="2400" dirty="0">
                <a:latin typeface="Browallia New" panose="020B0604020202020204" pitchFamily="34" charset="-34"/>
                <a:cs typeface="Browallia New" panose="020B0604020202020204" pitchFamily="34" charset="-34"/>
              </a:rPr>
              <a:t>2</a:t>
            </a:r>
            <a:r>
              <a:rPr lang="th-TH" sz="2400" dirty="0">
                <a:latin typeface="Browallia New" panose="020B0604020202020204" pitchFamily="34" charset="-34"/>
                <a:cs typeface="Browallia New" panose="020B0604020202020204" pitchFamily="34" charset="-34"/>
              </a:rPr>
              <a:t> แผนงาน (</a:t>
            </a:r>
            <a:r>
              <a:rPr lang="en-US" sz="2400" dirty="0">
                <a:latin typeface="Browallia New" panose="020B0604020202020204" pitchFamily="34" charset="-34"/>
                <a:cs typeface="Browallia New" panose="020B0604020202020204" pitchFamily="34" charset="-34"/>
              </a:rPr>
              <a:t>85,000 </a:t>
            </a:r>
            <a:r>
              <a:rPr lang="th-TH" sz="2400" dirty="0">
                <a:latin typeface="Browallia New" panose="020B0604020202020204" pitchFamily="34" charset="-34"/>
                <a:cs typeface="Browallia New" panose="020B0604020202020204" pitchFamily="34" charset="-34"/>
              </a:rPr>
              <a:t>บาท)</a:t>
            </a:r>
            <a:r>
              <a:rPr lang="en-US" sz="2400" dirty="0">
                <a:latin typeface="Browallia New" panose="020B0604020202020204" pitchFamily="34" charset="-34"/>
                <a:cs typeface="Browallia New" panose="020B0604020202020204" pitchFamily="34" charset="-34"/>
              </a:rPr>
              <a:t>(1.84%)</a:t>
            </a:r>
            <a:r>
              <a:rPr lang="th-TH" sz="2400" dirty="0">
                <a:latin typeface="Browallia New" panose="020B0604020202020204" pitchFamily="34" charset="-34"/>
                <a:cs typeface="Browallia New" panose="020B0604020202020204" pitchFamily="34" charset="-34"/>
              </a:rPr>
              <a:t>   </a:t>
            </a:r>
            <a:endParaRPr lang="en-US" sz="2400" dirty="0">
              <a:latin typeface="Browallia New" panose="020B0604020202020204" pitchFamily="34" charset="-34"/>
              <a:cs typeface="Browallia New" panose="020B0604020202020204" pitchFamily="34" charset="-34"/>
            </a:endParaRPr>
          </a:p>
          <a:p>
            <a:r>
              <a:rPr lang="th-TH" sz="2400" i="1" u="sng" dirty="0">
                <a:latin typeface="Browallia New" panose="020B0604020202020204" pitchFamily="34" charset="-34"/>
                <a:cs typeface="Browallia New" panose="020B0604020202020204" pitchFamily="34" charset="-34"/>
              </a:rPr>
              <a:t>7. ประเด็นการป้องกันควบคุมโรคไข้เลือดออก </a:t>
            </a:r>
            <a:r>
              <a:rPr lang="th-TH" sz="2400" i="1" u="sng" dirty="0" smtClean="0">
                <a:latin typeface="Browallia New" panose="020B0604020202020204" pitchFamily="34" charset="-34"/>
                <a:cs typeface="Browallia New" panose="020B0604020202020204" pitchFamily="34" charset="-34"/>
              </a:rPr>
              <a:t>	จำนวน </a:t>
            </a:r>
            <a:r>
              <a:rPr lang="en-US" sz="2400" i="1" u="sng" dirty="0">
                <a:latin typeface="Browallia New" panose="020B0604020202020204" pitchFamily="34" charset="-34"/>
                <a:cs typeface="Browallia New" panose="020B0604020202020204" pitchFamily="34" charset="-34"/>
              </a:rPr>
              <a:t>14</a:t>
            </a:r>
            <a:r>
              <a:rPr lang="th-TH" sz="2400" i="1" u="sng" dirty="0">
                <a:latin typeface="Browallia New" panose="020B0604020202020204" pitchFamily="34" charset="-34"/>
                <a:cs typeface="Browallia New" panose="020B0604020202020204" pitchFamily="34" charset="-34"/>
              </a:rPr>
              <a:t> แผนงาน (</a:t>
            </a:r>
            <a:r>
              <a:rPr lang="en-US" sz="2400" i="1" u="sng" dirty="0" smtClean="0">
                <a:latin typeface="Browallia New" panose="020B0604020202020204" pitchFamily="34" charset="-34"/>
                <a:cs typeface="Browallia New" panose="020B0604020202020204" pitchFamily="34" charset="-34"/>
              </a:rPr>
              <a:t>1,315,150</a:t>
            </a:r>
            <a:r>
              <a:rPr lang="th-TH" sz="2400" i="1" u="sng" dirty="0" smtClean="0">
                <a:latin typeface="Browallia New" panose="020B0604020202020204" pitchFamily="34" charset="-34"/>
                <a:cs typeface="Browallia New" panose="020B0604020202020204" pitchFamily="34" charset="-34"/>
              </a:rPr>
              <a:t>บาท</a:t>
            </a:r>
            <a:r>
              <a:rPr lang="th-TH" sz="2400" i="1" u="sng" dirty="0">
                <a:latin typeface="Browallia New" panose="020B0604020202020204" pitchFamily="34" charset="-34"/>
                <a:cs typeface="Browallia New" panose="020B0604020202020204" pitchFamily="34" charset="-34"/>
              </a:rPr>
              <a:t>)</a:t>
            </a:r>
            <a:r>
              <a:rPr lang="en-US" sz="2400" i="1" u="sng" dirty="0">
                <a:latin typeface="Browallia New" panose="020B0604020202020204" pitchFamily="34" charset="-34"/>
                <a:cs typeface="Browallia New" panose="020B0604020202020204" pitchFamily="34" charset="-34"/>
              </a:rPr>
              <a:t>(28.53%)</a:t>
            </a:r>
          </a:p>
          <a:p>
            <a:r>
              <a:rPr lang="th-TH" sz="2400" dirty="0">
                <a:latin typeface="Browallia New" panose="020B0604020202020204" pitchFamily="34" charset="-34"/>
                <a:cs typeface="Browallia New" panose="020B0604020202020204" pitchFamily="34" charset="-34"/>
              </a:rPr>
              <a:t>8. ประเด็นการพัฒนาผู้สูงอายุ </a:t>
            </a:r>
            <a:r>
              <a:rPr lang="th-TH" sz="2400" dirty="0" smtClean="0">
                <a:latin typeface="Browallia New" panose="020B0604020202020204" pitchFamily="34" charset="-34"/>
                <a:cs typeface="Browallia New" panose="020B0604020202020204" pitchFamily="34" charset="-34"/>
              </a:rPr>
              <a:t>			จำนวน </a:t>
            </a:r>
            <a:r>
              <a:rPr lang="en-US" sz="2400" dirty="0">
                <a:latin typeface="Browallia New" panose="020B0604020202020204" pitchFamily="34" charset="-34"/>
                <a:cs typeface="Browallia New" panose="020B0604020202020204" pitchFamily="34" charset="-34"/>
              </a:rPr>
              <a:t>3</a:t>
            </a:r>
            <a:r>
              <a:rPr lang="th-TH" sz="2400" dirty="0">
                <a:latin typeface="Browallia New" panose="020B0604020202020204" pitchFamily="34" charset="-34"/>
                <a:cs typeface="Browallia New" panose="020B0604020202020204" pitchFamily="34" charset="-34"/>
              </a:rPr>
              <a:t> แผนงาน (</a:t>
            </a:r>
            <a:r>
              <a:rPr lang="en-US" sz="2400" dirty="0">
                <a:latin typeface="Browallia New" panose="020B0604020202020204" pitchFamily="34" charset="-34"/>
                <a:cs typeface="Browallia New" panose="020B0604020202020204" pitchFamily="34" charset="-34"/>
              </a:rPr>
              <a:t>97,450 </a:t>
            </a:r>
            <a:r>
              <a:rPr lang="th-TH" sz="2400" dirty="0">
                <a:latin typeface="Browallia New" panose="020B0604020202020204" pitchFamily="34" charset="-34"/>
                <a:cs typeface="Browallia New" panose="020B0604020202020204" pitchFamily="34" charset="-34"/>
              </a:rPr>
              <a:t>บาท) </a:t>
            </a:r>
            <a:r>
              <a:rPr lang="en-US" sz="2400" dirty="0">
                <a:latin typeface="Browallia New" panose="020B0604020202020204" pitchFamily="34" charset="-34"/>
                <a:cs typeface="Browallia New" panose="020B0604020202020204" pitchFamily="34" charset="-34"/>
              </a:rPr>
              <a:t>(2.11%)</a:t>
            </a:r>
          </a:p>
          <a:p>
            <a:r>
              <a:rPr lang="th-TH" sz="2400" dirty="0">
                <a:latin typeface="Browallia New" panose="020B0604020202020204" pitchFamily="34" charset="-34"/>
                <a:cs typeface="Browallia New" panose="020B0604020202020204" pitchFamily="34" charset="-34"/>
              </a:rPr>
              <a:t>9. ประเด็นการพัฒนางานทันตก</a:t>
            </a:r>
            <a:r>
              <a:rPr lang="th-TH" sz="2400" dirty="0" err="1">
                <a:latin typeface="Browallia New" panose="020B0604020202020204" pitchFamily="34" charset="-34"/>
                <a:cs typeface="Browallia New" panose="020B0604020202020204" pitchFamily="34" charset="-34"/>
              </a:rPr>
              <a:t>รรม</a:t>
            </a:r>
            <a:r>
              <a:rPr lang="th-TH" sz="2400" dirty="0">
                <a:latin typeface="Browallia New" panose="020B0604020202020204" pitchFamily="34" charset="-34"/>
                <a:cs typeface="Browallia New" panose="020B0604020202020204" pitchFamily="34" charset="-34"/>
              </a:rPr>
              <a:t> </a:t>
            </a:r>
            <a:r>
              <a:rPr lang="th-TH" sz="2400" dirty="0" smtClean="0">
                <a:latin typeface="Browallia New" panose="020B0604020202020204" pitchFamily="34" charset="-34"/>
                <a:cs typeface="Browallia New" panose="020B0604020202020204" pitchFamily="34" charset="-34"/>
              </a:rPr>
              <a:t>		จำนวน </a:t>
            </a:r>
            <a:r>
              <a:rPr lang="en-US" sz="2400" dirty="0">
                <a:latin typeface="Browallia New" panose="020B0604020202020204" pitchFamily="34" charset="-34"/>
                <a:cs typeface="Browallia New" panose="020B0604020202020204" pitchFamily="34" charset="-34"/>
              </a:rPr>
              <a:t>4</a:t>
            </a:r>
            <a:r>
              <a:rPr lang="th-TH" sz="2400" dirty="0">
                <a:latin typeface="Browallia New" panose="020B0604020202020204" pitchFamily="34" charset="-34"/>
                <a:cs typeface="Browallia New" panose="020B0604020202020204" pitchFamily="34" charset="-34"/>
              </a:rPr>
              <a:t> แผนงาน (</a:t>
            </a:r>
            <a:r>
              <a:rPr lang="en-US" sz="2400" dirty="0">
                <a:latin typeface="Browallia New" panose="020B0604020202020204" pitchFamily="34" charset="-34"/>
                <a:cs typeface="Browallia New" panose="020B0604020202020204" pitchFamily="34" charset="-34"/>
              </a:rPr>
              <a:t>229,800 </a:t>
            </a:r>
            <a:r>
              <a:rPr lang="th-TH" sz="2400" dirty="0">
                <a:latin typeface="Browallia New" panose="020B0604020202020204" pitchFamily="34" charset="-34"/>
                <a:cs typeface="Browallia New" panose="020B0604020202020204" pitchFamily="34" charset="-34"/>
              </a:rPr>
              <a:t>บาท) </a:t>
            </a:r>
            <a:r>
              <a:rPr lang="en-US" sz="2400" dirty="0">
                <a:latin typeface="Browallia New" panose="020B0604020202020204" pitchFamily="34" charset="-34"/>
                <a:cs typeface="Browallia New" panose="020B0604020202020204" pitchFamily="34" charset="-34"/>
              </a:rPr>
              <a:t>(4.99%)</a:t>
            </a:r>
            <a:r>
              <a:rPr lang="th-TH" sz="2400" dirty="0">
                <a:latin typeface="Browallia New" panose="020B0604020202020204" pitchFamily="34" charset="-34"/>
                <a:cs typeface="Browallia New" panose="020B0604020202020204" pitchFamily="34" charset="-34"/>
              </a:rPr>
              <a:t>   </a:t>
            </a:r>
            <a:endParaRPr lang="en-US" sz="2400" dirty="0">
              <a:latin typeface="Browallia New" panose="020B0604020202020204" pitchFamily="34" charset="-34"/>
              <a:cs typeface="Browallia New" panose="020B0604020202020204" pitchFamily="34" charset="-34"/>
            </a:endParaRPr>
          </a:p>
          <a:p>
            <a:r>
              <a:rPr lang="th-TH" sz="2400" dirty="0">
                <a:latin typeface="Browallia New" panose="020B0604020202020204" pitchFamily="34" charset="-34"/>
                <a:cs typeface="Browallia New" panose="020B0604020202020204" pitchFamily="34" charset="-34"/>
              </a:rPr>
              <a:t>10. ประเด็น อื่นๆ </a:t>
            </a:r>
            <a:r>
              <a:rPr lang="th-TH" sz="2400" dirty="0" smtClean="0">
                <a:latin typeface="Browallia New" panose="020B0604020202020204" pitchFamily="34" charset="-34"/>
                <a:cs typeface="Browallia New" panose="020B0604020202020204" pitchFamily="34" charset="-34"/>
              </a:rPr>
              <a:t>				จำนวน </a:t>
            </a:r>
            <a:r>
              <a:rPr lang="en-US" sz="2400" dirty="0">
                <a:latin typeface="Browallia New" panose="020B0604020202020204" pitchFamily="34" charset="-34"/>
                <a:cs typeface="Browallia New" panose="020B0604020202020204" pitchFamily="34" charset="-34"/>
              </a:rPr>
              <a:t>5</a:t>
            </a:r>
            <a:r>
              <a:rPr lang="th-TH" sz="2400" dirty="0">
                <a:latin typeface="Browallia New" panose="020B0604020202020204" pitchFamily="34" charset="-34"/>
                <a:cs typeface="Browallia New" panose="020B0604020202020204" pitchFamily="34" charset="-34"/>
              </a:rPr>
              <a:t> แผนงาน (</a:t>
            </a:r>
            <a:r>
              <a:rPr lang="en-US" sz="2400" dirty="0">
                <a:latin typeface="Browallia New" panose="020B0604020202020204" pitchFamily="34" charset="-34"/>
                <a:cs typeface="Browallia New" panose="020B0604020202020204" pitchFamily="34" charset="-34"/>
              </a:rPr>
              <a:t>229,400 </a:t>
            </a:r>
            <a:r>
              <a:rPr lang="th-TH" sz="2400" dirty="0">
                <a:latin typeface="Browallia New" panose="020B0604020202020204" pitchFamily="34" charset="-34"/>
                <a:cs typeface="Browallia New" panose="020B0604020202020204" pitchFamily="34" charset="-34"/>
              </a:rPr>
              <a:t>บาท) </a:t>
            </a:r>
            <a:r>
              <a:rPr lang="en-US" sz="2400" dirty="0">
                <a:latin typeface="Browallia New" panose="020B0604020202020204" pitchFamily="34" charset="-34"/>
                <a:cs typeface="Browallia New" panose="020B0604020202020204" pitchFamily="34" charset="-34"/>
              </a:rPr>
              <a:t>(4.98%)</a:t>
            </a:r>
          </a:p>
        </p:txBody>
      </p:sp>
    </p:spTree>
    <p:extLst>
      <p:ext uri="{BB962C8B-B14F-4D97-AF65-F5344CB8AC3E}">
        <p14:creationId xmlns:p14="http://schemas.microsoft.com/office/powerpoint/2010/main" val="532082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วงรี 14"/>
          <p:cNvSpPr/>
          <p:nvPr/>
        </p:nvSpPr>
        <p:spPr>
          <a:xfrm>
            <a:off x="5410200" y="1524000"/>
            <a:ext cx="3221180" cy="130642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สามเหลี่ยมหน้าจั่ว 8"/>
          <p:cNvSpPr/>
          <p:nvPr/>
        </p:nvSpPr>
        <p:spPr>
          <a:xfrm>
            <a:off x="6352310" y="4755780"/>
            <a:ext cx="2019300" cy="1381780"/>
          </a:xfrm>
          <a:prstGeom prst="triangle">
            <a:avLst/>
          </a:prstGeom>
          <a:gradFill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6200000" scaled="0"/>
          </a:gra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8" name="สามเหลี่ยมหน้าจั่ว 7"/>
          <p:cNvSpPr/>
          <p:nvPr/>
        </p:nvSpPr>
        <p:spPr>
          <a:xfrm>
            <a:off x="3456710" y="3540255"/>
            <a:ext cx="2019300" cy="1381780"/>
          </a:xfrm>
          <a:prstGeom prst="triangle">
            <a:avLst/>
          </a:prstGeom>
          <a:gradFill>
            <a:gsLst>
              <a:gs pos="0">
                <a:srgbClr val="FFFF00"/>
              </a:gs>
              <a:gs pos="80000">
                <a:schemeClr val="accent5">
                  <a:shade val="93000"/>
                  <a:satMod val="130000"/>
                </a:schemeClr>
              </a:gs>
              <a:gs pos="100000">
                <a:schemeClr val="accent5">
                  <a:shade val="94000"/>
                  <a:satMod val="135000"/>
                </a:schemeClr>
              </a:gs>
            </a:gsLst>
          </a:gra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7" name="สามเหลี่ยมหน้าจั่ว 6"/>
          <p:cNvSpPr/>
          <p:nvPr/>
        </p:nvSpPr>
        <p:spPr>
          <a:xfrm>
            <a:off x="637310" y="2368130"/>
            <a:ext cx="2019300" cy="1381780"/>
          </a:xfrm>
          <a:prstGeom prst="triangle">
            <a:avLst/>
          </a:prstGeom>
          <a:gradFill>
            <a:gsLst>
              <a:gs pos="0">
                <a:srgbClr val="FF0000"/>
              </a:gs>
              <a:gs pos="80000">
                <a:schemeClr val="accent2">
                  <a:shade val="93000"/>
                  <a:satMod val="130000"/>
                </a:schemeClr>
              </a:gs>
              <a:gs pos="100000">
                <a:schemeClr val="accent2">
                  <a:shade val="94000"/>
                  <a:satMod val="135000"/>
                </a:schemeClr>
              </a:gs>
            </a:gsLst>
          </a:gra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th-TH" b="1" dirty="0" smtClean="0">
                <a:latin typeface="Browallia New" panose="020B0604020202020204" pitchFamily="34" charset="-34"/>
                <a:cs typeface="Browallia New" panose="020B0604020202020204" pitchFamily="34" charset="-34"/>
              </a:rPr>
              <a:t>ปัญหาที่พบจากการจัดทำแผนปฏิบัติการปี </a:t>
            </a:r>
            <a:r>
              <a:rPr lang="en-US" b="1" dirty="0" smtClean="0">
                <a:latin typeface="Browallia New" panose="020B0604020202020204" pitchFamily="34" charset="-34"/>
                <a:cs typeface="Browallia New" panose="020B0604020202020204" pitchFamily="34" charset="-34"/>
              </a:rPr>
              <a:t>2559</a:t>
            </a:r>
            <a:endParaRPr lang="th-TH" b="1" dirty="0">
              <a:latin typeface="Browallia New" panose="020B0604020202020204" pitchFamily="34" charset="-34"/>
              <a:cs typeface="Browallia New" panose="020B0604020202020204" pitchFamily="34" charset="-34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170710" y="3112390"/>
            <a:ext cx="2057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input</a:t>
            </a:r>
            <a:endParaRPr lang="th-TH" dirty="0"/>
          </a:p>
        </p:txBody>
      </p:sp>
      <p:sp>
        <p:nvSpPr>
          <p:cNvPr id="5" name="TextBox 4"/>
          <p:cNvSpPr txBox="1"/>
          <p:nvPr/>
        </p:nvSpPr>
        <p:spPr>
          <a:xfrm>
            <a:off x="3837710" y="4331590"/>
            <a:ext cx="2057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process</a:t>
            </a:r>
            <a:endParaRPr lang="th-TH" dirty="0"/>
          </a:p>
        </p:txBody>
      </p:sp>
      <p:sp>
        <p:nvSpPr>
          <p:cNvPr id="6" name="TextBox 5"/>
          <p:cNvSpPr txBox="1"/>
          <p:nvPr/>
        </p:nvSpPr>
        <p:spPr>
          <a:xfrm>
            <a:off x="6754090" y="5446885"/>
            <a:ext cx="2057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Output</a:t>
            </a:r>
          </a:p>
        </p:txBody>
      </p:sp>
      <p:cxnSp>
        <p:nvCxnSpPr>
          <p:cNvPr id="11" name="ตัวเชื่อมต่อหักมุม 10"/>
          <p:cNvCxnSpPr/>
          <p:nvPr/>
        </p:nvCxnSpPr>
        <p:spPr>
          <a:xfrm>
            <a:off x="2660074" y="3367073"/>
            <a:ext cx="1219200" cy="533400"/>
          </a:xfrm>
          <a:prstGeom prst="bentConnector3">
            <a:avLst/>
          </a:prstGeom>
          <a:ln w="762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ตัวเชื่อมต่อหักมุม 11"/>
          <p:cNvCxnSpPr/>
          <p:nvPr/>
        </p:nvCxnSpPr>
        <p:spPr>
          <a:xfrm>
            <a:off x="5590310" y="4626210"/>
            <a:ext cx="1219200" cy="533400"/>
          </a:xfrm>
          <a:prstGeom prst="bentConnector3">
            <a:avLst/>
          </a:prstGeom>
          <a:ln w="762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ชื่อเรื่อง 1"/>
          <p:cNvSpPr txBox="1">
            <a:spLocks/>
          </p:cNvSpPr>
          <p:nvPr/>
        </p:nvSpPr>
        <p:spPr>
          <a:xfrm>
            <a:off x="5437911" y="1600200"/>
            <a:ext cx="3283526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h-TH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wallia New" panose="020B0604020202020204" pitchFamily="34" charset="-34"/>
                <a:cs typeface="Browallia New" panose="020B0604020202020204" pitchFamily="34" charset="-34"/>
              </a:rPr>
              <a:t>ประเมิน</a:t>
            </a:r>
            <a:endParaRPr lang="th-TH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rowallia New" panose="020B0604020202020204" pitchFamily="34" charset="-34"/>
              <a:cs typeface="Browallia New" panose="020B0604020202020204" pitchFamily="34" charset="-34"/>
            </a:endParaRPr>
          </a:p>
        </p:txBody>
      </p:sp>
      <p:cxnSp>
        <p:nvCxnSpPr>
          <p:cNvPr id="19" name="ลูกศรเชื่อมต่อแบบตรง 18"/>
          <p:cNvCxnSpPr/>
          <p:nvPr/>
        </p:nvCxnSpPr>
        <p:spPr>
          <a:xfrm flipH="1">
            <a:off x="3124200" y="2368130"/>
            <a:ext cx="2209800" cy="375070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ลูกศรเชื่อมต่อแบบตรง 19"/>
          <p:cNvCxnSpPr/>
          <p:nvPr/>
        </p:nvCxnSpPr>
        <p:spPr>
          <a:xfrm flipH="1">
            <a:off x="5105400" y="2830420"/>
            <a:ext cx="1246910" cy="1208180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ลูกศรเชื่อมต่อแบบตรง 22"/>
          <p:cNvCxnSpPr/>
          <p:nvPr/>
        </p:nvCxnSpPr>
        <p:spPr>
          <a:xfrm>
            <a:off x="7361960" y="2971800"/>
            <a:ext cx="323848" cy="1783980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540300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th-TH" b="1" dirty="0" smtClean="0">
                <a:latin typeface="Browallia New" panose="020B0604020202020204" pitchFamily="34" charset="-34"/>
                <a:cs typeface="Browallia New" panose="020B0604020202020204" pitchFamily="34" charset="-34"/>
              </a:rPr>
              <a:t>ปัจจัยนำเข้า </a:t>
            </a:r>
            <a:r>
              <a:rPr lang="th-TH" b="1" dirty="0" smtClean="0">
                <a:latin typeface="Browallia New" panose="020B0604020202020204" pitchFamily="34" charset="-34"/>
                <a:cs typeface="Browallia New" panose="020B0604020202020204" pitchFamily="34" charset="-34"/>
              </a:rPr>
              <a:t>(</a:t>
            </a:r>
            <a:r>
              <a:rPr lang="en-US" b="1" dirty="0" smtClean="0">
                <a:latin typeface="Browallia New" panose="020B0604020202020204" pitchFamily="34" charset="-34"/>
                <a:cs typeface="Browallia New" panose="020B0604020202020204" pitchFamily="34" charset="-34"/>
              </a:rPr>
              <a:t>input)</a:t>
            </a:r>
            <a:endParaRPr lang="th-TH" b="1" dirty="0">
              <a:latin typeface="Browallia New" panose="020B0604020202020204" pitchFamily="34" charset="-34"/>
              <a:cs typeface="Browallia New" panose="020B0604020202020204" pitchFamily="34" charset="-34"/>
            </a:endParaRPr>
          </a:p>
        </p:txBody>
      </p:sp>
      <p:sp>
        <p:nvSpPr>
          <p:cNvPr id="4" name="สี่เหลี่ยมผืนผ้า 3"/>
          <p:cNvSpPr/>
          <p:nvPr/>
        </p:nvSpPr>
        <p:spPr>
          <a:xfrm>
            <a:off x="381000" y="1642170"/>
            <a:ext cx="8001000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b="1" u="sng" dirty="0" smtClean="0">
                <a:latin typeface="Browallia New" panose="020B0604020202020204" pitchFamily="34" charset="-34"/>
                <a:cs typeface="Browallia New" panose="020B0604020202020204" pitchFamily="34" charset="-34"/>
              </a:rPr>
              <a:t>ประเด็นที่พบ</a:t>
            </a:r>
            <a:r>
              <a:rPr lang="th-TH" b="1" dirty="0" smtClean="0">
                <a:latin typeface="Browallia New" panose="020B0604020202020204" pitchFamily="34" charset="-34"/>
                <a:cs typeface="Browallia New" panose="020B0604020202020204" pitchFamily="34" charset="-34"/>
              </a:rPr>
              <a:t> </a:t>
            </a:r>
            <a:r>
              <a:rPr lang="en-US" b="1" dirty="0" smtClean="0">
                <a:latin typeface="Browallia New" panose="020B0604020202020204" pitchFamily="34" charset="-34"/>
                <a:cs typeface="Browallia New" panose="020B0604020202020204" pitchFamily="34" charset="-34"/>
              </a:rPr>
              <a:t>: </a:t>
            </a:r>
            <a:r>
              <a:rPr lang="th-TH" b="1" dirty="0" smtClean="0">
                <a:latin typeface="Browallia New" panose="020B0604020202020204" pitchFamily="34" charset="-34"/>
                <a:cs typeface="Browallia New" panose="020B0604020202020204" pitchFamily="34" charset="-34"/>
              </a:rPr>
              <a:t>ระบบฐานข้อมูล</a:t>
            </a:r>
          </a:p>
          <a:p>
            <a:r>
              <a:rPr lang="en-US" dirty="0" smtClean="0">
                <a:latin typeface="Browallia New" panose="020B0604020202020204" pitchFamily="34" charset="-34"/>
                <a:cs typeface="Browallia New" panose="020B0604020202020204" pitchFamily="34" charset="-34"/>
              </a:rPr>
              <a:t>1. </a:t>
            </a:r>
            <a:r>
              <a:rPr lang="th-TH" dirty="0" smtClean="0">
                <a:latin typeface="Browallia New" panose="020B0604020202020204" pitchFamily="34" charset="-34"/>
                <a:cs typeface="Browallia New" panose="020B0604020202020204" pitchFamily="34" charset="-34"/>
              </a:rPr>
              <a:t>แหล่งข้อมูลที่ใช้ในการวิเคราะห์ปัญหา ใช้ไม่เหมือนกัน</a:t>
            </a:r>
          </a:p>
          <a:p>
            <a:r>
              <a:rPr lang="en-US" dirty="0" smtClean="0">
                <a:latin typeface="Browallia New" panose="020B0604020202020204" pitchFamily="34" charset="-34"/>
                <a:cs typeface="Browallia New" panose="020B0604020202020204" pitchFamily="34" charset="-34"/>
              </a:rPr>
              <a:t>2. </a:t>
            </a:r>
            <a:r>
              <a:rPr lang="th-TH" dirty="0" smtClean="0">
                <a:latin typeface="Browallia New" panose="020B0604020202020204" pitchFamily="34" charset="-34"/>
                <a:cs typeface="Browallia New" panose="020B0604020202020204" pitchFamily="34" charset="-34"/>
              </a:rPr>
              <a:t>ข้อมูลที่นำมาใช้ขาด</a:t>
            </a:r>
            <a:r>
              <a:rPr lang="th-TH" dirty="0">
                <a:latin typeface="Browallia New" panose="020B0604020202020204" pitchFamily="34" charset="-34"/>
                <a:cs typeface="Browallia New" panose="020B0604020202020204" pitchFamily="34" charset="-34"/>
              </a:rPr>
              <a:t>การวิเคราะห์/ตรวจสอบยืนยันความ</a:t>
            </a:r>
            <a:r>
              <a:rPr lang="th-TH" dirty="0" smtClean="0">
                <a:latin typeface="Browallia New" panose="020B0604020202020204" pitchFamily="34" charset="-34"/>
                <a:cs typeface="Browallia New" panose="020B0604020202020204" pitchFamily="34" charset="-34"/>
              </a:rPr>
              <a:t>ถูกต้องและไม่ระบุ </a:t>
            </a:r>
          </a:p>
          <a:p>
            <a:r>
              <a:rPr lang="th-TH" dirty="0">
                <a:latin typeface="Browallia New" panose="020B0604020202020204" pitchFamily="34" charset="-34"/>
                <a:cs typeface="Browallia New" panose="020B0604020202020204" pitchFamily="34" charset="-34"/>
              </a:rPr>
              <a:t> </a:t>
            </a:r>
            <a:r>
              <a:rPr lang="th-TH" dirty="0" smtClean="0">
                <a:latin typeface="Browallia New" panose="020B0604020202020204" pitchFamily="34" charset="-34"/>
                <a:cs typeface="Browallia New" panose="020B0604020202020204" pitchFamily="34" charset="-34"/>
              </a:rPr>
              <a:t>   แหล่งที่มาของข้อมูล</a:t>
            </a:r>
          </a:p>
          <a:p>
            <a:r>
              <a:rPr lang="th-TH" b="1" u="sng" dirty="0" smtClean="0">
                <a:latin typeface="Browallia New" panose="020B0604020202020204" pitchFamily="34" charset="-34"/>
                <a:cs typeface="Browallia New" panose="020B0604020202020204" pitchFamily="34" charset="-34"/>
              </a:rPr>
              <a:t>แนวทางการแก้ไขปัญหา</a:t>
            </a:r>
          </a:p>
          <a:p>
            <a:r>
              <a:rPr lang="th-TH" dirty="0">
                <a:latin typeface="Browallia New" panose="020B0604020202020204" pitchFamily="34" charset="-34"/>
                <a:cs typeface="Browallia New" panose="020B0604020202020204" pitchFamily="34" charset="-34"/>
              </a:rPr>
              <a:t> </a:t>
            </a:r>
            <a:r>
              <a:rPr lang="th-TH" dirty="0" smtClean="0">
                <a:latin typeface="Browallia New" panose="020B0604020202020204" pitchFamily="34" charset="-34"/>
                <a:cs typeface="Browallia New" panose="020B0604020202020204" pitchFamily="34" charset="-34"/>
              </a:rPr>
              <a:t>   งานข้อมูลทั้งระดับจังหวัดและระดับอำเภอ ดำเนินการติดตามและนิเทศงาน</a:t>
            </a:r>
          </a:p>
          <a:p>
            <a:r>
              <a:rPr lang="th-TH" dirty="0" smtClean="0">
                <a:latin typeface="Browallia New" panose="020B0604020202020204" pitchFamily="34" charset="-34"/>
                <a:cs typeface="Browallia New" panose="020B0604020202020204" pitchFamily="34" charset="-34"/>
              </a:rPr>
              <a:t>    ระบบงานข้อมูลรวมถึงตรวจสอบและแก้ไขปัญหา เพื่อให้เกิดความถูกต้องและ</a:t>
            </a:r>
          </a:p>
          <a:p>
            <a:pPr lvl="0"/>
            <a:r>
              <a:rPr lang="th-TH" dirty="0">
                <a:latin typeface="Browallia New" panose="020B0604020202020204" pitchFamily="34" charset="-34"/>
                <a:cs typeface="Browallia New" panose="020B0604020202020204" pitchFamily="34" charset="-34"/>
              </a:rPr>
              <a:t> </a:t>
            </a:r>
            <a:r>
              <a:rPr lang="th-TH" dirty="0" smtClean="0">
                <a:latin typeface="Browallia New" panose="020B0604020202020204" pitchFamily="34" charset="-34"/>
                <a:cs typeface="Browallia New" panose="020B0604020202020204" pitchFamily="34" charset="-34"/>
              </a:rPr>
              <a:t>   ข้อมูลน่าเชื่อถือและมีประสิทธิภาพ(อยู่ระหว่างดำเนินการ) รวมถึงพัฒนา</a:t>
            </a:r>
          </a:p>
          <a:p>
            <a:pPr lvl="0"/>
            <a:r>
              <a:rPr lang="th-TH" dirty="0">
                <a:latin typeface="Browallia New" panose="020B0604020202020204" pitchFamily="34" charset="-34"/>
                <a:cs typeface="Browallia New" panose="020B0604020202020204" pitchFamily="34" charset="-34"/>
              </a:rPr>
              <a:t> </a:t>
            </a:r>
            <a:r>
              <a:rPr lang="th-TH" dirty="0" smtClean="0">
                <a:latin typeface="Browallia New" panose="020B0604020202020204" pitchFamily="34" charset="-34"/>
                <a:cs typeface="Browallia New" panose="020B0604020202020204" pitchFamily="34" charset="-34"/>
              </a:rPr>
              <a:t>   ระบบ</a:t>
            </a:r>
            <a:r>
              <a:rPr lang="th-TH" dirty="0">
                <a:latin typeface="Browallia New" panose="020B0604020202020204" pitchFamily="34" charset="-34"/>
                <a:cs typeface="Browallia New" panose="020B0604020202020204" pitchFamily="34" charset="-34"/>
              </a:rPr>
              <a:t>ข้อมูล/คุณภาพข้อมูล ให้สามารถใช้เป็นข้อมูลนำเข้าในการวางแผน</a:t>
            </a:r>
            <a:r>
              <a:rPr lang="th-TH" dirty="0" smtClean="0">
                <a:latin typeface="Browallia New" panose="020B0604020202020204" pitchFamily="34" charset="-34"/>
                <a:cs typeface="Browallia New" panose="020B0604020202020204" pitchFamily="34" charset="-34"/>
              </a:rPr>
              <a:t>และ</a:t>
            </a:r>
          </a:p>
          <a:p>
            <a:pPr lvl="0"/>
            <a:r>
              <a:rPr lang="th-TH" dirty="0">
                <a:latin typeface="Browallia New" panose="020B0604020202020204" pitchFamily="34" charset="-34"/>
                <a:cs typeface="Browallia New" panose="020B0604020202020204" pitchFamily="34" charset="-34"/>
              </a:rPr>
              <a:t> </a:t>
            </a:r>
            <a:r>
              <a:rPr lang="th-TH" dirty="0" smtClean="0">
                <a:latin typeface="Browallia New" panose="020B0604020202020204" pitchFamily="34" charset="-34"/>
                <a:cs typeface="Browallia New" panose="020B0604020202020204" pitchFamily="34" charset="-34"/>
              </a:rPr>
              <a:t>   ประเมินผล</a:t>
            </a:r>
            <a:endParaRPr lang="th-TH" dirty="0">
              <a:latin typeface="Browallia New" panose="020B0604020202020204" pitchFamily="34" charset="-34"/>
              <a:cs typeface="Browallia New" panose="020B0604020202020204" pitchFamily="34" charset="-34"/>
            </a:endParaRPr>
          </a:p>
          <a:p>
            <a:endParaRPr lang="th-TH" u="sng" dirty="0" smtClean="0">
              <a:latin typeface="Browallia New" panose="020B0604020202020204" pitchFamily="34" charset="-34"/>
              <a:cs typeface="Browallia New" panose="020B0604020202020204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6082932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0" y="0"/>
            <a:ext cx="9137073" cy="1143000"/>
          </a:xfr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th-TH" b="1" dirty="0" smtClean="0">
                <a:latin typeface="Browallia New" panose="020B0604020202020204" pitchFamily="34" charset="-34"/>
                <a:cs typeface="Browallia New" panose="020B0604020202020204" pitchFamily="34" charset="-34"/>
              </a:rPr>
              <a:t>กระบวนการ </a:t>
            </a:r>
            <a:r>
              <a:rPr lang="en-US" b="1" dirty="0" smtClean="0">
                <a:latin typeface="Browallia New" panose="020B0604020202020204" pitchFamily="34" charset="-34"/>
                <a:cs typeface="Browallia New" panose="020B0604020202020204" pitchFamily="34" charset="-34"/>
              </a:rPr>
              <a:t>(process)</a:t>
            </a:r>
            <a:endParaRPr lang="th-TH" b="1" dirty="0">
              <a:latin typeface="Browallia New" panose="020B0604020202020204" pitchFamily="34" charset="-34"/>
              <a:cs typeface="Browallia New" panose="020B0604020202020204" pitchFamily="34" charset="-34"/>
            </a:endParaRPr>
          </a:p>
        </p:txBody>
      </p:sp>
      <p:sp>
        <p:nvSpPr>
          <p:cNvPr id="4" name="สี่เหลี่ยมผืนผ้า 3"/>
          <p:cNvSpPr/>
          <p:nvPr/>
        </p:nvSpPr>
        <p:spPr>
          <a:xfrm>
            <a:off x="533400" y="1518821"/>
            <a:ext cx="8305800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b="1" u="sng" dirty="0" smtClean="0">
                <a:latin typeface="Browallia New" panose="020B0604020202020204" pitchFamily="34" charset="-34"/>
                <a:cs typeface="Browallia New" panose="020B0604020202020204" pitchFamily="34" charset="-34"/>
              </a:rPr>
              <a:t>ประเด็นที่พบ</a:t>
            </a:r>
            <a:endParaRPr lang="th-TH" dirty="0" smtClean="0">
              <a:latin typeface="Browallia New" panose="020B0604020202020204" pitchFamily="34" charset="-34"/>
              <a:cs typeface="Browallia New" panose="020B0604020202020204" pitchFamily="34" charset="-34"/>
            </a:endParaRPr>
          </a:p>
          <a:p>
            <a:r>
              <a:rPr lang="en-US" dirty="0" smtClean="0">
                <a:latin typeface="Browallia New" panose="020B0604020202020204" pitchFamily="34" charset="-34"/>
                <a:cs typeface="Browallia New" panose="020B0604020202020204" pitchFamily="34" charset="-34"/>
              </a:rPr>
              <a:t>1.</a:t>
            </a:r>
            <a:r>
              <a:rPr lang="th-TH" dirty="0" smtClean="0">
                <a:latin typeface="Browallia New" panose="020B0604020202020204" pitchFamily="34" charset="-34"/>
                <a:cs typeface="Browallia New" panose="020B0604020202020204" pitchFamily="34" charset="-34"/>
              </a:rPr>
              <a:t> ขาด</a:t>
            </a:r>
            <a:r>
              <a:rPr lang="th-TH" dirty="0">
                <a:latin typeface="Browallia New" panose="020B0604020202020204" pitchFamily="34" charset="-34"/>
                <a:cs typeface="Browallia New" panose="020B0604020202020204" pitchFamily="34" charset="-34"/>
              </a:rPr>
              <a:t>การ</a:t>
            </a:r>
            <a:r>
              <a:rPr lang="th-TH" i="1" u="sng" dirty="0">
                <a:solidFill>
                  <a:srgbClr val="FF0000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เตรียมความพร้อมด้านข้อมูล</a:t>
            </a:r>
            <a:r>
              <a:rPr lang="th-TH" dirty="0">
                <a:latin typeface="Browallia New" panose="020B0604020202020204" pitchFamily="34" charset="-34"/>
                <a:cs typeface="Browallia New" panose="020B0604020202020204" pitchFamily="34" charset="-34"/>
              </a:rPr>
              <a:t>ที่ใช้ในการจัดทำแผนฯ  </a:t>
            </a:r>
            <a:endParaRPr lang="th-TH" dirty="0" smtClean="0">
              <a:latin typeface="Browallia New" panose="020B0604020202020204" pitchFamily="34" charset="-34"/>
              <a:cs typeface="Browallia New" panose="020B0604020202020204" pitchFamily="34" charset="-34"/>
            </a:endParaRPr>
          </a:p>
          <a:p>
            <a:r>
              <a:rPr lang="en-US" dirty="0" smtClean="0">
                <a:latin typeface="Browallia New" panose="020B0604020202020204" pitchFamily="34" charset="-34"/>
                <a:cs typeface="Browallia New" panose="020B0604020202020204" pitchFamily="34" charset="-34"/>
              </a:rPr>
              <a:t>2.</a:t>
            </a:r>
            <a:r>
              <a:rPr lang="th-TH" dirty="0" smtClean="0">
                <a:latin typeface="Browallia New" panose="020B0604020202020204" pitchFamily="34" charset="-34"/>
                <a:cs typeface="Browallia New" panose="020B0604020202020204" pitchFamily="34" charset="-34"/>
              </a:rPr>
              <a:t> มีการแยกส่วน ขาด</a:t>
            </a:r>
            <a:r>
              <a:rPr lang="th-TH" dirty="0">
                <a:latin typeface="Browallia New" panose="020B0604020202020204" pitchFamily="34" charset="-34"/>
                <a:cs typeface="Browallia New" panose="020B0604020202020204" pitchFamily="34" charset="-34"/>
              </a:rPr>
              <a:t>การบูร</a:t>
            </a:r>
            <a:r>
              <a:rPr lang="th-TH" dirty="0" err="1">
                <a:latin typeface="Browallia New" panose="020B0604020202020204" pitchFamily="34" charset="-34"/>
                <a:cs typeface="Browallia New" panose="020B0604020202020204" pitchFamily="34" charset="-34"/>
              </a:rPr>
              <a:t>ณา</a:t>
            </a:r>
            <a:r>
              <a:rPr lang="th-TH" dirty="0">
                <a:latin typeface="Browallia New" panose="020B0604020202020204" pitchFamily="34" charset="-34"/>
                <a:cs typeface="Browallia New" panose="020B0604020202020204" pitchFamily="34" charset="-34"/>
              </a:rPr>
              <a:t>การในการร่วมคิด ร่วมทำ ร่วมวางแผน</a:t>
            </a:r>
            <a:r>
              <a:rPr lang="th-TH" dirty="0" smtClean="0">
                <a:latin typeface="Browallia New" panose="020B0604020202020204" pitchFamily="34" charset="-34"/>
                <a:cs typeface="Browallia New" panose="020B0604020202020204" pitchFamily="34" charset="-34"/>
              </a:rPr>
              <a:t>กับผู้</a:t>
            </a:r>
            <a:r>
              <a:rPr lang="th-TH" dirty="0">
                <a:latin typeface="Browallia New" panose="020B0604020202020204" pitchFamily="34" charset="-34"/>
                <a:cs typeface="Browallia New" panose="020B0604020202020204" pitchFamily="34" charset="-34"/>
              </a:rPr>
              <a:t>มี</a:t>
            </a:r>
            <a:r>
              <a:rPr lang="th-TH" dirty="0" smtClean="0">
                <a:latin typeface="Browallia New" panose="020B0604020202020204" pitchFamily="34" charset="-34"/>
                <a:cs typeface="Browallia New" panose="020B0604020202020204" pitchFamily="34" charset="-34"/>
              </a:rPr>
              <a:t>ส่วน  </a:t>
            </a:r>
          </a:p>
          <a:p>
            <a:r>
              <a:rPr lang="th-TH" dirty="0">
                <a:latin typeface="Browallia New" panose="020B0604020202020204" pitchFamily="34" charset="-34"/>
                <a:cs typeface="Browallia New" panose="020B0604020202020204" pitchFamily="34" charset="-34"/>
              </a:rPr>
              <a:t> </a:t>
            </a:r>
            <a:r>
              <a:rPr lang="th-TH" dirty="0" smtClean="0">
                <a:latin typeface="Browallia New" panose="020B0604020202020204" pitchFamily="34" charset="-34"/>
                <a:cs typeface="Browallia New" panose="020B0604020202020204" pitchFamily="34" charset="-34"/>
              </a:rPr>
              <a:t>   ได้ส่วนเสีย</a:t>
            </a:r>
            <a:r>
              <a:rPr lang="th-TH" dirty="0">
                <a:latin typeface="Browallia New" panose="020B0604020202020204" pitchFamily="34" charset="-34"/>
                <a:cs typeface="Browallia New" panose="020B0604020202020204" pitchFamily="34" charset="-34"/>
              </a:rPr>
              <a:t>อย่างจริงจัง </a:t>
            </a:r>
            <a:endParaRPr lang="th-TH" dirty="0" smtClean="0">
              <a:latin typeface="Browallia New" panose="020B0604020202020204" pitchFamily="34" charset="-34"/>
              <a:cs typeface="Browallia New" panose="020B0604020202020204" pitchFamily="34" charset="-34"/>
            </a:endParaRPr>
          </a:p>
          <a:p>
            <a:r>
              <a:rPr lang="th-TH" b="1" u="sng" dirty="0">
                <a:latin typeface="Browallia New" panose="020B0604020202020204" pitchFamily="34" charset="-34"/>
                <a:cs typeface="Browallia New" panose="020B0604020202020204" pitchFamily="34" charset="-34"/>
              </a:rPr>
              <a:t>แนวทางการแก้ไขปัญหา</a:t>
            </a:r>
          </a:p>
          <a:p>
            <a:pPr lvl="0"/>
            <a:r>
              <a:rPr lang="th-TH" dirty="0">
                <a:latin typeface="Browallia New" panose="020B0604020202020204" pitchFamily="34" charset="-34"/>
                <a:cs typeface="Browallia New" panose="020B0604020202020204" pitchFamily="34" charset="-34"/>
              </a:rPr>
              <a:t> </a:t>
            </a:r>
            <a:r>
              <a:rPr lang="th-TH" dirty="0" smtClean="0">
                <a:latin typeface="Browallia New" panose="020B0604020202020204" pitchFamily="34" charset="-34"/>
                <a:cs typeface="Browallia New" panose="020B0604020202020204" pitchFamily="34" charset="-34"/>
              </a:rPr>
              <a:t>  วิเคราะห์ข้อมูลสถานการณ์</a:t>
            </a:r>
            <a:r>
              <a:rPr lang="th-TH" dirty="0">
                <a:latin typeface="Browallia New" panose="020B0604020202020204" pitchFamily="34" charset="-34"/>
                <a:cs typeface="Browallia New" panose="020B0604020202020204" pitchFamily="34" charset="-34"/>
              </a:rPr>
              <a:t>แบบรอบด้าน ที่ใช้ทั้งข้อมูลสนับสนุนตามระบบ , </a:t>
            </a:r>
            <a:endParaRPr lang="th-TH" dirty="0" smtClean="0">
              <a:latin typeface="Browallia New" panose="020B0604020202020204" pitchFamily="34" charset="-34"/>
              <a:cs typeface="Browallia New" panose="020B0604020202020204" pitchFamily="34" charset="-34"/>
            </a:endParaRPr>
          </a:p>
          <a:p>
            <a:pPr lvl="0"/>
            <a:r>
              <a:rPr lang="th-TH" dirty="0" smtClean="0">
                <a:latin typeface="Browallia New" panose="020B0604020202020204" pitchFamily="34" charset="-34"/>
                <a:cs typeface="Browallia New" panose="020B0604020202020204" pitchFamily="34" charset="-34"/>
              </a:rPr>
              <a:t>   ข้อมูลการ</a:t>
            </a:r>
            <a:r>
              <a:rPr lang="th-TH" dirty="0">
                <a:latin typeface="Browallia New" panose="020B0604020202020204" pitchFamily="34" charset="-34"/>
                <a:cs typeface="Browallia New" panose="020B0604020202020204" pitchFamily="34" charset="-34"/>
              </a:rPr>
              <a:t>ติดตามนิเทศงานและข้อมูลจากผู้มีส่วนได้ส่วน</a:t>
            </a:r>
            <a:r>
              <a:rPr lang="th-TH" dirty="0" smtClean="0">
                <a:latin typeface="Browallia New" panose="020B0604020202020204" pitchFamily="34" charset="-34"/>
                <a:cs typeface="Browallia New" panose="020B0604020202020204" pitchFamily="34" charset="-34"/>
              </a:rPr>
              <a:t>เสียรวมถึงกำหนด</a:t>
            </a:r>
          </a:p>
          <a:p>
            <a:pPr lvl="0"/>
            <a:r>
              <a:rPr lang="th-TH" dirty="0">
                <a:latin typeface="Browallia New" panose="020B0604020202020204" pitchFamily="34" charset="-34"/>
                <a:cs typeface="Browallia New" panose="020B0604020202020204" pitchFamily="34" charset="-34"/>
              </a:rPr>
              <a:t> </a:t>
            </a:r>
            <a:r>
              <a:rPr lang="th-TH" dirty="0" smtClean="0">
                <a:latin typeface="Browallia New" panose="020B0604020202020204" pitchFamily="34" charset="-34"/>
                <a:cs typeface="Browallia New" panose="020B0604020202020204" pitchFamily="34" charset="-34"/>
              </a:rPr>
              <a:t>  กลุ่มเป้าหมายในการประชุมจัดทำแผนปีงบประมาณ </a:t>
            </a:r>
            <a:r>
              <a:rPr lang="en-US" dirty="0" smtClean="0">
                <a:latin typeface="Browallia New" panose="020B0604020202020204" pitchFamily="34" charset="-34"/>
                <a:cs typeface="Browallia New" panose="020B0604020202020204" pitchFamily="34" charset="-34"/>
              </a:rPr>
              <a:t>2560 </a:t>
            </a:r>
            <a:r>
              <a:rPr lang="th-TH" dirty="0" smtClean="0">
                <a:latin typeface="Browallia New" panose="020B0604020202020204" pitchFamily="34" charset="-34"/>
                <a:cs typeface="Browallia New" panose="020B0604020202020204" pitchFamily="34" charset="-34"/>
              </a:rPr>
              <a:t>ทุกกลุ่ม</a:t>
            </a:r>
          </a:p>
          <a:p>
            <a:r>
              <a:rPr lang="th-TH" dirty="0">
                <a:latin typeface="Browallia New" panose="020B0604020202020204" pitchFamily="34" charset="-34"/>
                <a:cs typeface="Browallia New" panose="020B0604020202020204" pitchFamily="34" charset="-34"/>
              </a:rPr>
              <a:t> </a:t>
            </a:r>
            <a:r>
              <a:rPr lang="th-TH" dirty="0" smtClean="0">
                <a:latin typeface="Browallia New" panose="020B0604020202020204" pitchFamily="34" charset="-34"/>
                <a:cs typeface="Browallia New" panose="020B0604020202020204" pitchFamily="34" charset="-34"/>
              </a:rPr>
              <a:t>  (ผู้บริหาร,ผู้รับผิดชอบงานแผนระดับจังหวัด/อำเภอและผู้ปฏิบัติงานที่เกี่ยวข้อง)</a:t>
            </a:r>
          </a:p>
          <a:p>
            <a:endParaRPr lang="th-TH" b="1" dirty="0">
              <a:latin typeface="Browallia New" panose="020B0604020202020204" pitchFamily="34" charset="-34"/>
              <a:cs typeface="Browallia New" panose="020B0604020202020204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6069009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ชื่อเรื่อง 1"/>
          <p:cNvSpPr txBox="1">
            <a:spLocks/>
          </p:cNvSpPr>
          <p:nvPr/>
        </p:nvSpPr>
        <p:spPr>
          <a:xfrm>
            <a:off x="297873" y="1752600"/>
            <a:ext cx="8686800" cy="48768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endParaRPr lang="en-US" altLang="th-TH" sz="2800" dirty="0" smtClean="0">
              <a:latin typeface="Browallia New" panose="020B0604020202020204" pitchFamily="34" charset="-34"/>
              <a:cs typeface="Browallia New" panose="020B0604020202020204" pitchFamily="34" charset="-34"/>
            </a:endParaRPr>
          </a:p>
          <a:p>
            <a:pPr algn="l"/>
            <a:endParaRPr lang="th-TH" altLang="th-TH" sz="2800" b="1" u="sng" dirty="0" smtClean="0">
              <a:latin typeface="Browallia New" panose="020B0604020202020204" pitchFamily="34" charset="-34"/>
              <a:cs typeface="Browallia New" panose="020B0604020202020204" pitchFamily="34" charset="-34"/>
            </a:endParaRPr>
          </a:p>
          <a:p>
            <a:pPr algn="l"/>
            <a:r>
              <a:rPr lang="th-TH" altLang="th-TH" sz="2800" b="1" u="sng" dirty="0" smtClean="0">
                <a:latin typeface="Browallia New" panose="020B0604020202020204" pitchFamily="34" charset="-34"/>
                <a:cs typeface="Browallia New" panose="020B0604020202020204" pitchFamily="34" charset="-34"/>
              </a:rPr>
              <a:t>ตัว</a:t>
            </a:r>
            <a:r>
              <a:rPr lang="th-TH" altLang="th-TH" sz="2800" b="1" u="sng" dirty="0">
                <a:latin typeface="Browallia New" panose="020B0604020202020204" pitchFamily="34" charset="-34"/>
                <a:cs typeface="Browallia New" panose="020B0604020202020204" pitchFamily="34" charset="-34"/>
              </a:rPr>
              <a:t>แบบ</a:t>
            </a:r>
            <a:r>
              <a:rPr lang="th-TH" altLang="th-TH" sz="2800" b="1" u="sng" dirty="0" smtClean="0">
                <a:latin typeface="Browallia New" panose="020B0604020202020204" pitchFamily="34" charset="-34"/>
                <a:cs typeface="Browallia New" panose="020B0604020202020204" pitchFamily="34" charset="-34"/>
              </a:rPr>
              <a:t>แผนงาน/โครงการ</a:t>
            </a:r>
          </a:p>
          <a:p>
            <a:pPr algn="l"/>
            <a:r>
              <a:rPr lang="th-TH" altLang="th-TH" sz="2800" b="1" u="sng" dirty="0" smtClean="0">
                <a:latin typeface="Browallia New" panose="020B0604020202020204" pitchFamily="34" charset="-34"/>
                <a:cs typeface="Browallia New" panose="020B0604020202020204" pitchFamily="34" charset="-34"/>
              </a:rPr>
              <a:t>ประเด็นที่พบ</a:t>
            </a:r>
          </a:p>
          <a:p>
            <a:pPr algn="l"/>
            <a:r>
              <a:rPr lang="en-US" altLang="th-TH" sz="2800" b="1" u="sng" dirty="0" smtClean="0">
                <a:latin typeface="Browallia New" panose="020B0604020202020204" pitchFamily="34" charset="-34"/>
                <a:cs typeface="Browallia New" panose="020B0604020202020204" pitchFamily="34" charset="-34"/>
              </a:rPr>
              <a:t>1.</a:t>
            </a:r>
            <a:r>
              <a:rPr lang="th-TH" altLang="th-TH" sz="2800" b="1" u="sng" dirty="0" smtClean="0">
                <a:latin typeface="Browallia New" panose="020B0604020202020204" pitchFamily="34" charset="-34"/>
                <a:cs typeface="Browallia New" panose="020B0604020202020204" pitchFamily="34" charset="-34"/>
              </a:rPr>
              <a:t>คุณภาพการเขียนโครงการ</a:t>
            </a:r>
          </a:p>
          <a:p>
            <a:pPr algn="l"/>
            <a:r>
              <a:rPr lang="en-US" altLang="th-TH" sz="2800" dirty="0" smtClean="0">
                <a:latin typeface="Browallia New" panose="020B0604020202020204" pitchFamily="34" charset="-34"/>
                <a:cs typeface="Browallia New" panose="020B0604020202020204" pitchFamily="34" charset="-34"/>
              </a:rPr>
              <a:t>1.</a:t>
            </a:r>
            <a:r>
              <a:rPr lang="th-TH" altLang="th-TH" sz="2800" dirty="0" smtClean="0">
                <a:latin typeface="Browallia New" panose="020B0604020202020204" pitchFamily="34" charset="-34"/>
                <a:cs typeface="Browallia New" panose="020B0604020202020204" pitchFamily="34" charset="-34"/>
              </a:rPr>
              <a:t>ชื่อโครงการ </a:t>
            </a:r>
            <a:r>
              <a:rPr lang="en-US" altLang="th-TH" sz="2800" dirty="0" smtClean="0">
                <a:latin typeface="Browallia New" panose="020B0604020202020204" pitchFamily="34" charset="-34"/>
                <a:cs typeface="Browallia New" panose="020B0604020202020204" pitchFamily="34" charset="-34"/>
              </a:rPr>
              <a:t>: </a:t>
            </a:r>
            <a:r>
              <a:rPr lang="th-TH" altLang="th-TH" sz="2800" dirty="0" smtClean="0">
                <a:latin typeface="Browallia New" panose="020B0604020202020204" pitchFamily="34" charset="-34"/>
                <a:cs typeface="Browallia New" panose="020B0604020202020204" pitchFamily="34" charset="-34"/>
              </a:rPr>
              <a:t>ไม่</a:t>
            </a:r>
            <a:r>
              <a:rPr lang="th-TH" sz="2800" dirty="0" smtClean="0">
                <a:latin typeface="Browallia New" panose="020B0604020202020204" pitchFamily="34" charset="-34"/>
                <a:cs typeface="Browallia New" panose="020B0604020202020204" pitchFamily="34" charset="-34"/>
              </a:rPr>
              <a:t>มี</a:t>
            </a:r>
            <a:r>
              <a:rPr lang="th-TH" sz="2800" dirty="0">
                <a:latin typeface="Browallia New" panose="020B0604020202020204" pitchFamily="34" charset="-34"/>
                <a:cs typeface="Browallia New" panose="020B0604020202020204" pitchFamily="34" charset="-34"/>
              </a:rPr>
              <a:t>ความชัดเจน </a:t>
            </a:r>
            <a:r>
              <a:rPr lang="th-TH" sz="2800" dirty="0" smtClean="0">
                <a:latin typeface="Browallia New" panose="020B0604020202020204" pitchFamily="34" charset="-34"/>
                <a:cs typeface="Browallia New" panose="020B0604020202020204" pitchFamily="34" charset="-34"/>
              </a:rPr>
              <a:t>เหมาะสมและ</a:t>
            </a:r>
            <a:r>
              <a:rPr lang="th-TH" sz="2800" dirty="0">
                <a:latin typeface="Browallia New" panose="020B0604020202020204" pitchFamily="34" charset="-34"/>
                <a:cs typeface="Browallia New" panose="020B0604020202020204" pitchFamily="34" charset="-34"/>
              </a:rPr>
              <a:t>เฉพาะเจาะจง </a:t>
            </a:r>
            <a:r>
              <a:rPr lang="th-TH" sz="2800" dirty="0">
                <a:latin typeface="Browallia New" panose="020B0604020202020204" pitchFamily="34" charset="-34"/>
                <a:cs typeface="Browallia New" panose="020B0604020202020204" pitchFamily="34" charset="-34"/>
              </a:rPr>
              <a:t>เช่น </a:t>
            </a:r>
            <a:endParaRPr lang="th-TH" sz="2800" dirty="0" smtClean="0">
              <a:latin typeface="Browallia New" panose="020B0604020202020204" pitchFamily="34" charset="-34"/>
              <a:cs typeface="Browallia New" panose="020B0604020202020204" pitchFamily="34" charset="-34"/>
            </a:endParaRPr>
          </a:p>
          <a:p>
            <a:pPr algn="l"/>
            <a:r>
              <a:rPr lang="th-TH" sz="2800" dirty="0">
                <a:latin typeface="Browallia New" panose="020B0604020202020204" pitchFamily="34" charset="-34"/>
                <a:cs typeface="Browallia New" panose="020B0604020202020204" pitchFamily="34" charset="-34"/>
              </a:rPr>
              <a:t> </a:t>
            </a:r>
            <a:r>
              <a:rPr lang="th-TH" sz="2800" dirty="0" smtClean="0">
                <a:latin typeface="Browallia New" panose="020B0604020202020204" pitchFamily="34" charset="-34"/>
                <a:cs typeface="Browallia New" panose="020B0604020202020204" pitchFamily="34" charset="-34"/>
              </a:rPr>
              <a:t>  - โครงการ</a:t>
            </a:r>
            <a:r>
              <a:rPr lang="th-TH" sz="2800" dirty="0" err="1">
                <a:latin typeface="Browallia New" panose="020B0604020202020204" pitchFamily="34" charset="-34"/>
                <a:cs typeface="Browallia New" panose="020B0604020202020204" pitchFamily="34" charset="-34"/>
              </a:rPr>
              <a:t>ธรร</a:t>
            </a:r>
            <a:r>
              <a:rPr lang="th-TH" sz="2800" dirty="0">
                <a:latin typeface="Browallia New" panose="020B0604020202020204" pitchFamily="34" charset="-34"/>
                <a:cs typeface="Browallia New" panose="020B0604020202020204" pitchFamily="34" charset="-34"/>
              </a:rPr>
              <a:t>มานามัย</a:t>
            </a:r>
            <a:r>
              <a:rPr lang="th-TH" sz="2800" dirty="0">
                <a:latin typeface="Browallia New" panose="020B0604020202020204" pitchFamily="34" charset="-34"/>
                <a:cs typeface="Browallia New" panose="020B0604020202020204" pitchFamily="34" charset="-34"/>
              </a:rPr>
              <a:t> </a:t>
            </a:r>
            <a:r>
              <a:rPr lang="en-US" sz="2800" dirty="0" smtClean="0">
                <a:latin typeface="Browallia New" panose="020B0604020202020204" pitchFamily="34" charset="-34"/>
                <a:cs typeface="Browallia New" panose="020B0604020202020204" pitchFamily="34" charset="-34"/>
              </a:rPr>
              <a:t>: </a:t>
            </a:r>
            <a:r>
              <a:rPr lang="th-TH" sz="2800" b="1" i="1" u="sng" dirty="0" smtClean="0">
                <a:solidFill>
                  <a:srgbClr val="FF0000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ใคร ? ทำไร? ที่ไหน? อย่างไร?</a:t>
            </a:r>
            <a:endParaRPr lang="en-US" altLang="th-TH" sz="2800" b="1" i="1" u="sng" dirty="0">
              <a:solidFill>
                <a:srgbClr val="FF0000"/>
              </a:solidFill>
              <a:latin typeface="Browallia New" panose="020B0604020202020204" pitchFamily="34" charset="-34"/>
              <a:cs typeface="Browallia New" panose="020B0604020202020204" pitchFamily="34" charset="-34"/>
            </a:endParaRPr>
          </a:p>
          <a:p>
            <a:pPr algn="l"/>
            <a:r>
              <a:rPr lang="en-US" altLang="th-TH" sz="2800" dirty="0">
                <a:latin typeface="Browallia New" panose="020B0604020202020204" pitchFamily="34" charset="-34"/>
                <a:cs typeface="Browallia New" panose="020B0604020202020204" pitchFamily="34" charset="-34"/>
              </a:rPr>
              <a:t>2</a:t>
            </a:r>
            <a:r>
              <a:rPr lang="en-US" altLang="th-TH" sz="2800" dirty="0" smtClean="0">
                <a:latin typeface="Browallia New" panose="020B0604020202020204" pitchFamily="34" charset="-34"/>
                <a:cs typeface="Browallia New" panose="020B0604020202020204" pitchFamily="34" charset="-34"/>
              </a:rPr>
              <a:t>.</a:t>
            </a:r>
            <a:r>
              <a:rPr lang="th-TH" altLang="th-TH" sz="2800" dirty="0" smtClean="0">
                <a:latin typeface="Browallia New" panose="020B0604020202020204" pitchFamily="34" charset="-34"/>
                <a:cs typeface="Browallia New" panose="020B0604020202020204" pitchFamily="34" charset="-34"/>
              </a:rPr>
              <a:t>หลักการและเหตุผล </a:t>
            </a:r>
            <a:r>
              <a:rPr lang="en-US" altLang="th-TH" sz="2800" dirty="0" smtClean="0">
                <a:latin typeface="Browallia New" panose="020B0604020202020204" pitchFamily="34" charset="-34"/>
                <a:cs typeface="Browallia New" panose="020B0604020202020204" pitchFamily="34" charset="-34"/>
              </a:rPr>
              <a:t>: </a:t>
            </a:r>
            <a:r>
              <a:rPr lang="en-US" altLang="th-TH" sz="2800" dirty="0" smtClean="0">
                <a:latin typeface="Browallia New" panose="020B0604020202020204" pitchFamily="34" charset="-34"/>
                <a:cs typeface="Browallia New" panose="020B0604020202020204" pitchFamily="34" charset="-34"/>
              </a:rPr>
              <a:t>-</a:t>
            </a:r>
            <a:r>
              <a:rPr lang="th-TH" altLang="th-TH" sz="2800" dirty="0" smtClean="0">
                <a:latin typeface="Browallia New" panose="020B0604020202020204" pitchFamily="34" charset="-34"/>
                <a:cs typeface="Browallia New" panose="020B0604020202020204" pitchFamily="34" charset="-34"/>
              </a:rPr>
              <a:t>ขาดการอ้างอิงข้อมูลหลักการและเหตุผลที่สนับสนุนเหตุผล</a:t>
            </a:r>
          </a:p>
          <a:p>
            <a:pPr algn="l"/>
            <a:r>
              <a:rPr lang="th-TH" altLang="th-TH" sz="2800" dirty="0">
                <a:latin typeface="Browallia New" panose="020B0604020202020204" pitchFamily="34" charset="-34"/>
                <a:cs typeface="Browallia New" panose="020B0604020202020204" pitchFamily="34" charset="-34"/>
              </a:rPr>
              <a:t> </a:t>
            </a:r>
            <a:r>
              <a:rPr lang="th-TH" altLang="th-TH" sz="2800" dirty="0" smtClean="0">
                <a:latin typeface="Browallia New" panose="020B0604020202020204" pitchFamily="34" charset="-34"/>
                <a:cs typeface="Browallia New" panose="020B0604020202020204" pitchFamily="34" charset="-34"/>
              </a:rPr>
              <a:t>  </a:t>
            </a:r>
            <a:r>
              <a:rPr lang="th-TH" altLang="th-TH" sz="2800" dirty="0" smtClean="0">
                <a:latin typeface="Browallia New" panose="020B0604020202020204" pitchFamily="34" charset="-34"/>
                <a:cs typeface="Browallia New" panose="020B0604020202020204" pitchFamily="34" charset="-34"/>
              </a:rPr>
              <a:t>ความจำเป็น เช่น</a:t>
            </a:r>
          </a:p>
          <a:p>
            <a:pPr algn="l"/>
            <a:endParaRPr lang="th-TH" altLang="th-TH" sz="2800" dirty="0" smtClean="0">
              <a:latin typeface="Browallia New" panose="020B0604020202020204" pitchFamily="34" charset="-34"/>
              <a:cs typeface="Browallia New" panose="020B0604020202020204" pitchFamily="34" charset="-34"/>
            </a:endParaRPr>
          </a:p>
          <a:p>
            <a:pPr algn="l"/>
            <a:endParaRPr lang="th-TH" altLang="th-TH" sz="2800" dirty="0" smtClean="0">
              <a:latin typeface="Browallia New" panose="020B0604020202020204" pitchFamily="34" charset="-34"/>
              <a:cs typeface="Browallia New" panose="020B0604020202020204" pitchFamily="34" charset="-34"/>
            </a:endParaRPr>
          </a:p>
          <a:p>
            <a:pPr algn="l"/>
            <a:endParaRPr lang="th-TH" altLang="th-TH" sz="2800" dirty="0">
              <a:latin typeface="Browallia New" panose="020B0604020202020204" pitchFamily="34" charset="-34"/>
              <a:cs typeface="Browallia New" panose="020B0604020202020204" pitchFamily="34" charset="-34"/>
            </a:endParaRPr>
          </a:p>
          <a:p>
            <a:pPr algn="l"/>
            <a:endParaRPr lang="th-TH" altLang="th-TH" sz="2800" dirty="0" smtClean="0">
              <a:latin typeface="Browallia New" panose="020B0604020202020204" pitchFamily="34" charset="-34"/>
              <a:cs typeface="Browallia New" panose="020B0604020202020204" pitchFamily="34" charset="-34"/>
            </a:endParaRPr>
          </a:p>
          <a:p>
            <a:pPr algn="l"/>
            <a:endParaRPr lang="th-TH" altLang="th-TH" sz="2800" dirty="0">
              <a:latin typeface="Browallia New" panose="020B0604020202020204" pitchFamily="34" charset="-34"/>
              <a:cs typeface="Browallia New" panose="020B0604020202020204" pitchFamily="34" charset="-34"/>
            </a:endParaRPr>
          </a:p>
          <a:p>
            <a:pPr algn="l"/>
            <a:endParaRPr lang="th-TH" altLang="th-TH" sz="2800" dirty="0" smtClean="0">
              <a:latin typeface="Browallia New" panose="020B0604020202020204" pitchFamily="34" charset="-34"/>
              <a:cs typeface="Browallia New" panose="020B0604020202020204" pitchFamily="34" charset="-34"/>
            </a:endParaRPr>
          </a:p>
          <a:p>
            <a:pPr algn="l"/>
            <a:endParaRPr lang="th-TH" altLang="th-TH" sz="2800" dirty="0">
              <a:latin typeface="Browallia New" panose="020B0604020202020204" pitchFamily="34" charset="-34"/>
              <a:cs typeface="Browallia New" panose="020B0604020202020204" pitchFamily="34" charset="-34"/>
            </a:endParaRPr>
          </a:p>
          <a:p>
            <a:pPr algn="l"/>
            <a:endParaRPr lang="th-TH" altLang="th-TH" sz="2800" dirty="0" smtClean="0">
              <a:latin typeface="Browallia New" panose="020B0604020202020204" pitchFamily="34" charset="-34"/>
              <a:cs typeface="Browallia New" panose="020B0604020202020204" pitchFamily="34" charset="-34"/>
            </a:endParaRPr>
          </a:p>
          <a:p>
            <a:pPr algn="l"/>
            <a:endParaRPr lang="th-TH" altLang="th-TH" sz="2800" dirty="0" smtClean="0">
              <a:latin typeface="Browallia New" panose="020B0604020202020204" pitchFamily="34" charset="-34"/>
              <a:cs typeface="Browallia New" panose="020B0604020202020204" pitchFamily="34" charset="-34"/>
            </a:endParaRPr>
          </a:p>
          <a:p>
            <a:pPr algn="l"/>
            <a:endParaRPr lang="th-TH" altLang="th-TH" sz="2800" dirty="0" smtClean="0">
              <a:latin typeface="Browallia New" panose="020B0604020202020204" pitchFamily="34" charset="-34"/>
              <a:cs typeface="Browallia New" panose="020B0604020202020204" pitchFamily="34" charset="-34"/>
            </a:endParaRPr>
          </a:p>
          <a:p>
            <a:pPr algn="l"/>
            <a:endParaRPr lang="th-TH" altLang="th-TH" sz="2800" dirty="0">
              <a:latin typeface="Browallia New" panose="020B0604020202020204" pitchFamily="34" charset="-34"/>
              <a:cs typeface="Browallia New" panose="020B0604020202020204" pitchFamily="34" charset="-34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3733800"/>
            <a:ext cx="6956830" cy="289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th-TH" b="1" dirty="0" smtClean="0">
                <a:latin typeface="Browallia New" panose="020B0604020202020204" pitchFamily="34" charset="-34"/>
                <a:cs typeface="Browallia New" panose="020B0604020202020204" pitchFamily="34" charset="-34"/>
              </a:rPr>
              <a:t>ผลผลิต </a:t>
            </a:r>
            <a:r>
              <a:rPr lang="en-US" b="1" dirty="0">
                <a:latin typeface="Browallia New" panose="020B0604020202020204" pitchFamily="34" charset="-34"/>
                <a:cs typeface="Browallia New" panose="020B0604020202020204" pitchFamily="34" charset="-34"/>
              </a:rPr>
              <a:t>(</a:t>
            </a:r>
            <a:r>
              <a:rPr lang="en-US" b="1" dirty="0" smtClean="0">
                <a:latin typeface="Browallia New" panose="020B0604020202020204" pitchFamily="34" charset="-34"/>
                <a:cs typeface="Browallia New" panose="020B0604020202020204" pitchFamily="34" charset="-34"/>
              </a:rPr>
              <a:t>output)</a:t>
            </a:r>
            <a:endParaRPr lang="th-TH" b="1" dirty="0">
              <a:latin typeface="Browallia New" panose="020B0604020202020204" pitchFamily="34" charset="-34"/>
              <a:cs typeface="Browallia New" panose="020B0604020202020204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6436516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th-TH" b="1" dirty="0" smtClean="0">
                <a:latin typeface="Browallia New" panose="020B0604020202020204" pitchFamily="34" charset="-34"/>
                <a:cs typeface="Browallia New" panose="020B0604020202020204" pitchFamily="34" charset="-34"/>
              </a:rPr>
              <a:t>ผลผลิต </a:t>
            </a:r>
            <a:r>
              <a:rPr lang="en-US" b="1" dirty="0">
                <a:latin typeface="Browallia New" panose="020B0604020202020204" pitchFamily="34" charset="-34"/>
                <a:cs typeface="Browallia New" panose="020B0604020202020204" pitchFamily="34" charset="-34"/>
              </a:rPr>
              <a:t>(</a:t>
            </a:r>
            <a:r>
              <a:rPr lang="en-US" b="1" dirty="0" smtClean="0">
                <a:latin typeface="Browallia New" panose="020B0604020202020204" pitchFamily="34" charset="-34"/>
                <a:cs typeface="Browallia New" panose="020B0604020202020204" pitchFamily="34" charset="-34"/>
              </a:rPr>
              <a:t>output</a:t>
            </a:r>
            <a:r>
              <a:rPr lang="en-US" b="1" dirty="0" smtClean="0">
                <a:latin typeface="Browallia New" panose="020B0604020202020204" pitchFamily="34" charset="-34"/>
                <a:cs typeface="Browallia New" panose="020B0604020202020204" pitchFamily="34" charset="-34"/>
              </a:rPr>
              <a:t>) </a:t>
            </a:r>
            <a:r>
              <a:rPr lang="th-TH" b="1" dirty="0" smtClean="0">
                <a:latin typeface="Browallia New" panose="020B0604020202020204" pitchFamily="34" charset="-34"/>
                <a:cs typeface="Browallia New" panose="020B0604020202020204" pitchFamily="34" charset="-34"/>
              </a:rPr>
              <a:t>(ต่อ)</a:t>
            </a:r>
            <a:endParaRPr lang="th-TH" b="1" dirty="0">
              <a:latin typeface="Browallia New" panose="020B0604020202020204" pitchFamily="34" charset="-34"/>
              <a:cs typeface="Browallia New" panose="020B0604020202020204" pitchFamily="34" charset="-34"/>
            </a:endParaRPr>
          </a:p>
        </p:txBody>
      </p:sp>
      <p:sp>
        <p:nvSpPr>
          <p:cNvPr id="4" name="สี่เหลี่ยมผืนผ้า 3"/>
          <p:cNvSpPr/>
          <p:nvPr/>
        </p:nvSpPr>
        <p:spPr>
          <a:xfrm>
            <a:off x="304800" y="1335643"/>
            <a:ext cx="8686800" cy="52937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dirty="0" smtClean="0">
                <a:latin typeface="Browallia New" panose="020B0604020202020204" pitchFamily="34" charset="-34"/>
                <a:cs typeface="Browallia New" panose="020B0604020202020204" pitchFamily="34" charset="-34"/>
              </a:rPr>
              <a:t>3.</a:t>
            </a:r>
            <a:r>
              <a:rPr lang="th-TH" sz="2600" dirty="0" smtClean="0">
                <a:latin typeface="Browallia New" panose="020B0604020202020204" pitchFamily="34" charset="-34"/>
                <a:cs typeface="Browallia New" panose="020B0604020202020204" pitchFamily="34" charset="-34"/>
              </a:rPr>
              <a:t>ระยะเวลา</a:t>
            </a:r>
            <a:r>
              <a:rPr lang="th-TH" sz="2600" dirty="0">
                <a:latin typeface="Browallia New" panose="020B0604020202020204" pitchFamily="34" charset="-34"/>
                <a:cs typeface="Browallia New" panose="020B0604020202020204" pitchFamily="34" charset="-34"/>
              </a:rPr>
              <a:t>การ</a:t>
            </a:r>
            <a:r>
              <a:rPr lang="th-TH" sz="2600" dirty="0" smtClean="0">
                <a:latin typeface="Browallia New" panose="020B0604020202020204" pitchFamily="34" charset="-34"/>
                <a:cs typeface="Browallia New" panose="020B0604020202020204" pitchFamily="34" charset="-34"/>
              </a:rPr>
              <a:t>ดำเนิน</a:t>
            </a:r>
            <a:r>
              <a:rPr lang="th-TH" sz="2600" dirty="0">
                <a:latin typeface="Browallia New" panose="020B0604020202020204" pitchFamily="34" charset="-34"/>
                <a:cs typeface="Browallia New" panose="020B0604020202020204" pitchFamily="34" charset="-34"/>
              </a:rPr>
              <a:t> </a:t>
            </a:r>
            <a:r>
              <a:rPr lang="en-US" sz="2600" dirty="0" smtClean="0">
                <a:latin typeface="Browallia New" panose="020B0604020202020204" pitchFamily="34" charset="-34"/>
                <a:cs typeface="Browallia New" panose="020B0604020202020204" pitchFamily="34" charset="-34"/>
              </a:rPr>
              <a:t>: </a:t>
            </a:r>
            <a:r>
              <a:rPr lang="th-TH" sz="2600" dirty="0" smtClean="0">
                <a:latin typeface="Browallia New" panose="020B0604020202020204" pitchFamily="34" charset="-34"/>
                <a:cs typeface="Browallia New" panose="020B0604020202020204" pitchFamily="34" charset="-34"/>
              </a:rPr>
              <a:t>ระบุ</a:t>
            </a:r>
            <a:r>
              <a:rPr lang="th-TH" sz="2600" dirty="0">
                <a:latin typeface="Browallia New" panose="020B0604020202020204" pitchFamily="34" charset="-34"/>
                <a:cs typeface="Browallia New" panose="020B0604020202020204" pitchFamily="34" charset="-34"/>
              </a:rPr>
              <a:t>จำนวน ความ</a:t>
            </a:r>
            <a:r>
              <a:rPr lang="th-TH" sz="2600" dirty="0" smtClean="0">
                <a:latin typeface="Browallia New" panose="020B0604020202020204" pitchFamily="34" charset="-34"/>
                <a:cs typeface="Browallia New" panose="020B0604020202020204" pitchFamily="34" charset="-34"/>
              </a:rPr>
              <a:t>ยาวเวลา</a:t>
            </a:r>
            <a:r>
              <a:rPr lang="th-TH" sz="2600" dirty="0">
                <a:latin typeface="Browallia New" panose="020B0604020202020204" pitchFamily="34" charset="-34"/>
                <a:cs typeface="Browallia New" panose="020B0604020202020204" pitchFamily="34" charset="-34"/>
              </a:rPr>
              <a:t>เริ่มต้น-สิ้นสุด </a:t>
            </a:r>
            <a:r>
              <a:rPr lang="th-TH" sz="2600" dirty="0" smtClean="0">
                <a:latin typeface="Browallia New" panose="020B0604020202020204" pitchFamily="34" charset="-34"/>
                <a:cs typeface="Browallia New" panose="020B0604020202020204" pitchFamily="34" charset="-34"/>
              </a:rPr>
              <a:t>ไม่สมบูรณ์/สอดคล้อง </a:t>
            </a:r>
          </a:p>
          <a:p>
            <a:r>
              <a:rPr lang="th-TH" sz="2600" dirty="0">
                <a:latin typeface="Browallia New" panose="020B0604020202020204" pitchFamily="34" charset="-34"/>
                <a:cs typeface="Browallia New" panose="020B0604020202020204" pitchFamily="34" charset="-34"/>
              </a:rPr>
              <a:t> </a:t>
            </a:r>
            <a:r>
              <a:rPr lang="th-TH" sz="2600" dirty="0" smtClean="0">
                <a:latin typeface="Browallia New" panose="020B0604020202020204" pitchFamily="34" charset="-34"/>
                <a:cs typeface="Browallia New" panose="020B0604020202020204" pitchFamily="34" charset="-34"/>
              </a:rPr>
              <a:t> กับกิจกรรม เช่น</a:t>
            </a:r>
          </a:p>
          <a:p>
            <a:r>
              <a:rPr lang="th-TH" altLang="th-TH" sz="2600" dirty="0" smtClean="0">
                <a:latin typeface="Browallia New" panose="020B0604020202020204" pitchFamily="34" charset="-34"/>
                <a:cs typeface="Browallia New" panose="020B0604020202020204" pitchFamily="34" charset="-34"/>
              </a:rPr>
              <a:t>   - โครงการอบรมการเฝ้าระวังปัญหา </a:t>
            </a:r>
            <a:r>
              <a:rPr lang="en-US" altLang="th-TH" sz="2600" dirty="0" smtClean="0">
                <a:latin typeface="Browallia New" panose="020B0604020202020204" pitchFamily="34" charset="-34"/>
                <a:cs typeface="Browallia New" panose="020B0604020202020204" pitchFamily="34" charset="-34"/>
              </a:rPr>
              <a:t>IQ/EQ </a:t>
            </a:r>
            <a:r>
              <a:rPr lang="th-TH" altLang="th-TH" sz="2600" dirty="0" smtClean="0">
                <a:latin typeface="Browallia New" panose="020B0604020202020204" pitchFamily="34" charset="-34"/>
                <a:cs typeface="Browallia New" panose="020B0604020202020204" pitchFamily="34" charset="-34"/>
              </a:rPr>
              <a:t>ในเด็กวัยเรียนสำหรับครูและผู้ปกครอง</a:t>
            </a:r>
          </a:p>
          <a:p>
            <a:r>
              <a:rPr lang="th-TH" altLang="th-TH" sz="2600" dirty="0">
                <a:latin typeface="Browallia New" panose="020B0604020202020204" pitchFamily="34" charset="-34"/>
                <a:cs typeface="Browallia New" panose="020B0604020202020204" pitchFamily="34" charset="-34"/>
              </a:rPr>
              <a:t> </a:t>
            </a:r>
            <a:r>
              <a:rPr lang="th-TH" altLang="th-TH" sz="2600" dirty="0" smtClean="0">
                <a:latin typeface="Browallia New" panose="020B0604020202020204" pitchFamily="34" charset="-34"/>
                <a:cs typeface="Browallia New" panose="020B0604020202020204" pitchFamily="34" charset="-34"/>
              </a:rPr>
              <a:t>     </a:t>
            </a:r>
            <a:r>
              <a:rPr lang="en-US" altLang="th-TH" sz="2600" dirty="0" smtClean="0">
                <a:latin typeface="Browallia New" panose="020B0604020202020204" pitchFamily="34" charset="-34"/>
                <a:cs typeface="Browallia New" panose="020B0604020202020204" pitchFamily="34" charset="-34"/>
              </a:rPr>
              <a:t>: </a:t>
            </a:r>
            <a:r>
              <a:rPr lang="th-TH" altLang="th-TH" sz="2600" i="1" u="sng" dirty="0" smtClean="0">
                <a:solidFill>
                  <a:srgbClr val="FF0000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ระยะเวลาดำเนินการ  เดือนมกราคม </a:t>
            </a:r>
            <a:r>
              <a:rPr lang="en-US" altLang="th-TH" sz="2600" i="1" u="sng" dirty="0" smtClean="0">
                <a:solidFill>
                  <a:srgbClr val="FF0000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2559-</a:t>
            </a:r>
            <a:r>
              <a:rPr lang="th-TH" altLang="th-TH" sz="2600" i="1" u="sng" dirty="0" smtClean="0">
                <a:solidFill>
                  <a:srgbClr val="FF0000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กันยายน </a:t>
            </a:r>
            <a:r>
              <a:rPr lang="en-US" altLang="th-TH" sz="2600" i="1" u="sng" dirty="0" smtClean="0">
                <a:solidFill>
                  <a:srgbClr val="FF0000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2559 </a:t>
            </a:r>
            <a:r>
              <a:rPr lang="th-TH" altLang="th-TH" sz="2600" i="1" u="sng" dirty="0" smtClean="0">
                <a:latin typeface="Browallia New" panose="020B0604020202020204" pitchFamily="34" charset="-34"/>
                <a:cs typeface="Browallia New" panose="020B0604020202020204" pitchFamily="34" charset="-34"/>
              </a:rPr>
              <a:t>(กิจกรรมอบรม </a:t>
            </a:r>
            <a:r>
              <a:rPr lang="en-US" altLang="th-TH" sz="2600" i="1" u="sng" dirty="0" smtClean="0">
                <a:latin typeface="Browallia New" panose="020B0604020202020204" pitchFamily="34" charset="-34"/>
                <a:cs typeface="Browallia New" panose="020B0604020202020204" pitchFamily="34" charset="-34"/>
              </a:rPr>
              <a:t>1 </a:t>
            </a:r>
            <a:r>
              <a:rPr lang="th-TH" altLang="th-TH" sz="2600" i="1" u="sng" dirty="0" smtClean="0">
                <a:latin typeface="Browallia New" panose="020B0604020202020204" pitchFamily="34" charset="-34"/>
                <a:cs typeface="Browallia New" panose="020B0604020202020204" pitchFamily="34" charset="-34"/>
              </a:rPr>
              <a:t>วัน</a:t>
            </a:r>
          </a:p>
          <a:p>
            <a:r>
              <a:rPr lang="th-TH" altLang="th-TH" sz="2600" dirty="0">
                <a:latin typeface="Browallia New" panose="020B0604020202020204" pitchFamily="34" charset="-34"/>
                <a:cs typeface="Browallia New" panose="020B0604020202020204" pitchFamily="34" charset="-34"/>
              </a:rPr>
              <a:t> </a:t>
            </a:r>
            <a:r>
              <a:rPr lang="th-TH" altLang="th-TH" sz="2600" dirty="0" smtClean="0">
                <a:latin typeface="Browallia New" panose="020B0604020202020204" pitchFamily="34" charset="-34"/>
                <a:cs typeface="Browallia New" panose="020B0604020202020204" pitchFamily="34" charset="-34"/>
              </a:rPr>
              <a:t>       </a:t>
            </a:r>
            <a:r>
              <a:rPr lang="th-TH" altLang="th-TH" sz="2600" i="1" u="sng" dirty="0" smtClean="0">
                <a:latin typeface="Browallia New" panose="020B0604020202020204" pitchFamily="34" charset="-34"/>
                <a:cs typeface="Browallia New" panose="020B0604020202020204" pitchFamily="34" charset="-34"/>
              </a:rPr>
              <a:t>ติดตามประเมินผลหลังอบรม </a:t>
            </a:r>
            <a:r>
              <a:rPr lang="en-US" altLang="th-TH" sz="2600" i="1" u="sng" dirty="0" smtClean="0">
                <a:latin typeface="Browallia New" panose="020B0604020202020204" pitchFamily="34" charset="-34"/>
                <a:cs typeface="Browallia New" panose="020B0604020202020204" pitchFamily="34" charset="-34"/>
              </a:rPr>
              <a:t>6 </a:t>
            </a:r>
            <a:r>
              <a:rPr lang="th-TH" altLang="th-TH" sz="2600" i="1" u="sng" dirty="0" smtClean="0">
                <a:latin typeface="Browallia New" panose="020B0604020202020204" pitchFamily="34" charset="-34"/>
                <a:cs typeface="Browallia New" panose="020B0604020202020204" pitchFamily="34" charset="-34"/>
              </a:rPr>
              <a:t>เดือน)</a:t>
            </a:r>
            <a:endParaRPr lang="en-US" altLang="th-TH" sz="2600" i="1" u="sng" dirty="0">
              <a:latin typeface="Browallia New" panose="020B0604020202020204" pitchFamily="34" charset="-34"/>
              <a:cs typeface="Browallia New" panose="020B0604020202020204" pitchFamily="34" charset="-34"/>
            </a:endParaRPr>
          </a:p>
          <a:p>
            <a:r>
              <a:rPr lang="en-US" altLang="th-TH" sz="2600" b="1" u="sng" dirty="0" smtClean="0">
                <a:latin typeface="Browallia New" panose="020B0604020202020204" pitchFamily="34" charset="-34"/>
                <a:cs typeface="Browallia New" panose="020B0604020202020204" pitchFamily="34" charset="-34"/>
              </a:rPr>
              <a:t>2.</a:t>
            </a:r>
            <a:r>
              <a:rPr lang="th-TH" altLang="th-TH" sz="2600" b="1" u="sng" dirty="0" smtClean="0">
                <a:latin typeface="Browallia New" panose="020B0604020202020204" pitchFamily="34" charset="-34"/>
                <a:cs typeface="Browallia New" panose="020B0604020202020204" pitchFamily="34" charset="-34"/>
              </a:rPr>
              <a:t>ประเมินผลหลังโครงการ</a:t>
            </a:r>
            <a:endParaRPr lang="th-TH" altLang="th-TH" sz="2600" b="1" u="sng" dirty="0">
              <a:latin typeface="Browallia New" panose="020B0604020202020204" pitchFamily="34" charset="-34"/>
              <a:cs typeface="Browallia New" panose="020B0604020202020204" pitchFamily="34" charset="-34"/>
            </a:endParaRPr>
          </a:p>
          <a:p>
            <a:r>
              <a:rPr lang="th-TH" sz="2600" dirty="0" smtClean="0">
                <a:latin typeface="Browallia New" panose="020B0604020202020204" pitchFamily="34" charset="-34"/>
                <a:cs typeface="Browallia New" panose="020B0604020202020204" pitchFamily="34" charset="-34"/>
              </a:rPr>
              <a:t>    ข้อมูลการประเมินผลหลังโครงการ(จากการนิเทศงานรอบที่ </a:t>
            </a:r>
            <a:r>
              <a:rPr lang="en-US" sz="2600" dirty="0" smtClean="0">
                <a:latin typeface="Browallia New" panose="020B0604020202020204" pitchFamily="34" charset="-34"/>
                <a:cs typeface="Browallia New" panose="020B0604020202020204" pitchFamily="34" charset="-34"/>
              </a:rPr>
              <a:t>2</a:t>
            </a:r>
            <a:r>
              <a:rPr lang="th-TH" sz="2600" dirty="0" smtClean="0">
                <a:latin typeface="Browallia New" panose="020B0604020202020204" pitchFamily="34" charset="-34"/>
                <a:cs typeface="Browallia New" panose="020B0604020202020204" pitchFamily="34" charset="-34"/>
              </a:rPr>
              <a:t> ปี </a:t>
            </a:r>
            <a:r>
              <a:rPr lang="en-US" sz="2600" dirty="0" smtClean="0">
                <a:latin typeface="Browallia New" panose="020B0604020202020204" pitchFamily="34" charset="-34"/>
                <a:cs typeface="Browallia New" panose="020B0604020202020204" pitchFamily="34" charset="-34"/>
              </a:rPr>
              <a:t>2559</a:t>
            </a:r>
            <a:r>
              <a:rPr lang="th-TH" sz="2600" dirty="0" smtClean="0">
                <a:latin typeface="Browallia New" panose="020B0604020202020204" pitchFamily="34" charset="-34"/>
                <a:cs typeface="Browallia New" panose="020B0604020202020204" pitchFamily="34" charset="-34"/>
              </a:rPr>
              <a:t>) เป็นการ</a:t>
            </a:r>
            <a:r>
              <a:rPr lang="th-TH" sz="2600" i="1" u="sng" dirty="0" smtClean="0">
                <a:solidFill>
                  <a:srgbClr val="FF0000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สรุปผลการดำเนินงาน </a:t>
            </a:r>
            <a:r>
              <a:rPr lang="th-TH" sz="2600" dirty="0">
                <a:latin typeface="Browallia New" panose="020B0604020202020204" pitchFamily="34" charset="-34"/>
                <a:cs typeface="Browallia New" panose="020B0604020202020204" pitchFamily="34" charset="-34"/>
              </a:rPr>
              <a:t> </a:t>
            </a:r>
            <a:r>
              <a:rPr lang="th-TH" sz="2600" dirty="0" smtClean="0">
                <a:latin typeface="Browallia New" panose="020B0604020202020204" pitchFamily="34" charset="-34"/>
                <a:cs typeface="Browallia New" panose="020B0604020202020204" pitchFamily="34" charset="-34"/>
              </a:rPr>
              <a:t>ไม่ใช่การประเมินผลโครงการที่ประเมินผลลัพธ์ ผลลิตและผลกระทบ ทำให้ไม่สามารถวิเคราะห์ปัจจัยความสำเร็จและปัญหาอุปสรรคในการดำเนินงานโครงการได้</a:t>
            </a:r>
            <a:endParaRPr lang="en-US" sz="2600" i="1" u="sng" dirty="0" smtClean="0">
              <a:solidFill>
                <a:srgbClr val="FF0000"/>
              </a:solidFill>
              <a:latin typeface="Browallia New" panose="020B0604020202020204" pitchFamily="34" charset="-34"/>
              <a:cs typeface="Browallia New" panose="020B0604020202020204" pitchFamily="34" charset="-34"/>
            </a:endParaRPr>
          </a:p>
          <a:p>
            <a:r>
              <a:rPr lang="th-TH" sz="2600" b="1" u="sng" dirty="0" smtClean="0">
                <a:latin typeface="Browallia New" panose="020B0604020202020204" pitchFamily="34" charset="-34"/>
                <a:cs typeface="Browallia New" panose="020B0604020202020204" pitchFamily="34" charset="-34"/>
              </a:rPr>
              <a:t>แนว</a:t>
            </a:r>
            <a:r>
              <a:rPr lang="th-TH" sz="2600" b="1" u="sng" dirty="0">
                <a:latin typeface="Browallia New" panose="020B0604020202020204" pitchFamily="34" charset="-34"/>
                <a:cs typeface="Browallia New" panose="020B0604020202020204" pitchFamily="34" charset="-34"/>
              </a:rPr>
              <a:t>ทางการแก้ไขปัญหา</a:t>
            </a:r>
          </a:p>
          <a:p>
            <a:r>
              <a:rPr lang="en-US" sz="2600" dirty="0" smtClean="0">
                <a:latin typeface="Browallia New" panose="020B0604020202020204" pitchFamily="34" charset="-34"/>
                <a:cs typeface="Browallia New" panose="020B0604020202020204" pitchFamily="34" charset="-34"/>
              </a:rPr>
              <a:t>1.</a:t>
            </a:r>
            <a:r>
              <a:rPr lang="th-TH" sz="2600" dirty="0" smtClean="0">
                <a:latin typeface="Browallia New" panose="020B0604020202020204" pitchFamily="34" charset="-34"/>
                <a:cs typeface="Browallia New" panose="020B0604020202020204" pitchFamily="34" charset="-34"/>
              </a:rPr>
              <a:t>ทบทวนและทำเข้าใจในการเขียนโครงการที่ถูกต้องและขอความร่วมมือให้ผู้รับผิดชอบงานและผู้รับผิดชอบโครงการจัดทำการประเมินผลหลังโครงการเพื่อนำเป็นข้อมูลนพเข้าในการจัดทำแผนปีงบประมาณ </a:t>
            </a:r>
            <a:r>
              <a:rPr lang="en-US" sz="2600" dirty="0" smtClean="0">
                <a:latin typeface="Browallia New" panose="020B0604020202020204" pitchFamily="34" charset="-34"/>
                <a:cs typeface="Browallia New" panose="020B0604020202020204" pitchFamily="34" charset="-34"/>
              </a:rPr>
              <a:t>2560 </a:t>
            </a:r>
            <a:r>
              <a:rPr lang="th-TH" sz="2600" dirty="0" smtClean="0">
                <a:latin typeface="Browallia New" panose="020B0604020202020204" pitchFamily="34" charset="-34"/>
                <a:cs typeface="Browallia New" panose="020B0604020202020204" pitchFamily="34" charset="-34"/>
              </a:rPr>
              <a:t>ต่อไป</a:t>
            </a:r>
            <a:endParaRPr lang="th-TH" sz="2600" dirty="0"/>
          </a:p>
        </p:txBody>
      </p:sp>
    </p:spTree>
    <p:extLst>
      <p:ext uri="{BB962C8B-B14F-4D97-AF65-F5344CB8AC3E}">
        <p14:creationId xmlns:p14="http://schemas.microsoft.com/office/powerpoint/2010/main" val="1111339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457200" y="427037"/>
            <a:ext cx="8229600" cy="5821363"/>
          </a:xfrm>
        </p:spPr>
        <p:txBody>
          <a:bodyPr/>
          <a:lstStyle/>
          <a:p>
            <a:pPr marL="0" indent="0">
              <a:buNone/>
            </a:pPr>
            <a:endParaRPr lang="th-TH" dirty="0" smtClean="0">
              <a:latin typeface="Browallia New" panose="020B0604020202020204" pitchFamily="34" charset="-34"/>
              <a:cs typeface="Browallia New" panose="020B0604020202020204" pitchFamily="34" charset="-34"/>
            </a:endParaRPr>
          </a:p>
          <a:p>
            <a:endParaRPr lang="th-TH" dirty="0"/>
          </a:p>
        </p:txBody>
      </p:sp>
      <p:sp>
        <p:nvSpPr>
          <p:cNvPr id="4" name="ชื่อเรื่อง 1"/>
          <p:cNvSpPr txBox="1">
            <a:spLocks/>
          </p:cNvSpPr>
          <p:nvPr/>
        </p:nvSpPr>
        <p:spPr>
          <a:xfrm>
            <a:off x="457200" y="381000"/>
            <a:ext cx="7772400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th-TH" dirty="0"/>
          </a:p>
        </p:txBody>
      </p:sp>
      <p:sp>
        <p:nvSpPr>
          <p:cNvPr id="2" name="วงรี 1"/>
          <p:cNvSpPr/>
          <p:nvPr/>
        </p:nvSpPr>
        <p:spPr>
          <a:xfrm>
            <a:off x="3048000" y="381000"/>
            <a:ext cx="3124200" cy="1371600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 smtClean="0">
                <a:latin typeface="Browallia New" panose="020B0604020202020204" pitchFamily="34" charset="-34"/>
                <a:cs typeface="Browallia New" panose="020B0604020202020204" pitchFamily="34" charset="-34"/>
              </a:rPr>
              <a:t>   </a:t>
            </a: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wallia New" panose="020B0604020202020204" pitchFamily="34" charset="-34"/>
                <a:cs typeface="Browallia New" panose="020B0604020202020204" pitchFamily="34" charset="-34"/>
              </a:rPr>
              <a:t>1.</a:t>
            </a:r>
            <a:r>
              <a:rPr lang="th-TH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wallia New" panose="020B0604020202020204" pitchFamily="34" charset="-34"/>
                <a:cs typeface="Browallia New" panose="020B0604020202020204" pitchFamily="34" charset="-34"/>
              </a:rPr>
              <a:t>การวิเคราะห์     </a:t>
            </a:r>
          </a:p>
          <a:p>
            <a:r>
              <a:rPr lang="th-TH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wallia New" panose="020B0604020202020204" pitchFamily="34" charset="-34"/>
                <a:cs typeface="Browallia New" panose="020B0604020202020204" pitchFamily="34" charset="-34"/>
              </a:rPr>
              <a:t> </a:t>
            </a:r>
            <a:r>
              <a:rPr lang="th-TH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wallia New" panose="020B0604020202020204" pitchFamily="34" charset="-34"/>
                <a:cs typeface="Browallia New" panose="020B0604020202020204" pitchFamily="34" charset="-34"/>
              </a:rPr>
              <a:t>      สถานการณ์ </a:t>
            </a:r>
            <a:r>
              <a:rPr lang="th-TH" sz="2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wallia New" panose="020B0604020202020204" pitchFamily="34" charset="-34"/>
                <a:cs typeface="Browallia New" panose="020B0604020202020204" pitchFamily="34" charset="-34"/>
              </a:rPr>
              <a:t>(</a:t>
            </a:r>
            <a:r>
              <a:rPr lang="en-US" sz="2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wallia New" panose="020B0604020202020204" pitchFamily="34" charset="-34"/>
                <a:cs typeface="Browallia New" panose="020B0604020202020204" pitchFamily="34" charset="-34"/>
              </a:rPr>
              <a:t>Situation Analysis)</a:t>
            </a:r>
            <a:endParaRPr lang="th-TH" sz="2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rowallia New" panose="020B0604020202020204" pitchFamily="34" charset="-34"/>
              <a:cs typeface="Browallia New" panose="020B0604020202020204" pitchFamily="34" charset="-34"/>
            </a:endParaRPr>
          </a:p>
        </p:txBody>
      </p:sp>
      <p:sp>
        <p:nvSpPr>
          <p:cNvPr id="5" name="วงรี 4"/>
          <p:cNvSpPr/>
          <p:nvPr/>
        </p:nvSpPr>
        <p:spPr>
          <a:xfrm>
            <a:off x="5943600" y="2362200"/>
            <a:ext cx="3124200" cy="1371600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h-TH" b="1" dirty="0" smtClean="0">
                <a:latin typeface="Browallia New" panose="020B0604020202020204" pitchFamily="34" charset="-34"/>
                <a:cs typeface="Browallia New" panose="020B0604020202020204" pitchFamily="34" charset="-34"/>
              </a:rPr>
              <a:t>   </a:t>
            </a: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wallia New" panose="020B0604020202020204" pitchFamily="34" charset="-34"/>
                <a:cs typeface="Browallia New" panose="020B0604020202020204" pitchFamily="34" charset="-34"/>
              </a:rPr>
              <a:t>2.</a:t>
            </a:r>
            <a:r>
              <a:rPr lang="th-TH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wallia New" panose="020B0604020202020204" pitchFamily="34" charset="-34"/>
                <a:cs typeface="Browallia New" panose="020B0604020202020204" pitchFamily="34" charset="-34"/>
              </a:rPr>
              <a:t>เรียงลำดับ</a:t>
            </a:r>
            <a:r>
              <a:rPr lang="th-TH" sz="23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wallia New" panose="020B0604020202020204" pitchFamily="34" charset="-34"/>
                <a:cs typeface="Browallia New" panose="020B0604020202020204" pitchFamily="34" charset="-34"/>
              </a:rPr>
              <a:t>ความสำคัญของปัญหา     </a:t>
            </a:r>
          </a:p>
          <a:p>
            <a:r>
              <a:rPr lang="th-TH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wallia New" panose="020B0604020202020204" pitchFamily="34" charset="-34"/>
                <a:cs typeface="Browallia New" panose="020B0604020202020204" pitchFamily="34" charset="-34"/>
              </a:rPr>
              <a:t> </a:t>
            </a:r>
            <a:r>
              <a:rPr lang="th-TH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wallia New" panose="020B0604020202020204" pitchFamily="34" charset="-34"/>
                <a:cs typeface="Browallia New" panose="020B0604020202020204" pitchFamily="34" charset="-34"/>
              </a:rPr>
              <a:t>     </a:t>
            </a:r>
            <a:r>
              <a:rPr lang="th-TH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wallia New" panose="020B0604020202020204" pitchFamily="34" charset="-34"/>
                <a:cs typeface="Browallia New" panose="020B0604020202020204" pitchFamily="34" charset="-34"/>
              </a:rPr>
              <a:t>(</a:t>
            </a: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wallia New" panose="020B0604020202020204" pitchFamily="34" charset="-34"/>
                <a:cs typeface="Browallia New" panose="020B0604020202020204" pitchFamily="34" charset="-34"/>
              </a:rPr>
              <a:t>Set </a:t>
            </a:r>
            <a:r>
              <a:rPr lang="en-US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wallia New" panose="020B0604020202020204" pitchFamily="34" charset="-34"/>
                <a:cs typeface="Browallia New" panose="020B0604020202020204" pitchFamily="34" charset="-34"/>
              </a:rPr>
              <a:t>Piority</a:t>
            </a: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wallia New" panose="020B0604020202020204" pitchFamily="34" charset="-34"/>
                <a:cs typeface="Browallia New" panose="020B0604020202020204" pitchFamily="34" charset="-34"/>
              </a:rPr>
              <a:t>)</a:t>
            </a:r>
            <a:endParaRPr lang="th-TH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rowallia New" panose="020B0604020202020204" pitchFamily="34" charset="-34"/>
              <a:cs typeface="Browallia New" panose="020B0604020202020204" pitchFamily="34" charset="-34"/>
            </a:endParaRPr>
          </a:p>
        </p:txBody>
      </p:sp>
      <p:sp>
        <p:nvSpPr>
          <p:cNvPr id="6" name="วงรี 5"/>
          <p:cNvSpPr/>
          <p:nvPr/>
        </p:nvSpPr>
        <p:spPr>
          <a:xfrm>
            <a:off x="5410200" y="5105400"/>
            <a:ext cx="3124200" cy="1371600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h-TH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      </a:t>
            </a:r>
            <a:r>
              <a:rPr 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wallia New" panose="020B0604020202020204" pitchFamily="34" charset="-34"/>
                <a:cs typeface="Browallia New" panose="020B0604020202020204" pitchFamily="34" charset="-34"/>
              </a:rPr>
              <a:t>3.</a:t>
            </a:r>
            <a:r>
              <a:rPr lang="th-TH" b="1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wallia New" panose="020B0604020202020204" pitchFamily="34" charset="-34"/>
                <a:cs typeface="Browallia New" panose="020B0604020202020204" pitchFamily="34" charset="-34"/>
              </a:rPr>
              <a:t>การจัดทำ         </a:t>
            </a:r>
          </a:p>
          <a:p>
            <a:r>
              <a:rPr lang="th-TH" b="1" dirty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wallia New" panose="020B0604020202020204" pitchFamily="34" charset="-34"/>
                <a:cs typeface="Browallia New" panose="020B0604020202020204" pitchFamily="34" charset="-34"/>
              </a:rPr>
              <a:t> </a:t>
            </a:r>
            <a:r>
              <a:rPr lang="th-TH" b="1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wallia New" panose="020B0604020202020204" pitchFamily="34" charset="-34"/>
                <a:cs typeface="Browallia New" panose="020B0604020202020204" pitchFamily="34" charset="-34"/>
              </a:rPr>
              <a:t>   แผนปฏิบัติ</a:t>
            </a:r>
            <a:r>
              <a:rPr lang="th-TH" b="1" dirty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wallia New" panose="020B0604020202020204" pitchFamily="34" charset="-34"/>
                <a:cs typeface="Browallia New" panose="020B0604020202020204" pitchFamily="34" charset="-34"/>
              </a:rPr>
              <a:t>การ </a:t>
            </a:r>
            <a:r>
              <a:rPr lang="th-TH" b="1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wallia New" panose="020B0604020202020204" pitchFamily="34" charset="-34"/>
                <a:cs typeface="Browallia New" panose="020B0604020202020204" pitchFamily="34" charset="-34"/>
              </a:rPr>
              <a:t>   </a:t>
            </a:r>
          </a:p>
          <a:p>
            <a:r>
              <a:rPr lang="th-TH" b="1" dirty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wallia New" panose="020B0604020202020204" pitchFamily="34" charset="-34"/>
                <a:cs typeface="Browallia New" panose="020B0604020202020204" pitchFamily="34" charset="-34"/>
              </a:rPr>
              <a:t> </a:t>
            </a:r>
            <a:r>
              <a:rPr lang="th-TH" b="1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wallia New" panose="020B0604020202020204" pitchFamily="34" charset="-34"/>
                <a:cs typeface="Browallia New" panose="020B0604020202020204" pitchFamily="34" charset="-34"/>
              </a:rPr>
              <a:t>      (</a:t>
            </a:r>
            <a:r>
              <a:rPr 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wallia New" panose="020B0604020202020204" pitchFamily="34" charset="-34"/>
                <a:cs typeface="Browallia New" panose="020B0604020202020204" pitchFamily="34" charset="-34"/>
              </a:rPr>
              <a:t>Planning</a:t>
            </a:r>
            <a:r>
              <a:rPr lang="en-US" b="1" dirty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wallia New" panose="020B0604020202020204" pitchFamily="34" charset="-34"/>
                <a:cs typeface="Browallia New" panose="020B0604020202020204" pitchFamily="34" charset="-34"/>
              </a:rPr>
              <a:t>)</a:t>
            </a:r>
          </a:p>
        </p:txBody>
      </p:sp>
      <p:sp>
        <p:nvSpPr>
          <p:cNvPr id="7" name="วงรี 6"/>
          <p:cNvSpPr/>
          <p:nvPr/>
        </p:nvSpPr>
        <p:spPr>
          <a:xfrm>
            <a:off x="838200" y="5029200"/>
            <a:ext cx="3124200" cy="1371600"/>
          </a:xfrm>
          <a:prstGeom prst="ellipse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h-TH" dirty="0" smtClean="0">
                <a:latin typeface="Browallia New" panose="020B0604020202020204" pitchFamily="34" charset="-34"/>
                <a:cs typeface="Browallia New" panose="020B0604020202020204" pitchFamily="34" charset="-34"/>
              </a:rPr>
              <a:t>   </a:t>
            </a:r>
            <a:r>
              <a:rPr lang="th-TH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 </a:t>
            </a:r>
            <a:r>
              <a:rPr 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wallia New" panose="020B0604020202020204" pitchFamily="34" charset="-34"/>
                <a:cs typeface="Browallia New" panose="020B0604020202020204" pitchFamily="34" charset="-34"/>
              </a:rPr>
              <a:t>4.</a:t>
            </a:r>
            <a:r>
              <a:rPr lang="th-TH" b="1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wallia New" panose="020B0604020202020204" pitchFamily="34" charset="-34"/>
                <a:cs typeface="Browallia New" panose="020B0604020202020204" pitchFamily="34" charset="-34"/>
              </a:rPr>
              <a:t>การ</a:t>
            </a:r>
            <a:r>
              <a:rPr lang="th-TH" b="1" dirty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wallia New" panose="020B0604020202020204" pitchFamily="34" charset="-34"/>
                <a:cs typeface="Browallia New" panose="020B0604020202020204" pitchFamily="34" charset="-34"/>
              </a:rPr>
              <a:t>นำ</a:t>
            </a:r>
            <a:r>
              <a:rPr lang="th-TH" b="1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wallia New" panose="020B0604020202020204" pitchFamily="34" charset="-34"/>
                <a:cs typeface="Browallia New" panose="020B0604020202020204" pitchFamily="34" charset="-34"/>
              </a:rPr>
              <a:t>แผน</a:t>
            </a:r>
          </a:p>
          <a:p>
            <a:r>
              <a:rPr lang="th-TH" b="1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wallia New" panose="020B0604020202020204" pitchFamily="34" charset="-34"/>
                <a:cs typeface="Browallia New" panose="020B0604020202020204" pitchFamily="34" charset="-34"/>
              </a:rPr>
              <a:t>      สู่</a:t>
            </a:r>
            <a:r>
              <a:rPr lang="th-TH" b="1" dirty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wallia New" panose="020B0604020202020204" pitchFamily="34" charset="-34"/>
                <a:cs typeface="Browallia New" panose="020B0604020202020204" pitchFamily="34" charset="-34"/>
              </a:rPr>
              <a:t>การปฏิบัติ </a:t>
            </a:r>
            <a:r>
              <a:rPr lang="th-TH" b="1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wallia New" panose="020B0604020202020204" pitchFamily="34" charset="-34"/>
                <a:cs typeface="Browallia New" panose="020B0604020202020204" pitchFamily="34" charset="-34"/>
              </a:rPr>
              <a:t>             </a:t>
            </a:r>
          </a:p>
          <a:p>
            <a:r>
              <a:rPr lang="th-TH" b="1" dirty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wallia New" panose="020B0604020202020204" pitchFamily="34" charset="-34"/>
                <a:cs typeface="Browallia New" panose="020B0604020202020204" pitchFamily="34" charset="-34"/>
              </a:rPr>
              <a:t> </a:t>
            </a:r>
            <a:r>
              <a:rPr lang="th-TH" b="1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wallia New" panose="020B0604020202020204" pitchFamily="34" charset="-34"/>
                <a:cs typeface="Browallia New" panose="020B0604020202020204" pitchFamily="34" charset="-34"/>
              </a:rPr>
              <a:t>        (</a:t>
            </a:r>
            <a:r>
              <a:rPr 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wallia New" panose="020B0604020202020204" pitchFamily="34" charset="-34"/>
                <a:cs typeface="Browallia New" panose="020B0604020202020204" pitchFamily="34" charset="-34"/>
              </a:rPr>
              <a:t>Action</a:t>
            </a:r>
            <a:r>
              <a:rPr lang="th-TH" b="1" dirty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wallia New" panose="020B0604020202020204" pitchFamily="34" charset="-34"/>
                <a:cs typeface="Browallia New" panose="020B0604020202020204" pitchFamily="34" charset="-34"/>
              </a:rPr>
              <a:t>) </a:t>
            </a:r>
          </a:p>
        </p:txBody>
      </p:sp>
      <p:sp>
        <p:nvSpPr>
          <p:cNvPr id="8" name="วงรี 7"/>
          <p:cNvSpPr/>
          <p:nvPr/>
        </p:nvSpPr>
        <p:spPr>
          <a:xfrm>
            <a:off x="76200" y="2438400"/>
            <a:ext cx="3124200" cy="1371600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h-TH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wallia New" panose="020B0604020202020204" pitchFamily="34" charset="-34"/>
                <a:cs typeface="Browallia New" panose="020B0604020202020204" pitchFamily="34" charset="-34"/>
              </a:rPr>
              <a:t>      </a:t>
            </a:r>
            <a:r>
              <a:rPr lang="en-US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wallia New" panose="020B0604020202020204" pitchFamily="34" charset="-34"/>
                <a:cs typeface="Browallia New" panose="020B0604020202020204" pitchFamily="34" charset="-34"/>
              </a:rPr>
              <a:t>5.</a:t>
            </a:r>
            <a:r>
              <a:rPr lang="th-TH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wallia New" panose="020B0604020202020204" pitchFamily="34" charset="-34"/>
                <a:cs typeface="Browallia New" panose="020B0604020202020204" pitchFamily="34" charset="-34"/>
              </a:rPr>
              <a:t>การ</a:t>
            </a:r>
            <a:r>
              <a:rPr lang="th-TH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wallia New" panose="020B0604020202020204" pitchFamily="34" charset="-34"/>
                <a:cs typeface="Browallia New" panose="020B0604020202020204" pitchFamily="34" charset="-34"/>
              </a:rPr>
              <a:t>กำกับ  </a:t>
            </a:r>
            <a:endParaRPr lang="th-TH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rowallia New" panose="020B0604020202020204" pitchFamily="34" charset="-34"/>
              <a:cs typeface="Browallia New" panose="020B0604020202020204" pitchFamily="34" charset="-34"/>
            </a:endParaRPr>
          </a:p>
          <a:p>
            <a:r>
              <a:rPr lang="th-TH" sz="27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wallia New" panose="020B0604020202020204" pitchFamily="34" charset="-34"/>
                <a:cs typeface="Browallia New" panose="020B0604020202020204" pitchFamily="34" charset="-34"/>
              </a:rPr>
              <a:t>ติดตาม ประเมินผล </a:t>
            </a:r>
            <a:r>
              <a:rPr lang="th-TH" sz="25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wallia New" panose="020B0604020202020204" pitchFamily="34" charset="-34"/>
                <a:cs typeface="Browallia New" panose="020B0604020202020204" pitchFamily="34" charset="-34"/>
              </a:rPr>
              <a:t>(</a:t>
            </a:r>
            <a:r>
              <a:rPr lang="en-US" sz="25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wallia New" panose="020B0604020202020204" pitchFamily="34" charset="-34"/>
                <a:cs typeface="Browallia New" panose="020B0604020202020204" pitchFamily="34" charset="-34"/>
              </a:rPr>
              <a:t>Monitor&amp;Evalution</a:t>
            </a:r>
            <a:r>
              <a:rPr lang="en-US" sz="2500" dirty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)</a:t>
            </a:r>
            <a:endParaRPr lang="th-TH" sz="2500" dirty="0">
              <a:solidFill>
                <a:schemeClr val="bg1"/>
              </a:solidFill>
              <a:latin typeface="Browallia New" panose="020B0604020202020204" pitchFamily="34" charset="-34"/>
              <a:cs typeface="Browallia New" panose="020B0604020202020204" pitchFamily="34" charset="-34"/>
            </a:endParaRPr>
          </a:p>
        </p:txBody>
      </p:sp>
      <p:sp>
        <p:nvSpPr>
          <p:cNvPr id="14" name="แผนผังลำดับงาน: ตัวเชื่อมต่อ 13"/>
          <p:cNvSpPr/>
          <p:nvPr/>
        </p:nvSpPr>
        <p:spPr>
          <a:xfrm>
            <a:off x="3962400" y="3048000"/>
            <a:ext cx="1447800" cy="1143000"/>
          </a:xfrm>
          <a:prstGeom prst="flowChartConnector">
            <a:avLst/>
          </a:prstGeom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wallia New" panose="020B0604020202020204" pitchFamily="34" charset="-34"/>
                <a:cs typeface="Browallia New" panose="020B0604020202020204" pitchFamily="34" charset="-34"/>
              </a:rPr>
              <a:t>Action Plan</a:t>
            </a:r>
            <a:endParaRPr lang="th-TH" b="1" dirty="0"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rowallia New" panose="020B0604020202020204" pitchFamily="34" charset="-34"/>
              <a:cs typeface="Browallia New" panose="020B0604020202020204" pitchFamily="34" charset="-34"/>
            </a:endParaRPr>
          </a:p>
        </p:txBody>
      </p:sp>
      <p:cxnSp>
        <p:nvCxnSpPr>
          <p:cNvPr id="16" name="ตัวเชื่อมต่อตรง 15"/>
          <p:cNvCxnSpPr>
            <a:stCxn id="14" idx="0"/>
          </p:cNvCxnSpPr>
          <p:nvPr/>
        </p:nvCxnSpPr>
        <p:spPr>
          <a:xfrm flipV="1">
            <a:off x="4686300" y="1752600"/>
            <a:ext cx="0" cy="1295400"/>
          </a:xfrm>
          <a:prstGeom prst="line">
            <a:avLst/>
          </a:prstGeom>
          <a:ln w="28575" cmpd="sng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ตัวเชื่อมต่อตรง 16"/>
          <p:cNvCxnSpPr>
            <a:endCxn id="14" idx="3"/>
          </p:cNvCxnSpPr>
          <p:nvPr/>
        </p:nvCxnSpPr>
        <p:spPr>
          <a:xfrm flipV="1">
            <a:off x="2743200" y="4023612"/>
            <a:ext cx="1431225" cy="1005588"/>
          </a:xfrm>
          <a:prstGeom prst="line">
            <a:avLst/>
          </a:prstGeom>
          <a:ln w="28575" cmpd="sng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ตัวเชื่อมต่อตรง 20"/>
          <p:cNvCxnSpPr>
            <a:endCxn id="14" idx="5"/>
          </p:cNvCxnSpPr>
          <p:nvPr/>
        </p:nvCxnSpPr>
        <p:spPr>
          <a:xfrm flipH="1" flipV="1">
            <a:off x="5198175" y="4023612"/>
            <a:ext cx="1431225" cy="1081788"/>
          </a:xfrm>
          <a:prstGeom prst="line">
            <a:avLst/>
          </a:prstGeom>
          <a:ln w="28575" cmpd="sng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ตัวเชื่อมต่อตรง 24"/>
          <p:cNvCxnSpPr/>
          <p:nvPr/>
        </p:nvCxnSpPr>
        <p:spPr>
          <a:xfrm flipH="1" flipV="1">
            <a:off x="3200400" y="3200400"/>
            <a:ext cx="762000" cy="228600"/>
          </a:xfrm>
          <a:prstGeom prst="line">
            <a:avLst/>
          </a:prstGeom>
          <a:ln w="28575" cmpd="sng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ตัวเชื่อมต่อตรง 27"/>
          <p:cNvCxnSpPr/>
          <p:nvPr/>
        </p:nvCxnSpPr>
        <p:spPr>
          <a:xfrm flipH="1">
            <a:off x="5410200" y="3200400"/>
            <a:ext cx="533400" cy="228600"/>
          </a:xfrm>
          <a:prstGeom prst="line">
            <a:avLst/>
          </a:prstGeom>
          <a:ln w="28575" cmpd="sng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ลูกศรเวียน 34"/>
          <p:cNvSpPr/>
          <p:nvPr/>
        </p:nvSpPr>
        <p:spPr>
          <a:xfrm rot="1766258">
            <a:off x="3997766" y="1023539"/>
            <a:ext cx="3935863" cy="5029129"/>
          </a:xfrm>
          <a:prstGeom prst="circularArrow">
            <a:avLst>
              <a:gd name="adj1" fmla="val 5202"/>
              <a:gd name="adj2" fmla="val 336015"/>
              <a:gd name="adj3" fmla="val 16865256"/>
              <a:gd name="adj4" fmla="val 15198729"/>
              <a:gd name="adj5" fmla="val 6068"/>
            </a:avLst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</p:sp>
      <p:sp>
        <p:nvSpPr>
          <p:cNvPr id="36" name="ลูกศรเวียน 35"/>
          <p:cNvSpPr/>
          <p:nvPr/>
        </p:nvSpPr>
        <p:spPr>
          <a:xfrm rot="1672021">
            <a:off x="4121597" y="2194956"/>
            <a:ext cx="3771658" cy="3771658"/>
          </a:xfrm>
          <a:prstGeom prst="circularArrow">
            <a:avLst>
              <a:gd name="adj1" fmla="val 5202"/>
              <a:gd name="adj2" fmla="val 336015"/>
              <a:gd name="adj3" fmla="val 21292825"/>
              <a:gd name="adj4" fmla="val 19766604"/>
              <a:gd name="adj5" fmla="val 6068"/>
            </a:avLst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</p:sp>
      <p:sp>
        <p:nvSpPr>
          <p:cNvPr id="37" name="ลูกศรเวียน 36"/>
          <p:cNvSpPr/>
          <p:nvPr/>
        </p:nvSpPr>
        <p:spPr>
          <a:xfrm rot="19489828">
            <a:off x="2799378" y="2646978"/>
            <a:ext cx="3771658" cy="3771658"/>
          </a:xfrm>
          <a:prstGeom prst="circularArrow">
            <a:avLst>
              <a:gd name="adj1" fmla="val 5202"/>
              <a:gd name="adj2" fmla="val 336015"/>
              <a:gd name="adj3" fmla="val 8210155"/>
              <a:gd name="adj4" fmla="val 6449719"/>
              <a:gd name="adj5" fmla="val 6068"/>
            </a:avLst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</p:sp>
      <p:sp>
        <p:nvSpPr>
          <p:cNvPr id="38" name="ลูกศรเวียน 37"/>
          <p:cNvSpPr/>
          <p:nvPr/>
        </p:nvSpPr>
        <p:spPr>
          <a:xfrm rot="2654548">
            <a:off x="1178918" y="2274250"/>
            <a:ext cx="3673726" cy="3746908"/>
          </a:xfrm>
          <a:prstGeom prst="circularArrow">
            <a:avLst>
              <a:gd name="adj1" fmla="val 5202"/>
              <a:gd name="adj2" fmla="val 336015"/>
              <a:gd name="adj3" fmla="val 8210155"/>
              <a:gd name="adj4" fmla="val 6648054"/>
              <a:gd name="adj5" fmla="val 6068"/>
            </a:avLst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</p:sp>
      <p:sp>
        <p:nvSpPr>
          <p:cNvPr id="39" name="ลูกศรเวียน 38"/>
          <p:cNvSpPr/>
          <p:nvPr/>
        </p:nvSpPr>
        <p:spPr>
          <a:xfrm rot="1454268">
            <a:off x="1217458" y="973966"/>
            <a:ext cx="4818447" cy="3799859"/>
          </a:xfrm>
          <a:prstGeom prst="circularArrow">
            <a:avLst>
              <a:gd name="adj1" fmla="val 5202"/>
              <a:gd name="adj2" fmla="val 336015"/>
              <a:gd name="adj3" fmla="val 12297380"/>
              <a:gd name="adj4" fmla="val 10771160"/>
              <a:gd name="adj5" fmla="val 6068"/>
            </a:avLst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42542578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ขอบคุณค่ะ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2702"/>
            <a:ext cx="9144000" cy="68707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390576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228600" y="304800"/>
            <a:ext cx="8686800" cy="5867400"/>
          </a:xfrm>
        </p:spPr>
        <p:txBody>
          <a:bodyPr/>
          <a:lstStyle/>
          <a:p>
            <a:pPr marL="0" indent="0">
              <a:buNone/>
            </a:pPr>
            <a:r>
              <a:rPr 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1.</a:t>
            </a:r>
            <a:r>
              <a:rPr lang="th-TH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การวิเคราะห์สถานการณ์ (</a:t>
            </a:r>
            <a:r>
              <a:rPr 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Situation Analysis) : </a:t>
            </a:r>
            <a:r>
              <a:rPr lang="th-TH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เพื่อค้นหาปัญหา</a:t>
            </a:r>
            <a:endParaRPr lang="en-US" b="1" dirty="0" smtClean="0">
              <a:solidFill>
                <a:schemeClr val="tx1">
                  <a:lumMod val="85000"/>
                  <a:lumOff val="15000"/>
                </a:schemeClr>
              </a:solidFill>
              <a:latin typeface="Browallia New" panose="020B0604020202020204" pitchFamily="34" charset="-34"/>
              <a:cs typeface="Browallia New" panose="020B0604020202020204" pitchFamily="34" charset="-34"/>
            </a:endParaRPr>
          </a:p>
          <a:p>
            <a:pPr marL="0" indent="0">
              <a:buNone/>
            </a:pPr>
            <a:r>
              <a:rPr lang="en-US" b="1" dirty="0">
                <a:latin typeface="Browallia New" panose="020B0604020202020204" pitchFamily="34" charset="-34"/>
                <a:cs typeface="Browallia New" panose="020B0604020202020204" pitchFamily="34" charset="-34"/>
              </a:rPr>
              <a:t> </a:t>
            </a:r>
            <a:r>
              <a:rPr lang="en-US" b="1" dirty="0" smtClean="0">
                <a:latin typeface="Browallia New" panose="020B0604020202020204" pitchFamily="34" charset="-34"/>
                <a:cs typeface="Browallia New" panose="020B0604020202020204" pitchFamily="34" charset="-34"/>
              </a:rPr>
              <a:t>     </a:t>
            </a:r>
            <a:endParaRPr lang="th-TH" b="1" dirty="0">
              <a:latin typeface="Browallia New" panose="020B0604020202020204" pitchFamily="34" charset="-34"/>
              <a:cs typeface="Browallia New" panose="020B0604020202020204" pitchFamily="34" charset="-34"/>
            </a:endParaRPr>
          </a:p>
        </p:txBody>
      </p:sp>
      <p:sp>
        <p:nvSpPr>
          <p:cNvPr id="4" name="วงรี 3"/>
          <p:cNvSpPr/>
          <p:nvPr/>
        </p:nvSpPr>
        <p:spPr>
          <a:xfrm>
            <a:off x="495300" y="990600"/>
            <a:ext cx="2819400" cy="990600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b="1" dirty="0" smtClean="0">
                <a:latin typeface="Browallia New" panose="020B0604020202020204" pitchFamily="34" charset="-34"/>
                <a:cs typeface="Browallia New" panose="020B0604020202020204" pitchFamily="34" charset="-34"/>
              </a:rPr>
              <a:t>ค้นหาปัญหา</a:t>
            </a:r>
            <a:endParaRPr lang="th-TH" b="1" dirty="0">
              <a:latin typeface="Browallia New" panose="020B0604020202020204" pitchFamily="34" charset="-34"/>
              <a:cs typeface="Browallia New" panose="020B0604020202020204" pitchFamily="34" charset="-34"/>
            </a:endParaRPr>
          </a:p>
        </p:txBody>
      </p:sp>
      <p:sp>
        <p:nvSpPr>
          <p:cNvPr id="9" name="สี่เหลี่ยมผืนผ้า 8"/>
          <p:cNvSpPr/>
          <p:nvPr/>
        </p:nvSpPr>
        <p:spPr>
          <a:xfrm>
            <a:off x="613064" y="2265218"/>
            <a:ext cx="2667000" cy="76200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dirty="0" smtClean="0">
                <a:latin typeface="Browallia New" panose="020B0604020202020204" pitchFamily="34" charset="-34"/>
                <a:cs typeface="Browallia New" panose="020B0604020202020204" pitchFamily="34" charset="-34"/>
              </a:rPr>
              <a:t>ทบทวนสถานการณ์/ผลงานย้อนหลัง</a:t>
            </a:r>
            <a:endParaRPr lang="th-TH" dirty="0">
              <a:latin typeface="Browallia New" panose="020B0604020202020204" pitchFamily="34" charset="-34"/>
              <a:cs typeface="Browallia New" panose="020B0604020202020204" pitchFamily="34" charset="-34"/>
            </a:endParaRPr>
          </a:p>
        </p:txBody>
      </p:sp>
      <p:sp>
        <p:nvSpPr>
          <p:cNvPr id="11" name="สี่เหลี่ยมผืนผ้า 10"/>
          <p:cNvSpPr/>
          <p:nvPr/>
        </p:nvSpPr>
        <p:spPr>
          <a:xfrm>
            <a:off x="647700" y="3803070"/>
            <a:ext cx="2667000" cy="76200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dirty="0" smtClean="0">
                <a:latin typeface="Browallia New" panose="020B0604020202020204" pitchFamily="34" charset="-34"/>
                <a:cs typeface="Browallia New" panose="020B0604020202020204" pitchFamily="34" charset="-34"/>
              </a:rPr>
              <a:t>ใช้ข้อมูลจากฐานข้อมูล</a:t>
            </a:r>
            <a:endParaRPr lang="th-TH" dirty="0">
              <a:latin typeface="Browallia New" panose="020B0604020202020204" pitchFamily="34" charset="-34"/>
              <a:cs typeface="Browallia New" panose="020B0604020202020204" pitchFamily="34" charset="-34"/>
            </a:endParaRPr>
          </a:p>
        </p:txBody>
      </p:sp>
      <p:sp>
        <p:nvSpPr>
          <p:cNvPr id="12" name="วงรี 11"/>
          <p:cNvSpPr/>
          <p:nvPr/>
        </p:nvSpPr>
        <p:spPr>
          <a:xfrm>
            <a:off x="5486400" y="990600"/>
            <a:ext cx="2819400" cy="990600"/>
          </a:xfrm>
          <a:prstGeom prst="ellipse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b="1" dirty="0" smtClean="0">
                <a:latin typeface="Browallia New" panose="020B0604020202020204" pitchFamily="34" charset="-34"/>
                <a:cs typeface="Browallia New" panose="020B0604020202020204" pitchFamily="34" charset="-34"/>
              </a:rPr>
              <a:t>ปัญหา</a:t>
            </a:r>
            <a:endParaRPr lang="th-TH" b="1" dirty="0">
              <a:latin typeface="Browallia New" panose="020B0604020202020204" pitchFamily="34" charset="-34"/>
              <a:cs typeface="Browallia New" panose="020B0604020202020204" pitchFamily="34" charset="-34"/>
            </a:endParaRPr>
          </a:p>
        </p:txBody>
      </p:sp>
      <p:sp>
        <p:nvSpPr>
          <p:cNvPr id="13" name="สี่เหลี่ยมผืนผ้า 12"/>
          <p:cNvSpPr/>
          <p:nvPr/>
        </p:nvSpPr>
        <p:spPr>
          <a:xfrm>
            <a:off x="5562600" y="2133600"/>
            <a:ext cx="2667000" cy="76200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dirty="0" smtClean="0">
                <a:latin typeface="Browallia New" panose="020B0604020202020204" pitchFamily="34" charset="-34"/>
                <a:cs typeface="Browallia New" panose="020B0604020202020204" pitchFamily="34" charset="-34"/>
              </a:rPr>
              <a:t>ปัญหาตามบริบทพื้นที่</a:t>
            </a:r>
            <a:endParaRPr lang="th-TH" dirty="0">
              <a:latin typeface="Browallia New" panose="020B0604020202020204" pitchFamily="34" charset="-34"/>
              <a:cs typeface="Browallia New" panose="020B0604020202020204" pitchFamily="34" charset="-34"/>
            </a:endParaRPr>
          </a:p>
        </p:txBody>
      </p:sp>
      <p:sp>
        <p:nvSpPr>
          <p:cNvPr id="14" name="สี่เหลี่ยมผืนผ้า 13"/>
          <p:cNvSpPr/>
          <p:nvPr/>
        </p:nvSpPr>
        <p:spPr>
          <a:xfrm>
            <a:off x="5638800" y="3352800"/>
            <a:ext cx="2667000" cy="76200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dirty="0" smtClean="0">
                <a:latin typeface="Browallia New" panose="020B0604020202020204" pitchFamily="34" charset="-34"/>
                <a:cs typeface="Browallia New" panose="020B0604020202020204" pitchFamily="34" charset="-34"/>
              </a:rPr>
              <a:t>ปัญหาที่เป็น </a:t>
            </a:r>
            <a:r>
              <a:rPr lang="en-US" dirty="0" smtClean="0">
                <a:latin typeface="Browallia New" panose="020B0604020202020204" pitchFamily="34" charset="-34"/>
                <a:cs typeface="Browallia New" panose="020B0604020202020204" pitchFamily="34" charset="-34"/>
              </a:rPr>
              <a:t>GAP </a:t>
            </a:r>
            <a:endParaRPr lang="th-TH" dirty="0" smtClean="0">
              <a:latin typeface="Browallia New" panose="020B0604020202020204" pitchFamily="34" charset="-34"/>
              <a:cs typeface="Browallia New" panose="020B0604020202020204" pitchFamily="34" charset="-34"/>
            </a:endParaRPr>
          </a:p>
          <a:p>
            <a:pPr algn="ctr"/>
            <a:r>
              <a:rPr lang="th-TH" dirty="0" smtClean="0">
                <a:latin typeface="Browallia New" panose="020B0604020202020204" pitchFamily="34" charset="-34"/>
                <a:cs typeface="Browallia New" panose="020B0604020202020204" pitchFamily="34" charset="-34"/>
              </a:rPr>
              <a:t>ตาม </a:t>
            </a:r>
            <a:r>
              <a:rPr lang="en-US" dirty="0" smtClean="0">
                <a:latin typeface="Browallia New" panose="020B0604020202020204" pitchFamily="34" charset="-34"/>
                <a:cs typeface="Browallia New" panose="020B0604020202020204" pitchFamily="34" charset="-34"/>
              </a:rPr>
              <a:t>KPI</a:t>
            </a:r>
            <a:endParaRPr lang="th-TH" dirty="0">
              <a:latin typeface="Browallia New" panose="020B0604020202020204" pitchFamily="34" charset="-34"/>
              <a:cs typeface="Browallia New" panose="020B0604020202020204" pitchFamily="34" charset="-34"/>
            </a:endParaRPr>
          </a:p>
        </p:txBody>
      </p:sp>
      <p:sp>
        <p:nvSpPr>
          <p:cNvPr id="15" name="สี่เหลี่ยมผืนผ้า 14"/>
          <p:cNvSpPr/>
          <p:nvPr/>
        </p:nvSpPr>
        <p:spPr>
          <a:xfrm>
            <a:off x="5638800" y="4495800"/>
            <a:ext cx="2667000" cy="76200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dirty="0" smtClean="0">
                <a:latin typeface="Browallia New" panose="020B0604020202020204" pitchFamily="34" charset="-34"/>
                <a:cs typeface="Browallia New" panose="020B0604020202020204" pitchFamily="34" charset="-34"/>
              </a:rPr>
              <a:t>ปัญหาตามความจำเป็น   (</a:t>
            </a:r>
            <a:r>
              <a:rPr lang="en-US" dirty="0" smtClean="0">
                <a:latin typeface="Browallia New" panose="020B0604020202020204" pitchFamily="34" charset="-34"/>
                <a:cs typeface="Browallia New" panose="020B0604020202020204" pitchFamily="34" charset="-34"/>
              </a:rPr>
              <a:t>the must</a:t>
            </a:r>
            <a:r>
              <a:rPr lang="th-TH" dirty="0" smtClean="0">
                <a:latin typeface="Browallia New" panose="020B0604020202020204" pitchFamily="34" charset="-34"/>
                <a:cs typeface="Browallia New" panose="020B0604020202020204" pitchFamily="34" charset="-34"/>
              </a:rPr>
              <a:t>)</a:t>
            </a:r>
            <a:endParaRPr lang="th-TH" dirty="0">
              <a:latin typeface="Browallia New" panose="020B0604020202020204" pitchFamily="34" charset="-34"/>
              <a:cs typeface="Browallia New" panose="020B0604020202020204" pitchFamily="34" charset="-34"/>
            </a:endParaRPr>
          </a:p>
        </p:txBody>
      </p:sp>
      <p:sp>
        <p:nvSpPr>
          <p:cNvPr id="16" name="สี่เหลี่ยมผืนผ้า 15"/>
          <p:cNvSpPr/>
          <p:nvPr/>
        </p:nvSpPr>
        <p:spPr>
          <a:xfrm>
            <a:off x="571500" y="5562600"/>
            <a:ext cx="2667000" cy="76200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dirty="0" smtClean="0">
                <a:latin typeface="Browallia New" panose="020B0604020202020204" pitchFamily="34" charset="-34"/>
                <a:cs typeface="Browallia New" panose="020B0604020202020204" pitchFamily="34" charset="-34"/>
              </a:rPr>
              <a:t>ความเชื่อมโยงยุทธศาสตร์และนโยบาย</a:t>
            </a:r>
            <a:endParaRPr lang="th-TH" dirty="0">
              <a:latin typeface="Browallia New" panose="020B0604020202020204" pitchFamily="34" charset="-34"/>
              <a:cs typeface="Browallia New" panose="020B0604020202020204" pitchFamily="34" charset="-34"/>
            </a:endParaRPr>
          </a:p>
        </p:txBody>
      </p:sp>
      <p:sp>
        <p:nvSpPr>
          <p:cNvPr id="17" name="สี่เหลี่ยมผืนผ้า 16"/>
          <p:cNvSpPr/>
          <p:nvPr/>
        </p:nvSpPr>
        <p:spPr>
          <a:xfrm>
            <a:off x="5583382" y="5562600"/>
            <a:ext cx="2667000" cy="76200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dirty="0" smtClean="0">
                <a:latin typeface="Browallia New" panose="020B0604020202020204" pitchFamily="34" charset="-34"/>
                <a:cs typeface="Browallia New" panose="020B0604020202020204" pitchFamily="34" charset="-34"/>
              </a:rPr>
              <a:t>ปัญหาตามยุทธศาสตร์/นโยบาย</a:t>
            </a:r>
            <a:endParaRPr lang="th-TH" dirty="0">
              <a:latin typeface="Browallia New" panose="020B0604020202020204" pitchFamily="34" charset="-34"/>
              <a:cs typeface="Browallia New" panose="020B0604020202020204" pitchFamily="34" charset="-34"/>
            </a:endParaRPr>
          </a:p>
        </p:txBody>
      </p:sp>
      <p:cxnSp>
        <p:nvCxnSpPr>
          <p:cNvPr id="19" name="ลูกศรเชื่อมต่อแบบตรง 18"/>
          <p:cNvCxnSpPr>
            <a:stCxn id="4" idx="6"/>
            <a:endCxn id="12" idx="2"/>
          </p:cNvCxnSpPr>
          <p:nvPr/>
        </p:nvCxnSpPr>
        <p:spPr>
          <a:xfrm>
            <a:off x="3314700" y="1485900"/>
            <a:ext cx="2171700" cy="0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ลูกศรเชื่อมต่อแบบตรง 20"/>
          <p:cNvCxnSpPr>
            <a:endCxn id="13" idx="1"/>
          </p:cNvCxnSpPr>
          <p:nvPr/>
        </p:nvCxnSpPr>
        <p:spPr>
          <a:xfrm flipV="1">
            <a:off x="4400550" y="2514600"/>
            <a:ext cx="1162050" cy="160020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ลูกศรเชื่อมต่อแบบตรง 23"/>
          <p:cNvCxnSpPr>
            <a:endCxn id="14" idx="1"/>
          </p:cNvCxnSpPr>
          <p:nvPr/>
        </p:nvCxnSpPr>
        <p:spPr>
          <a:xfrm flipV="1">
            <a:off x="4400550" y="3733800"/>
            <a:ext cx="1238250" cy="38100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ลูกศรเชื่อมต่อแบบตรง 25"/>
          <p:cNvCxnSpPr/>
          <p:nvPr/>
        </p:nvCxnSpPr>
        <p:spPr>
          <a:xfrm>
            <a:off x="4400550" y="4114800"/>
            <a:ext cx="1162050" cy="76200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ลูกศรเชื่อมต่อแบบตรง 27"/>
          <p:cNvCxnSpPr>
            <a:endCxn id="17" idx="1"/>
          </p:cNvCxnSpPr>
          <p:nvPr/>
        </p:nvCxnSpPr>
        <p:spPr>
          <a:xfrm>
            <a:off x="4400550" y="4114800"/>
            <a:ext cx="1182832" cy="182880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ลูกศรเชื่อมต่อแบบตรง 29"/>
          <p:cNvCxnSpPr/>
          <p:nvPr/>
        </p:nvCxnSpPr>
        <p:spPr>
          <a:xfrm>
            <a:off x="3280064" y="2514600"/>
            <a:ext cx="1120486" cy="160020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ลูกศรเชื่อมต่อแบบตรง 33"/>
          <p:cNvCxnSpPr/>
          <p:nvPr/>
        </p:nvCxnSpPr>
        <p:spPr>
          <a:xfrm flipV="1">
            <a:off x="3325090" y="4156365"/>
            <a:ext cx="1257300" cy="20782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ลูกศรเชื่อมต่อแบบตรง 35"/>
          <p:cNvCxnSpPr>
            <a:stCxn id="16" idx="3"/>
          </p:cNvCxnSpPr>
          <p:nvPr/>
        </p:nvCxnSpPr>
        <p:spPr>
          <a:xfrm flipV="1">
            <a:off x="3238500" y="4114800"/>
            <a:ext cx="1162050" cy="182880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ดาว 5 แฉก 36"/>
          <p:cNvSpPr/>
          <p:nvPr/>
        </p:nvSpPr>
        <p:spPr>
          <a:xfrm>
            <a:off x="3943350" y="3602182"/>
            <a:ext cx="914400" cy="914400"/>
          </a:xfrm>
          <a:prstGeom prst="star5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8798390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9812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1905000" y="381000"/>
            <a:ext cx="7467600" cy="609600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2.</a:t>
            </a:r>
            <a:r>
              <a:rPr lang="th-TH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เรียงลำดับความสำคัญของปัญหา (</a:t>
            </a:r>
            <a:r>
              <a:rPr 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Set </a:t>
            </a:r>
            <a:r>
              <a:rPr lang="en-US" b="1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Piority</a:t>
            </a:r>
            <a:r>
              <a:rPr 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) :</a:t>
            </a:r>
          </a:p>
          <a:p>
            <a:pPr marL="0" indent="0">
              <a:buNone/>
            </a:pPr>
            <a:r>
              <a:rPr lang="th-TH" sz="2800" b="1" dirty="0" smtClean="0">
                <a:latin typeface="Browallia New" panose="020B0604020202020204" pitchFamily="34" charset="-34"/>
                <a:cs typeface="Browallia New" panose="020B0604020202020204" pitchFamily="34" charset="-34"/>
              </a:rPr>
              <a:t>                 </a:t>
            </a:r>
            <a:r>
              <a:rPr lang="th-TH" sz="2400" b="1" dirty="0" smtClean="0">
                <a:latin typeface="Browallia New" panose="020B0604020202020204" pitchFamily="34" charset="-34"/>
                <a:cs typeface="Browallia New" panose="020B0604020202020204" pitchFamily="34" charset="-34"/>
              </a:rPr>
              <a:t>จัดเรียงตามการระบุปัญหา ซึ่งได้มาจากการวิเคราะห์สถานการณ์ของระดับจังหวัดและระดับอำเภอ โดยแบ่งกลุ่มปัญหาตามกรอบการทำแผน </a:t>
            </a:r>
            <a:endParaRPr lang="en-US" sz="2400" b="1" dirty="0" smtClean="0">
              <a:latin typeface="Browallia New" panose="020B0604020202020204" pitchFamily="34" charset="-34"/>
              <a:cs typeface="Browallia New" panose="020B0604020202020204" pitchFamily="34" charset="-34"/>
            </a:endParaRPr>
          </a:p>
          <a:p>
            <a:pPr marL="0" indent="0">
              <a:buNone/>
            </a:pPr>
            <a:r>
              <a:rPr lang="en-US" sz="2400" b="1" dirty="0" smtClean="0">
                <a:latin typeface="Browallia New" panose="020B0604020202020204" pitchFamily="34" charset="-34"/>
                <a:cs typeface="Browallia New" panose="020B0604020202020204" pitchFamily="34" charset="-34"/>
              </a:rPr>
              <a:t>4</a:t>
            </a:r>
            <a:r>
              <a:rPr lang="th-TH" sz="2400" b="1" dirty="0" smtClean="0">
                <a:latin typeface="Browallia New" panose="020B0604020202020204" pitchFamily="34" charset="-34"/>
                <a:cs typeface="Browallia New" panose="020B0604020202020204" pitchFamily="34" charset="-34"/>
              </a:rPr>
              <a:t> ประเด็น</a:t>
            </a:r>
          </a:p>
          <a:p>
            <a:pPr marL="0" lvl="0" indent="0">
              <a:buNone/>
            </a:pPr>
            <a:r>
              <a:rPr lang="en-US" sz="2500" b="1" dirty="0" smtClean="0">
                <a:solidFill>
                  <a:srgbClr val="00B050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1.</a:t>
            </a:r>
            <a:r>
              <a:rPr lang="th-TH" sz="2500" b="1" dirty="0" smtClean="0">
                <a:solidFill>
                  <a:srgbClr val="00B050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แผนปกติ </a:t>
            </a:r>
            <a:r>
              <a:rPr lang="en-US" sz="2500" b="1" dirty="0" smtClean="0">
                <a:solidFill>
                  <a:srgbClr val="00B050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(Routine)</a:t>
            </a:r>
          </a:p>
          <a:p>
            <a:pPr marL="0" lvl="0" indent="0">
              <a:buNone/>
            </a:pPr>
            <a:r>
              <a:rPr lang="en-US" sz="2500" b="1" dirty="0" smtClean="0">
                <a:solidFill>
                  <a:srgbClr val="00B050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2.</a:t>
            </a:r>
            <a:r>
              <a:rPr lang="th-TH" sz="2500" b="1" dirty="0" smtClean="0">
                <a:solidFill>
                  <a:srgbClr val="00B050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แผนตอบโจทย์แยกเป็น ๓ ประเด็น</a:t>
            </a:r>
            <a:endParaRPr lang="th-TH" sz="2500" b="1" dirty="0">
              <a:solidFill>
                <a:srgbClr val="00B050"/>
              </a:solidFill>
              <a:latin typeface="Browallia New" panose="020B0604020202020204" pitchFamily="34" charset="-34"/>
              <a:cs typeface="Browallia New" panose="020B0604020202020204" pitchFamily="34" charset="-34"/>
            </a:endParaRPr>
          </a:p>
          <a:p>
            <a:pPr marL="0" lvl="0" indent="0">
              <a:buNone/>
            </a:pPr>
            <a:r>
              <a:rPr lang="th-TH" sz="2500" b="1" dirty="0" smtClean="0">
                <a:latin typeface="Browallia New" panose="020B0604020202020204" pitchFamily="34" charset="-34"/>
                <a:cs typeface="Browallia New" panose="020B0604020202020204" pitchFamily="34" charset="-34"/>
              </a:rPr>
              <a:t>   </a:t>
            </a:r>
            <a:r>
              <a:rPr lang="en-US" sz="2500" b="1" dirty="0" smtClean="0">
                <a:latin typeface="Browallia New" panose="020B0604020202020204" pitchFamily="34" charset="-34"/>
                <a:cs typeface="Browallia New" panose="020B0604020202020204" pitchFamily="34" charset="-34"/>
              </a:rPr>
              <a:t>2.1</a:t>
            </a:r>
            <a:r>
              <a:rPr lang="th-TH" sz="2500" b="1" dirty="0" smtClean="0">
                <a:latin typeface="Browallia New" panose="020B0604020202020204" pitchFamily="34" charset="-34"/>
                <a:cs typeface="Browallia New" panose="020B0604020202020204" pitchFamily="34" charset="-34"/>
              </a:rPr>
              <a:t> แผนสอดคล้องกับนโยบายกระทรวงฯ , ผู้ว่าราชการฯ , นพ.</a:t>
            </a:r>
            <a:r>
              <a:rPr lang="th-TH" sz="2500" b="1" dirty="0" err="1" smtClean="0">
                <a:latin typeface="Browallia New" panose="020B0604020202020204" pitchFamily="34" charset="-34"/>
                <a:cs typeface="Browallia New" panose="020B0604020202020204" pitchFamily="34" charset="-34"/>
              </a:rPr>
              <a:t>สสจ</a:t>
            </a:r>
            <a:r>
              <a:rPr lang="th-TH" sz="2500" b="1" dirty="0" smtClean="0">
                <a:latin typeface="Browallia New" panose="020B0604020202020204" pitchFamily="34" charset="-34"/>
                <a:cs typeface="Browallia New" panose="020B0604020202020204" pitchFamily="34" charset="-34"/>
              </a:rPr>
              <a:t>.   </a:t>
            </a:r>
          </a:p>
          <a:p>
            <a:pPr marL="0" indent="0">
              <a:buNone/>
            </a:pPr>
            <a:r>
              <a:rPr lang="th-TH" sz="2500" b="1" dirty="0" smtClean="0">
                <a:latin typeface="Browallia New" panose="020B0604020202020204" pitchFamily="34" charset="-34"/>
                <a:cs typeface="Browallia New" panose="020B0604020202020204" pitchFamily="34" charset="-34"/>
              </a:rPr>
              <a:t>   </a:t>
            </a:r>
            <a:r>
              <a:rPr lang="en-US" sz="2500" b="1" dirty="0" smtClean="0">
                <a:latin typeface="Browallia New" panose="020B0604020202020204" pitchFamily="34" charset="-34"/>
                <a:cs typeface="Browallia New" panose="020B0604020202020204" pitchFamily="34" charset="-34"/>
              </a:rPr>
              <a:t>2</a:t>
            </a:r>
            <a:r>
              <a:rPr lang="th-TH" sz="2500" b="1" dirty="0" smtClean="0">
                <a:latin typeface="Browallia New" panose="020B0604020202020204" pitchFamily="34" charset="-34"/>
                <a:cs typeface="Browallia New" panose="020B0604020202020204" pitchFamily="34" charset="-34"/>
              </a:rPr>
              <a:t>.</a:t>
            </a:r>
            <a:r>
              <a:rPr lang="en-US" sz="2500" b="1" dirty="0" smtClean="0">
                <a:latin typeface="Browallia New" panose="020B0604020202020204" pitchFamily="34" charset="-34"/>
                <a:cs typeface="Browallia New" panose="020B0604020202020204" pitchFamily="34" charset="-34"/>
              </a:rPr>
              <a:t>2</a:t>
            </a:r>
            <a:r>
              <a:rPr lang="th-TH" sz="2500" b="1" dirty="0" smtClean="0">
                <a:latin typeface="Browallia New" panose="020B0604020202020204" pitchFamily="34" charset="-34"/>
                <a:cs typeface="Browallia New" panose="020B0604020202020204" pitchFamily="34" charset="-34"/>
              </a:rPr>
              <a:t> แผนสอดคล้องกับปัญหาสาธารณสุขในพื้นที่ </a:t>
            </a:r>
          </a:p>
          <a:p>
            <a:pPr marL="0" indent="0">
              <a:buNone/>
            </a:pPr>
            <a:r>
              <a:rPr lang="th-TH" sz="2500" b="1" dirty="0">
                <a:latin typeface="Browallia New" panose="020B0604020202020204" pitchFamily="34" charset="-34"/>
                <a:cs typeface="Browallia New" panose="020B0604020202020204" pitchFamily="34" charset="-34"/>
              </a:rPr>
              <a:t> </a:t>
            </a:r>
            <a:r>
              <a:rPr lang="th-TH" sz="2500" b="1" dirty="0" smtClean="0">
                <a:latin typeface="Browallia New" panose="020B0604020202020204" pitchFamily="34" charset="-34"/>
                <a:cs typeface="Browallia New" panose="020B0604020202020204" pitchFamily="34" charset="-34"/>
              </a:rPr>
              <a:t>  </a:t>
            </a:r>
            <a:r>
              <a:rPr lang="en-US" sz="2500" b="1" dirty="0" smtClean="0">
                <a:latin typeface="Browallia New" panose="020B0604020202020204" pitchFamily="34" charset="-34"/>
                <a:cs typeface="Browallia New" panose="020B0604020202020204" pitchFamily="34" charset="-34"/>
              </a:rPr>
              <a:t>2.3</a:t>
            </a:r>
            <a:r>
              <a:rPr lang="th-TH" sz="2500" b="1" dirty="0" smtClean="0">
                <a:latin typeface="Browallia New" panose="020B0604020202020204" pitchFamily="34" charset="-34"/>
                <a:cs typeface="Browallia New" panose="020B0604020202020204" pitchFamily="34" charset="-34"/>
              </a:rPr>
              <a:t> แผนสอดคล้องกับตัวชี้วัดที่มีผลงานไม่ผ่านเกณฑ์ และตัวชี้วัดที่มี</a:t>
            </a:r>
          </a:p>
          <a:p>
            <a:pPr marL="0" indent="0">
              <a:buNone/>
            </a:pPr>
            <a:r>
              <a:rPr lang="th-TH" sz="2500" b="1" dirty="0">
                <a:latin typeface="Browallia New" panose="020B0604020202020204" pitchFamily="34" charset="-34"/>
                <a:cs typeface="Browallia New" panose="020B0604020202020204" pitchFamily="34" charset="-34"/>
              </a:rPr>
              <a:t> </a:t>
            </a:r>
            <a:r>
              <a:rPr lang="th-TH" sz="2500" b="1" dirty="0" smtClean="0">
                <a:latin typeface="Browallia New" panose="020B0604020202020204" pitchFamily="34" charset="-34"/>
                <a:cs typeface="Browallia New" panose="020B0604020202020204" pitchFamily="34" charset="-34"/>
              </a:rPr>
              <a:t>        ผลงานผ่านบางตัวยังที่เป็นปัญหาสำคัญและมีความจำเป็นต้องทำแผน</a:t>
            </a:r>
          </a:p>
          <a:p>
            <a:pPr marL="0" indent="0">
              <a:buNone/>
            </a:pPr>
            <a:r>
              <a:rPr lang="th-TH" sz="2500" b="1" dirty="0">
                <a:latin typeface="Browallia New" panose="020B0604020202020204" pitchFamily="34" charset="-34"/>
                <a:cs typeface="Browallia New" panose="020B0604020202020204" pitchFamily="34" charset="-34"/>
              </a:rPr>
              <a:t> </a:t>
            </a:r>
            <a:r>
              <a:rPr lang="th-TH" sz="2500" b="1" dirty="0" smtClean="0">
                <a:latin typeface="Browallia New" panose="020B0604020202020204" pitchFamily="34" charset="-34"/>
                <a:cs typeface="Browallia New" panose="020B0604020202020204" pitchFamily="34" charset="-34"/>
              </a:rPr>
              <a:t>        รองรับเพื่อการพัฒนา</a:t>
            </a:r>
          </a:p>
          <a:p>
            <a:pPr marL="0" lvl="0" indent="0">
              <a:buNone/>
            </a:pPr>
            <a:r>
              <a:rPr lang="en-US" sz="2500" b="1" dirty="0" smtClean="0">
                <a:solidFill>
                  <a:srgbClr val="00B050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3.</a:t>
            </a:r>
            <a:r>
              <a:rPr lang="th-TH" sz="2500" b="1" dirty="0" smtClean="0">
                <a:solidFill>
                  <a:srgbClr val="00B050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แผนสาธารณสุขชายแดน</a:t>
            </a:r>
            <a:endParaRPr lang="en-US" sz="2500" b="1" dirty="0" smtClean="0">
              <a:solidFill>
                <a:srgbClr val="00B050"/>
              </a:solidFill>
              <a:latin typeface="Browallia New" panose="020B0604020202020204" pitchFamily="34" charset="-34"/>
              <a:cs typeface="Browallia New" panose="020B0604020202020204" pitchFamily="34" charset="-34"/>
            </a:endParaRPr>
          </a:p>
          <a:p>
            <a:pPr marL="0" lvl="0" indent="0">
              <a:buNone/>
            </a:pPr>
            <a:r>
              <a:rPr lang="en-US" sz="2500" b="1" dirty="0" smtClean="0">
                <a:solidFill>
                  <a:srgbClr val="00B050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4.Service Plan</a:t>
            </a:r>
          </a:p>
        </p:txBody>
      </p:sp>
    </p:spTree>
    <p:extLst>
      <p:ext uri="{BB962C8B-B14F-4D97-AF65-F5344CB8AC3E}">
        <p14:creationId xmlns:p14="http://schemas.microsoft.com/office/powerpoint/2010/main" val="41895900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1066800" y="381001"/>
            <a:ext cx="8229600" cy="533400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US" b="1" dirty="0" smtClean="0">
                <a:latin typeface="BrowalliaUPC" panose="020B0604020202020204" pitchFamily="34" charset="-34"/>
                <a:cs typeface="BrowalliaUPC" panose="020B0604020202020204" pitchFamily="34" charset="-34"/>
              </a:rPr>
              <a:t>              3.</a:t>
            </a:r>
            <a:r>
              <a:rPr lang="th-TH" b="1" dirty="0" smtClean="0">
                <a:latin typeface="BrowalliaUPC" panose="020B0604020202020204" pitchFamily="34" charset="-34"/>
                <a:cs typeface="BrowalliaUPC" panose="020B0604020202020204" pitchFamily="34" charset="-34"/>
              </a:rPr>
              <a:t>การจัดทำแผนปฏิบัติการ (</a:t>
            </a:r>
            <a:r>
              <a:rPr lang="en-US" b="1" dirty="0" smtClean="0">
                <a:latin typeface="BrowalliaUPC" panose="020B0604020202020204" pitchFamily="34" charset="-34"/>
                <a:cs typeface="BrowalliaUPC" panose="020B0604020202020204" pitchFamily="34" charset="-34"/>
              </a:rPr>
              <a:t>Planning)</a:t>
            </a:r>
          </a:p>
        </p:txBody>
      </p:sp>
      <p:graphicFrame>
        <p:nvGraphicFramePr>
          <p:cNvPr id="7" name="ตาราง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22564234"/>
              </p:ext>
            </p:extLst>
          </p:nvPr>
        </p:nvGraphicFramePr>
        <p:xfrm>
          <a:off x="2057400" y="1110615"/>
          <a:ext cx="6934201" cy="513778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4419601"/>
                <a:gridCol w="838200"/>
                <a:gridCol w="750124"/>
                <a:gridCol w="926276"/>
              </a:tblGrid>
              <a:tr h="495300">
                <a:tc>
                  <a:txBody>
                    <a:bodyPr/>
                    <a:lstStyle/>
                    <a:p>
                      <a:pPr algn="ctr" fontAlgn="b"/>
                      <a:r>
                        <a:rPr lang="th-TH" sz="2200" b="1" u="none" strike="noStrike" dirty="0">
                          <a:effectLst/>
                          <a:latin typeface="Browallia New" panose="020B0604020202020204" pitchFamily="34" charset="-34"/>
                          <a:cs typeface="Browallia New" panose="020B0604020202020204" pitchFamily="34" charset="-34"/>
                        </a:rPr>
                        <a:t>ขั้นตอนการดำเนินงาน</a:t>
                      </a:r>
                      <a:endParaRPr lang="th-TH" sz="2200" b="1" i="0" u="none" strike="noStrike" dirty="0">
                        <a:solidFill>
                          <a:srgbClr val="000000"/>
                        </a:solidFill>
                        <a:effectLst/>
                        <a:latin typeface="Browallia New" panose="020B0604020202020204" pitchFamily="34" charset="-34"/>
                        <a:cs typeface="Browallia New" panose="020B0604020202020204" pitchFamily="34" charset="-34"/>
                      </a:endParaRPr>
                    </a:p>
                  </a:txBody>
                  <a:tcPr marL="9525" marR="9525" marT="9525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200" u="none" strike="noStrike" dirty="0">
                          <a:effectLst/>
                          <a:latin typeface="Browallia New" panose="020B0604020202020204" pitchFamily="34" charset="-34"/>
                          <a:cs typeface="Browallia New" panose="020B0604020202020204" pitchFamily="34" charset="-34"/>
                        </a:rPr>
                        <a:t>ระดับจังหวัด</a:t>
                      </a:r>
                      <a:endParaRPr lang="th-TH" sz="2200" b="0" i="0" u="none" strike="noStrike" dirty="0">
                        <a:solidFill>
                          <a:srgbClr val="000000"/>
                        </a:solidFill>
                        <a:effectLst/>
                        <a:latin typeface="Browallia New" panose="020B0604020202020204" pitchFamily="34" charset="-34"/>
                        <a:cs typeface="Browallia New" panose="020B0604020202020204" pitchFamily="34" charset="-34"/>
                      </a:endParaRPr>
                    </a:p>
                  </a:txBody>
                  <a:tcPr marL="9525" marR="9525" marT="9525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200" u="none" strike="noStrike" dirty="0">
                          <a:effectLst/>
                          <a:latin typeface="Browallia New" panose="020B0604020202020204" pitchFamily="34" charset="-34"/>
                          <a:cs typeface="Browallia New" panose="020B0604020202020204" pitchFamily="34" charset="-34"/>
                        </a:rPr>
                        <a:t>ระดับอำเภอ</a:t>
                      </a:r>
                      <a:endParaRPr lang="th-TH" sz="2200" b="0" i="0" u="none" strike="noStrike" dirty="0">
                        <a:solidFill>
                          <a:srgbClr val="000000"/>
                        </a:solidFill>
                        <a:effectLst/>
                        <a:latin typeface="Browallia New" panose="020B0604020202020204" pitchFamily="34" charset="-34"/>
                        <a:cs typeface="Browallia New" panose="020B0604020202020204" pitchFamily="34" charset="-34"/>
                      </a:endParaRPr>
                    </a:p>
                  </a:txBody>
                  <a:tcPr marL="9525" marR="9525" marT="9525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200" u="none" strike="noStrike" dirty="0">
                          <a:effectLst/>
                          <a:latin typeface="Browallia New" panose="020B0604020202020204" pitchFamily="34" charset="-34"/>
                          <a:cs typeface="Browallia New" panose="020B0604020202020204" pitchFamily="34" charset="-34"/>
                        </a:rPr>
                        <a:t>เดือน</a:t>
                      </a:r>
                      <a:endParaRPr lang="th-TH" sz="2200" b="0" i="0" u="none" strike="noStrike" dirty="0">
                        <a:solidFill>
                          <a:srgbClr val="000000"/>
                        </a:solidFill>
                        <a:effectLst/>
                        <a:latin typeface="Browallia New" panose="020B0604020202020204" pitchFamily="34" charset="-34"/>
                        <a:cs typeface="Browallia New" panose="020B0604020202020204" pitchFamily="34" charset="-34"/>
                      </a:endParaRPr>
                    </a:p>
                  </a:txBody>
                  <a:tcPr marL="9525" marR="9525" marT="9525" marB="0" anchor="ctr">
                    <a:solidFill>
                      <a:srgbClr val="FFFF00"/>
                    </a:solidFill>
                  </a:tcPr>
                </a:tc>
              </a:tr>
              <a:tr h="495300">
                <a:tc>
                  <a:txBody>
                    <a:bodyPr/>
                    <a:lstStyle/>
                    <a:p>
                      <a:pPr algn="l" fontAlgn="b"/>
                      <a:r>
                        <a:rPr lang="en-US" sz="2200" u="none" strike="noStrike" dirty="0" smtClean="0">
                          <a:effectLst/>
                          <a:latin typeface="Browallia New" panose="020B0604020202020204" pitchFamily="34" charset="-34"/>
                          <a:cs typeface="Browallia New" panose="020B0604020202020204" pitchFamily="34" charset="-34"/>
                        </a:rPr>
                        <a:t>1.</a:t>
                      </a:r>
                      <a:r>
                        <a:rPr lang="th-TH" sz="2200" u="none" strike="noStrike" dirty="0" smtClean="0">
                          <a:effectLst/>
                          <a:latin typeface="Browallia New" panose="020B0604020202020204" pitchFamily="34" charset="-34"/>
                          <a:cs typeface="Browallia New" panose="020B0604020202020204" pitchFamily="34" charset="-34"/>
                        </a:rPr>
                        <a:t>แต่งตั้ง</a:t>
                      </a:r>
                      <a:r>
                        <a:rPr lang="th-TH" sz="2200" u="none" strike="noStrike" dirty="0">
                          <a:effectLst/>
                          <a:latin typeface="Browallia New" panose="020B0604020202020204" pitchFamily="34" charset="-34"/>
                          <a:cs typeface="Browallia New" panose="020B0604020202020204" pitchFamily="34" charset="-34"/>
                        </a:rPr>
                        <a:t>คณะทำงานจัดทำแผนปฏิบัติการฯ</a:t>
                      </a:r>
                      <a:endParaRPr lang="th-TH" sz="2200" b="0" i="0" u="none" strike="noStrike" dirty="0">
                        <a:solidFill>
                          <a:srgbClr val="000000"/>
                        </a:solidFill>
                        <a:effectLst/>
                        <a:latin typeface="Browallia New" panose="020B0604020202020204" pitchFamily="34" charset="-34"/>
                        <a:cs typeface="Browallia New" panose="020B0604020202020204" pitchFamily="34" charset="-34"/>
                      </a:endParaRPr>
                    </a:p>
                  </a:txBody>
                  <a:tcPr marL="9525" marR="9525" marT="9525" marB="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Browallia New" panose="020B0604020202020204" pitchFamily="34" charset="-34"/>
                          <a:cs typeface="Browallia New" panose="020B0604020202020204" pitchFamily="34" charset="-34"/>
                          <a:sym typeface="Symbol"/>
                        </a:rPr>
                        <a:t></a:t>
                      </a:r>
                      <a:endParaRPr lang="en-US" sz="2200" b="0" i="0" u="none" strike="noStrike" dirty="0">
                        <a:solidFill>
                          <a:srgbClr val="000000"/>
                        </a:solidFill>
                        <a:effectLst/>
                        <a:latin typeface="Browallia New" panose="020B0604020202020204" pitchFamily="34" charset="-34"/>
                        <a:cs typeface="Browallia New" panose="020B0604020202020204" pitchFamily="34" charset="-34"/>
                      </a:endParaRPr>
                    </a:p>
                  </a:txBody>
                  <a:tcPr marL="9525" marR="9525" marT="9525" marB="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th-TH" sz="2200" b="0" i="0" u="none" strike="noStrike" dirty="0">
                        <a:solidFill>
                          <a:srgbClr val="000000"/>
                        </a:solidFill>
                        <a:effectLst/>
                        <a:latin typeface="Browallia New" panose="020B0604020202020204" pitchFamily="34" charset="-34"/>
                        <a:cs typeface="Browallia New" panose="020B0604020202020204" pitchFamily="34" charset="-34"/>
                      </a:endParaRPr>
                    </a:p>
                  </a:txBody>
                  <a:tcPr marL="9525" marR="9525" marT="9525" marB="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200" u="none" strike="noStrike" dirty="0">
                          <a:effectLst/>
                          <a:latin typeface="Browallia New" panose="020B0604020202020204" pitchFamily="34" charset="-34"/>
                          <a:cs typeface="Browallia New" panose="020B0604020202020204" pitchFamily="34" charset="-34"/>
                        </a:rPr>
                        <a:t>กรกฎาคม</a:t>
                      </a:r>
                      <a:endParaRPr lang="th-TH" sz="2200" b="0" i="0" u="none" strike="noStrike" dirty="0">
                        <a:solidFill>
                          <a:srgbClr val="000000"/>
                        </a:solidFill>
                        <a:effectLst/>
                        <a:latin typeface="Browallia New" panose="020B0604020202020204" pitchFamily="34" charset="-34"/>
                        <a:cs typeface="Browallia New" panose="020B0604020202020204" pitchFamily="34" charset="-34"/>
                      </a:endParaRPr>
                    </a:p>
                  </a:txBody>
                  <a:tcPr marL="9525" marR="9525" marT="9525" marB="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495300">
                <a:tc>
                  <a:txBody>
                    <a:bodyPr/>
                    <a:lstStyle/>
                    <a:p>
                      <a:pPr algn="l" fontAlgn="b"/>
                      <a:r>
                        <a:rPr lang="en-US" sz="2200" u="none" strike="noStrike" dirty="0" smtClean="0">
                          <a:effectLst/>
                          <a:latin typeface="Browallia New" panose="020B0604020202020204" pitchFamily="34" charset="-34"/>
                          <a:cs typeface="Browallia New" panose="020B0604020202020204" pitchFamily="34" charset="-34"/>
                        </a:rPr>
                        <a:t>2.</a:t>
                      </a:r>
                      <a:r>
                        <a:rPr lang="th-TH" sz="2200" u="none" strike="noStrike" dirty="0" smtClean="0">
                          <a:effectLst/>
                          <a:latin typeface="Browallia New" panose="020B0604020202020204" pitchFamily="34" charset="-34"/>
                          <a:cs typeface="Browallia New" panose="020B0604020202020204" pitchFamily="34" charset="-34"/>
                        </a:rPr>
                        <a:t>ประชุม</a:t>
                      </a:r>
                      <a:r>
                        <a:rPr lang="th-TH" sz="2200" u="none" strike="noStrike" dirty="0">
                          <a:effectLst/>
                          <a:latin typeface="Browallia New" panose="020B0604020202020204" pitchFamily="34" charset="-34"/>
                          <a:cs typeface="Browallia New" panose="020B0604020202020204" pitchFamily="34" charset="-34"/>
                        </a:rPr>
                        <a:t>คณะทำงานฯ เพื่อทบทวน/ประเมินสถานการณ์</a:t>
                      </a:r>
                      <a:endParaRPr lang="th-TH" sz="2200" b="0" i="0" u="none" strike="noStrike" dirty="0">
                        <a:solidFill>
                          <a:srgbClr val="000000"/>
                        </a:solidFill>
                        <a:effectLst/>
                        <a:latin typeface="Browallia New" panose="020B0604020202020204" pitchFamily="34" charset="-34"/>
                        <a:cs typeface="Browallia New" panose="020B0604020202020204" pitchFamily="34" charset="-34"/>
                      </a:endParaRPr>
                    </a:p>
                  </a:txBody>
                  <a:tcPr marL="9525" marR="9525" marT="9525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Browallia New" panose="020B0604020202020204" pitchFamily="34" charset="-34"/>
                          <a:cs typeface="Browallia New" panose="020B0604020202020204" pitchFamily="34" charset="-34"/>
                          <a:sym typeface="Symbol"/>
                        </a:rPr>
                        <a:t></a:t>
                      </a:r>
                      <a:endParaRPr lang="en-US" sz="2200" b="0" i="0" u="none" strike="noStrike" dirty="0">
                        <a:solidFill>
                          <a:srgbClr val="000000"/>
                        </a:solidFill>
                        <a:effectLst/>
                        <a:latin typeface="Browallia New" panose="020B0604020202020204" pitchFamily="34" charset="-34"/>
                        <a:cs typeface="Browallia New" panose="020B0604020202020204" pitchFamily="34" charset="-34"/>
                      </a:endParaRPr>
                    </a:p>
                  </a:txBody>
                  <a:tcPr marL="9525" marR="9525" marT="9525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200" b="0" i="0" u="none" strike="noStrike" smtClean="0">
                          <a:solidFill>
                            <a:srgbClr val="000000"/>
                          </a:solidFill>
                          <a:effectLst/>
                          <a:latin typeface="Browallia New" panose="020B0604020202020204" pitchFamily="34" charset="-34"/>
                          <a:cs typeface="Browallia New" panose="020B0604020202020204" pitchFamily="34" charset="-34"/>
                          <a:sym typeface="Symbol"/>
                        </a:rPr>
                        <a:t></a:t>
                      </a:r>
                      <a:endParaRPr lang="en-US" sz="2200" b="0" i="0" u="none" strike="noStrike" dirty="0">
                        <a:solidFill>
                          <a:srgbClr val="000000"/>
                        </a:solidFill>
                        <a:effectLst/>
                        <a:latin typeface="Browallia New" panose="020B0604020202020204" pitchFamily="34" charset="-34"/>
                        <a:cs typeface="Browallia New" panose="020B0604020202020204" pitchFamily="34" charset="-34"/>
                      </a:endParaRPr>
                    </a:p>
                  </a:txBody>
                  <a:tcPr marL="9525" marR="9525" marT="9525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200" u="none" strike="noStrike" dirty="0">
                          <a:effectLst/>
                          <a:latin typeface="Browallia New" panose="020B0604020202020204" pitchFamily="34" charset="-34"/>
                          <a:cs typeface="Browallia New" panose="020B0604020202020204" pitchFamily="34" charset="-34"/>
                        </a:rPr>
                        <a:t>กรกฎาคม</a:t>
                      </a:r>
                      <a:endParaRPr lang="th-TH" sz="2200" b="0" i="0" u="none" strike="noStrike" dirty="0">
                        <a:solidFill>
                          <a:srgbClr val="000000"/>
                        </a:solidFill>
                        <a:effectLst/>
                        <a:latin typeface="Browallia New" panose="020B0604020202020204" pitchFamily="34" charset="-34"/>
                        <a:cs typeface="Browallia New" panose="020B0604020202020204" pitchFamily="34" charset="-34"/>
                      </a:endParaRPr>
                    </a:p>
                  </a:txBody>
                  <a:tcPr marL="9525" marR="9525" marT="9525" marB="0" anchor="b">
                    <a:noFill/>
                  </a:tcPr>
                </a:tc>
              </a:tr>
              <a:tr h="495300">
                <a:tc>
                  <a:txBody>
                    <a:bodyPr/>
                    <a:lstStyle/>
                    <a:p>
                      <a:pPr algn="l" fontAlgn="b"/>
                      <a:r>
                        <a:rPr lang="en-US" sz="2200" u="none" strike="noStrike" dirty="0" smtClean="0">
                          <a:effectLst/>
                          <a:latin typeface="Browallia New" panose="020B0604020202020204" pitchFamily="34" charset="-34"/>
                          <a:cs typeface="Browallia New" panose="020B0604020202020204" pitchFamily="34" charset="-34"/>
                        </a:rPr>
                        <a:t>3.</a:t>
                      </a:r>
                      <a:r>
                        <a:rPr lang="th-TH" sz="2200" u="none" strike="noStrike" dirty="0" smtClean="0">
                          <a:effectLst/>
                          <a:latin typeface="Browallia New" panose="020B0604020202020204" pitchFamily="34" charset="-34"/>
                          <a:cs typeface="Browallia New" panose="020B0604020202020204" pitchFamily="34" charset="-34"/>
                        </a:rPr>
                        <a:t>สรุป</a:t>
                      </a:r>
                      <a:r>
                        <a:rPr lang="th-TH" sz="2200" u="none" strike="noStrike" dirty="0">
                          <a:effectLst/>
                          <a:latin typeface="Browallia New" panose="020B0604020202020204" pitchFamily="34" charset="-34"/>
                          <a:cs typeface="Browallia New" panose="020B0604020202020204" pitchFamily="34" charset="-34"/>
                        </a:rPr>
                        <a:t>และกำหนดกรอบการจัดทำแผน</a:t>
                      </a:r>
                      <a:endParaRPr lang="th-TH" sz="2200" b="0" i="0" u="none" strike="noStrike" dirty="0">
                        <a:solidFill>
                          <a:srgbClr val="000000"/>
                        </a:solidFill>
                        <a:effectLst/>
                        <a:latin typeface="Browallia New" panose="020B0604020202020204" pitchFamily="34" charset="-34"/>
                        <a:cs typeface="Browallia New" panose="020B0604020202020204" pitchFamily="34" charset="-34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200" b="0" i="0" u="none" strike="noStrike" smtClean="0">
                          <a:solidFill>
                            <a:srgbClr val="000000"/>
                          </a:solidFill>
                          <a:effectLst/>
                          <a:latin typeface="Browallia New" panose="020B0604020202020204" pitchFamily="34" charset="-34"/>
                          <a:cs typeface="Browallia New" panose="020B0604020202020204" pitchFamily="34" charset="-34"/>
                          <a:sym typeface="Symbol"/>
                        </a:rPr>
                        <a:t></a:t>
                      </a:r>
                      <a:endParaRPr lang="en-US" sz="2200" b="0" i="0" u="none" strike="noStrike" dirty="0">
                        <a:solidFill>
                          <a:srgbClr val="000000"/>
                        </a:solidFill>
                        <a:effectLst/>
                        <a:latin typeface="Browallia New" panose="020B0604020202020204" pitchFamily="34" charset="-34"/>
                        <a:cs typeface="Browallia New" panose="020B0604020202020204" pitchFamily="34" charset="-34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200" b="0" i="0" u="none" strike="noStrike" smtClean="0">
                          <a:solidFill>
                            <a:srgbClr val="000000"/>
                          </a:solidFill>
                          <a:effectLst/>
                          <a:latin typeface="Browallia New" panose="020B0604020202020204" pitchFamily="34" charset="-34"/>
                          <a:cs typeface="Browallia New" panose="020B0604020202020204" pitchFamily="34" charset="-34"/>
                          <a:sym typeface="Symbol"/>
                        </a:rPr>
                        <a:t></a:t>
                      </a:r>
                      <a:endParaRPr lang="en-US" sz="2200" b="0" i="0" u="none" strike="noStrike" dirty="0">
                        <a:solidFill>
                          <a:srgbClr val="000000"/>
                        </a:solidFill>
                        <a:effectLst/>
                        <a:latin typeface="Browallia New" panose="020B0604020202020204" pitchFamily="34" charset="-34"/>
                        <a:cs typeface="Browallia New" panose="020B0604020202020204" pitchFamily="34" charset="-34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200" u="none" strike="noStrike" dirty="0">
                          <a:effectLst/>
                          <a:latin typeface="Browallia New" panose="020B0604020202020204" pitchFamily="34" charset="-34"/>
                          <a:cs typeface="Browallia New" panose="020B0604020202020204" pitchFamily="34" charset="-34"/>
                        </a:rPr>
                        <a:t>กรกฎาคม</a:t>
                      </a:r>
                      <a:endParaRPr lang="th-TH" sz="2200" b="0" i="0" u="none" strike="noStrike" dirty="0">
                        <a:solidFill>
                          <a:srgbClr val="000000"/>
                        </a:solidFill>
                        <a:effectLst/>
                        <a:latin typeface="Browallia New" panose="020B0604020202020204" pitchFamily="34" charset="-34"/>
                        <a:cs typeface="Browallia New" panose="020B0604020202020204" pitchFamily="34" charset="-34"/>
                      </a:endParaRPr>
                    </a:p>
                  </a:txBody>
                  <a:tcPr marL="9525" marR="9525" marT="9525" marB="0" anchor="b"/>
                </a:tc>
              </a:tr>
              <a:tr h="495300">
                <a:tc>
                  <a:txBody>
                    <a:bodyPr/>
                    <a:lstStyle/>
                    <a:p>
                      <a:pPr algn="l" fontAlgn="b"/>
                      <a:r>
                        <a:rPr lang="en-US" sz="2200" u="none" strike="noStrike" dirty="0" smtClean="0">
                          <a:effectLst/>
                          <a:latin typeface="Browallia New" panose="020B0604020202020204" pitchFamily="34" charset="-34"/>
                          <a:cs typeface="Browallia New" panose="020B0604020202020204" pitchFamily="34" charset="-34"/>
                        </a:rPr>
                        <a:t>4.</a:t>
                      </a:r>
                      <a:r>
                        <a:rPr lang="th-TH" sz="2000" u="none" strike="noStrike" dirty="0" smtClean="0">
                          <a:effectLst/>
                          <a:latin typeface="Browallia New" panose="020B0604020202020204" pitchFamily="34" charset="-34"/>
                          <a:cs typeface="Browallia New" panose="020B0604020202020204" pitchFamily="34" charset="-34"/>
                        </a:rPr>
                        <a:t>จัดทำ</a:t>
                      </a:r>
                      <a:r>
                        <a:rPr lang="th-TH" sz="2000" u="none" strike="noStrike" dirty="0">
                          <a:effectLst/>
                          <a:latin typeface="Browallia New" panose="020B0604020202020204" pitchFamily="34" charset="-34"/>
                          <a:cs typeface="Browallia New" panose="020B0604020202020204" pitchFamily="34" charset="-34"/>
                        </a:rPr>
                        <a:t>แผนและเรียงลำดับความลำดับความสำคัญ</a:t>
                      </a:r>
                      <a:r>
                        <a:rPr lang="th-TH" sz="2000" u="none" strike="noStrike" dirty="0" smtClean="0">
                          <a:effectLst/>
                          <a:latin typeface="Browallia New" panose="020B0604020202020204" pitchFamily="34" charset="-34"/>
                          <a:cs typeface="Browallia New" panose="020B0604020202020204" pitchFamily="34" charset="-34"/>
                        </a:rPr>
                        <a:t>ของปัญหา</a:t>
                      </a:r>
                      <a:endParaRPr lang="th-TH" sz="2000" b="0" i="0" u="none" strike="noStrike" dirty="0">
                        <a:solidFill>
                          <a:srgbClr val="000000"/>
                        </a:solidFill>
                        <a:effectLst/>
                        <a:latin typeface="Browallia New" panose="020B0604020202020204" pitchFamily="34" charset="-34"/>
                        <a:cs typeface="Browallia New" panose="020B0604020202020204" pitchFamily="34" charset="-34"/>
                      </a:endParaRPr>
                    </a:p>
                  </a:txBody>
                  <a:tcPr marL="9525" marR="9525" marT="9525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200" b="0" i="0" u="none" strike="noStrike" smtClean="0">
                          <a:solidFill>
                            <a:srgbClr val="000000"/>
                          </a:solidFill>
                          <a:effectLst/>
                          <a:latin typeface="Browallia New" panose="020B0604020202020204" pitchFamily="34" charset="-34"/>
                          <a:cs typeface="Browallia New" panose="020B0604020202020204" pitchFamily="34" charset="-34"/>
                          <a:sym typeface="Symbol"/>
                        </a:rPr>
                        <a:t></a:t>
                      </a:r>
                      <a:endParaRPr lang="en-US" sz="2200" b="0" i="0" u="none" strike="noStrike" dirty="0">
                        <a:solidFill>
                          <a:srgbClr val="000000"/>
                        </a:solidFill>
                        <a:effectLst/>
                        <a:latin typeface="Browallia New" panose="020B0604020202020204" pitchFamily="34" charset="-34"/>
                        <a:cs typeface="Browallia New" panose="020B0604020202020204" pitchFamily="34" charset="-34"/>
                      </a:endParaRPr>
                    </a:p>
                  </a:txBody>
                  <a:tcPr marL="9525" marR="9525" marT="9525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Browallia New" panose="020B0604020202020204" pitchFamily="34" charset="-34"/>
                          <a:cs typeface="Browallia New" panose="020B0604020202020204" pitchFamily="34" charset="-34"/>
                          <a:sym typeface="Symbol"/>
                        </a:rPr>
                        <a:t></a:t>
                      </a:r>
                      <a:endParaRPr lang="en-US" sz="2200" b="0" i="0" u="none" strike="noStrike" dirty="0">
                        <a:solidFill>
                          <a:srgbClr val="000000"/>
                        </a:solidFill>
                        <a:effectLst/>
                        <a:latin typeface="Browallia New" panose="020B0604020202020204" pitchFamily="34" charset="-34"/>
                        <a:cs typeface="Browallia New" panose="020B0604020202020204" pitchFamily="34" charset="-34"/>
                      </a:endParaRPr>
                    </a:p>
                  </a:txBody>
                  <a:tcPr marL="9525" marR="9525" marT="9525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200" u="none" strike="noStrike" dirty="0">
                          <a:effectLst/>
                          <a:latin typeface="Browallia New" panose="020B0604020202020204" pitchFamily="34" charset="-34"/>
                          <a:cs typeface="Browallia New" panose="020B0604020202020204" pitchFamily="34" charset="-34"/>
                        </a:rPr>
                        <a:t>สิงหาคม</a:t>
                      </a:r>
                      <a:endParaRPr lang="th-TH" sz="2200" b="0" i="0" u="none" strike="noStrike" dirty="0">
                        <a:solidFill>
                          <a:srgbClr val="000000"/>
                        </a:solidFill>
                        <a:effectLst/>
                        <a:latin typeface="Browallia New" panose="020B0604020202020204" pitchFamily="34" charset="-34"/>
                        <a:cs typeface="Browallia New" panose="020B0604020202020204" pitchFamily="34" charset="-34"/>
                      </a:endParaRPr>
                    </a:p>
                  </a:txBody>
                  <a:tcPr marL="9525" marR="9525" marT="9525" marB="0" anchor="b">
                    <a:noFill/>
                  </a:tcPr>
                </a:tc>
              </a:tr>
              <a:tr h="495300">
                <a:tc>
                  <a:txBody>
                    <a:bodyPr/>
                    <a:lstStyle/>
                    <a:p>
                      <a:pPr algn="l" fontAlgn="b"/>
                      <a:r>
                        <a:rPr lang="en-US" sz="2200" u="none" strike="noStrike" dirty="0" smtClean="0">
                          <a:effectLst/>
                          <a:latin typeface="Browallia New" panose="020B0604020202020204" pitchFamily="34" charset="-34"/>
                          <a:cs typeface="Browallia New" panose="020B0604020202020204" pitchFamily="34" charset="-34"/>
                        </a:rPr>
                        <a:t>5.</a:t>
                      </a:r>
                      <a:r>
                        <a:rPr lang="th-TH" sz="2200" u="none" strike="noStrike" dirty="0" smtClean="0">
                          <a:effectLst/>
                          <a:latin typeface="Browallia New" panose="020B0604020202020204" pitchFamily="34" charset="-34"/>
                          <a:cs typeface="Browallia New" panose="020B0604020202020204" pitchFamily="34" charset="-34"/>
                        </a:rPr>
                        <a:t>ตรวจสอบ</a:t>
                      </a:r>
                      <a:r>
                        <a:rPr lang="th-TH" sz="2200" u="none" strike="noStrike" dirty="0">
                          <a:effectLst/>
                          <a:latin typeface="Browallia New" panose="020B0604020202020204" pitchFamily="34" charset="-34"/>
                          <a:cs typeface="Browallia New" panose="020B0604020202020204" pitchFamily="34" charset="-34"/>
                        </a:rPr>
                        <a:t>ความถูกต้องเหมาะสมและความสอดคล้อง</a:t>
                      </a:r>
                      <a:endParaRPr lang="th-TH" sz="2200" b="0" i="0" u="none" strike="noStrike" dirty="0">
                        <a:solidFill>
                          <a:srgbClr val="000000"/>
                        </a:solidFill>
                        <a:effectLst/>
                        <a:latin typeface="Browallia New" panose="020B0604020202020204" pitchFamily="34" charset="-34"/>
                        <a:cs typeface="Browallia New" panose="020B0604020202020204" pitchFamily="34" charset="-34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200" b="0" i="0" u="none" strike="noStrike" smtClean="0">
                          <a:solidFill>
                            <a:srgbClr val="000000"/>
                          </a:solidFill>
                          <a:effectLst/>
                          <a:latin typeface="Browallia New" panose="020B0604020202020204" pitchFamily="34" charset="-34"/>
                          <a:cs typeface="Browallia New" panose="020B0604020202020204" pitchFamily="34" charset="-34"/>
                          <a:sym typeface="Symbol"/>
                        </a:rPr>
                        <a:t></a:t>
                      </a:r>
                      <a:endParaRPr lang="en-US" sz="2200" b="0" i="0" u="none" strike="noStrike" dirty="0">
                        <a:solidFill>
                          <a:srgbClr val="000000"/>
                        </a:solidFill>
                        <a:effectLst/>
                        <a:latin typeface="Browallia New" panose="020B0604020202020204" pitchFamily="34" charset="-34"/>
                        <a:cs typeface="Browallia New" panose="020B0604020202020204" pitchFamily="34" charset="-34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th-TH" sz="2200" b="0" i="0" u="none" strike="noStrike">
                        <a:solidFill>
                          <a:srgbClr val="000000"/>
                        </a:solidFill>
                        <a:effectLst/>
                        <a:latin typeface="Browallia New" panose="020B0604020202020204" pitchFamily="34" charset="-34"/>
                        <a:cs typeface="Browallia New" panose="020B0604020202020204" pitchFamily="34" charset="-34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200" u="none" strike="noStrike" dirty="0">
                          <a:effectLst/>
                          <a:latin typeface="Browallia New" panose="020B0604020202020204" pitchFamily="34" charset="-34"/>
                          <a:cs typeface="Browallia New" panose="020B0604020202020204" pitchFamily="34" charset="-34"/>
                        </a:rPr>
                        <a:t>สิงหาคม</a:t>
                      </a:r>
                      <a:endParaRPr lang="th-TH" sz="2200" b="0" i="0" u="none" strike="noStrike" dirty="0">
                        <a:solidFill>
                          <a:srgbClr val="000000"/>
                        </a:solidFill>
                        <a:effectLst/>
                        <a:latin typeface="Browallia New" panose="020B0604020202020204" pitchFamily="34" charset="-34"/>
                        <a:cs typeface="Browallia New" panose="020B0604020202020204" pitchFamily="34" charset="-34"/>
                      </a:endParaRPr>
                    </a:p>
                  </a:txBody>
                  <a:tcPr marL="9525" marR="9525" marT="9525" marB="0" anchor="b"/>
                </a:tc>
              </a:tr>
              <a:tr h="495300">
                <a:tc>
                  <a:txBody>
                    <a:bodyPr/>
                    <a:lstStyle/>
                    <a:p>
                      <a:pPr algn="l" fontAlgn="b"/>
                      <a:r>
                        <a:rPr lang="en-US" sz="2200" u="none" strike="noStrike" dirty="0" smtClean="0">
                          <a:effectLst/>
                          <a:latin typeface="Browallia New" panose="020B0604020202020204" pitchFamily="34" charset="-34"/>
                          <a:cs typeface="Browallia New" panose="020B0604020202020204" pitchFamily="34" charset="-34"/>
                        </a:rPr>
                        <a:t>6.</a:t>
                      </a:r>
                      <a:r>
                        <a:rPr lang="th-TH" sz="2200" u="none" strike="noStrike" dirty="0" smtClean="0">
                          <a:effectLst/>
                          <a:latin typeface="Browallia New" panose="020B0604020202020204" pitchFamily="34" charset="-34"/>
                          <a:cs typeface="Browallia New" panose="020B0604020202020204" pitchFamily="34" charset="-34"/>
                        </a:rPr>
                        <a:t>นำเสนอ</a:t>
                      </a:r>
                      <a:r>
                        <a:rPr lang="th-TH" sz="2200" u="none" strike="noStrike" dirty="0">
                          <a:effectLst/>
                          <a:latin typeface="Browallia New" panose="020B0604020202020204" pitchFamily="34" charset="-34"/>
                          <a:cs typeface="Browallia New" panose="020B0604020202020204" pitchFamily="34" charset="-34"/>
                        </a:rPr>
                        <a:t>แผนเพื่อพิจารณา</a:t>
                      </a:r>
                      <a:endParaRPr lang="th-TH" sz="2200" b="0" i="0" u="none" strike="noStrike" dirty="0">
                        <a:solidFill>
                          <a:srgbClr val="000000"/>
                        </a:solidFill>
                        <a:effectLst/>
                        <a:latin typeface="Browallia New" panose="020B0604020202020204" pitchFamily="34" charset="-34"/>
                        <a:cs typeface="Browallia New" panose="020B0604020202020204" pitchFamily="34" charset="-34"/>
                      </a:endParaRPr>
                    </a:p>
                  </a:txBody>
                  <a:tcPr marL="9525" marR="9525" marT="9525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200" b="0" i="0" u="none" strike="noStrike" smtClean="0">
                          <a:solidFill>
                            <a:srgbClr val="000000"/>
                          </a:solidFill>
                          <a:effectLst/>
                          <a:latin typeface="Browallia New" panose="020B0604020202020204" pitchFamily="34" charset="-34"/>
                          <a:cs typeface="Browallia New" panose="020B0604020202020204" pitchFamily="34" charset="-34"/>
                          <a:sym typeface="Symbol"/>
                        </a:rPr>
                        <a:t></a:t>
                      </a:r>
                      <a:endParaRPr lang="en-US" sz="2200" b="0" i="0" u="none" strike="noStrike" dirty="0">
                        <a:solidFill>
                          <a:srgbClr val="000000"/>
                        </a:solidFill>
                        <a:effectLst/>
                        <a:latin typeface="Browallia New" panose="020B0604020202020204" pitchFamily="34" charset="-34"/>
                        <a:cs typeface="Browallia New" panose="020B0604020202020204" pitchFamily="34" charset="-34"/>
                      </a:endParaRPr>
                    </a:p>
                  </a:txBody>
                  <a:tcPr marL="9525" marR="9525" marT="9525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200" b="0" i="0" u="none" strike="noStrike" smtClean="0">
                          <a:solidFill>
                            <a:srgbClr val="000000"/>
                          </a:solidFill>
                          <a:effectLst/>
                          <a:latin typeface="Browallia New" panose="020B0604020202020204" pitchFamily="34" charset="-34"/>
                          <a:cs typeface="Browallia New" panose="020B0604020202020204" pitchFamily="34" charset="-34"/>
                          <a:sym typeface="Symbol"/>
                        </a:rPr>
                        <a:t></a:t>
                      </a:r>
                      <a:endParaRPr lang="en-US" sz="2200" b="0" i="0" u="none" strike="noStrike" dirty="0">
                        <a:solidFill>
                          <a:srgbClr val="000000"/>
                        </a:solidFill>
                        <a:effectLst/>
                        <a:latin typeface="Browallia New" panose="020B0604020202020204" pitchFamily="34" charset="-34"/>
                        <a:cs typeface="Browallia New" panose="020B0604020202020204" pitchFamily="34" charset="-34"/>
                      </a:endParaRPr>
                    </a:p>
                  </a:txBody>
                  <a:tcPr marL="9525" marR="9525" marT="9525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200" u="none" strike="noStrike" dirty="0">
                          <a:effectLst/>
                          <a:latin typeface="Browallia New" panose="020B0604020202020204" pitchFamily="34" charset="-34"/>
                          <a:cs typeface="Browallia New" panose="020B0604020202020204" pitchFamily="34" charset="-34"/>
                        </a:rPr>
                        <a:t>กันยายน</a:t>
                      </a:r>
                      <a:endParaRPr lang="th-TH" sz="2200" b="0" i="0" u="none" strike="noStrike" dirty="0">
                        <a:solidFill>
                          <a:srgbClr val="000000"/>
                        </a:solidFill>
                        <a:effectLst/>
                        <a:latin typeface="Browallia New" panose="020B0604020202020204" pitchFamily="34" charset="-34"/>
                        <a:cs typeface="Browallia New" panose="020B0604020202020204" pitchFamily="34" charset="-34"/>
                      </a:endParaRPr>
                    </a:p>
                  </a:txBody>
                  <a:tcPr marL="9525" marR="9525" marT="9525" marB="0" anchor="b">
                    <a:noFill/>
                  </a:tcPr>
                </a:tc>
              </a:tr>
              <a:tr h="495300">
                <a:tc>
                  <a:txBody>
                    <a:bodyPr/>
                    <a:lstStyle/>
                    <a:p>
                      <a:pPr algn="l" fontAlgn="b"/>
                      <a:r>
                        <a:rPr lang="en-US" sz="2200" u="none" strike="noStrike" dirty="0" smtClean="0">
                          <a:effectLst/>
                          <a:latin typeface="Browallia New" panose="020B0604020202020204" pitchFamily="34" charset="-34"/>
                          <a:cs typeface="Browallia New" panose="020B0604020202020204" pitchFamily="34" charset="-34"/>
                        </a:rPr>
                        <a:t>7.</a:t>
                      </a:r>
                      <a:r>
                        <a:rPr lang="th-TH" sz="2200" u="none" strike="noStrike" dirty="0" smtClean="0">
                          <a:effectLst/>
                          <a:latin typeface="Browallia New" panose="020B0604020202020204" pitchFamily="34" charset="-34"/>
                          <a:cs typeface="Browallia New" panose="020B0604020202020204" pitchFamily="34" charset="-34"/>
                        </a:rPr>
                        <a:t>ปรับแก้</a:t>
                      </a:r>
                      <a:r>
                        <a:rPr lang="th-TH" sz="2200" u="none" strike="noStrike" dirty="0">
                          <a:effectLst/>
                          <a:latin typeface="Browallia New" panose="020B0604020202020204" pitchFamily="34" charset="-34"/>
                          <a:cs typeface="Browallia New" panose="020B0604020202020204" pitchFamily="34" charset="-34"/>
                        </a:rPr>
                        <a:t>ไขรายละเอียด</a:t>
                      </a:r>
                      <a:endParaRPr lang="th-TH" sz="2200" b="0" i="0" u="none" strike="noStrike" dirty="0">
                        <a:solidFill>
                          <a:srgbClr val="000000"/>
                        </a:solidFill>
                        <a:effectLst/>
                        <a:latin typeface="Browallia New" panose="020B0604020202020204" pitchFamily="34" charset="-34"/>
                        <a:cs typeface="Browallia New" panose="020B0604020202020204" pitchFamily="34" charset="-34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200" b="0" i="0" u="none" strike="noStrike" smtClean="0">
                          <a:solidFill>
                            <a:srgbClr val="000000"/>
                          </a:solidFill>
                          <a:effectLst/>
                          <a:latin typeface="Browallia New" panose="020B0604020202020204" pitchFamily="34" charset="-34"/>
                          <a:cs typeface="Browallia New" panose="020B0604020202020204" pitchFamily="34" charset="-34"/>
                          <a:sym typeface="Symbol"/>
                        </a:rPr>
                        <a:t></a:t>
                      </a:r>
                      <a:endParaRPr lang="en-US" sz="2200" b="0" i="0" u="none" strike="noStrike" dirty="0">
                        <a:solidFill>
                          <a:srgbClr val="000000"/>
                        </a:solidFill>
                        <a:effectLst/>
                        <a:latin typeface="Browallia New" panose="020B0604020202020204" pitchFamily="34" charset="-34"/>
                        <a:cs typeface="Browallia New" panose="020B0604020202020204" pitchFamily="34" charset="-34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Browallia New" panose="020B0604020202020204" pitchFamily="34" charset="-34"/>
                          <a:cs typeface="Browallia New" panose="020B0604020202020204" pitchFamily="34" charset="-34"/>
                          <a:sym typeface="Symbol"/>
                        </a:rPr>
                        <a:t></a:t>
                      </a:r>
                      <a:endParaRPr lang="en-US" sz="2200" b="0" i="0" u="none" strike="noStrike" dirty="0">
                        <a:solidFill>
                          <a:srgbClr val="000000"/>
                        </a:solidFill>
                        <a:effectLst/>
                        <a:latin typeface="Browallia New" panose="020B0604020202020204" pitchFamily="34" charset="-34"/>
                        <a:cs typeface="Browallia New" panose="020B0604020202020204" pitchFamily="34" charset="-34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200" u="none" strike="noStrike" dirty="0">
                          <a:effectLst/>
                          <a:latin typeface="Browallia New" panose="020B0604020202020204" pitchFamily="34" charset="-34"/>
                          <a:cs typeface="Browallia New" panose="020B0604020202020204" pitchFamily="34" charset="-34"/>
                        </a:rPr>
                        <a:t>กันยายน</a:t>
                      </a:r>
                      <a:endParaRPr lang="th-TH" sz="2200" b="0" i="0" u="none" strike="noStrike" dirty="0">
                        <a:solidFill>
                          <a:srgbClr val="000000"/>
                        </a:solidFill>
                        <a:effectLst/>
                        <a:latin typeface="Browallia New" panose="020B0604020202020204" pitchFamily="34" charset="-34"/>
                        <a:cs typeface="Browallia New" panose="020B0604020202020204" pitchFamily="34" charset="-34"/>
                      </a:endParaRPr>
                    </a:p>
                  </a:txBody>
                  <a:tcPr marL="9525" marR="9525" marT="9525" marB="0" anchor="b"/>
                </a:tc>
              </a:tr>
              <a:tr h="495300">
                <a:tc>
                  <a:txBody>
                    <a:bodyPr/>
                    <a:lstStyle/>
                    <a:p>
                      <a:pPr algn="l" fontAlgn="b"/>
                      <a:r>
                        <a:rPr lang="en-US" sz="2200" u="none" strike="noStrike" dirty="0" smtClean="0">
                          <a:effectLst/>
                          <a:latin typeface="Browallia New" panose="020B0604020202020204" pitchFamily="34" charset="-34"/>
                          <a:cs typeface="Browallia New" panose="020B0604020202020204" pitchFamily="34" charset="-34"/>
                        </a:rPr>
                        <a:t>8.</a:t>
                      </a:r>
                      <a:r>
                        <a:rPr lang="th-TH" sz="2200" u="none" strike="noStrike" dirty="0" smtClean="0">
                          <a:effectLst/>
                          <a:latin typeface="Browallia New" panose="020B0604020202020204" pitchFamily="34" charset="-34"/>
                          <a:cs typeface="Browallia New" panose="020B0604020202020204" pitchFamily="34" charset="-34"/>
                        </a:rPr>
                        <a:t>จัดทำ</a:t>
                      </a:r>
                      <a:r>
                        <a:rPr lang="th-TH" sz="2200" u="none" strike="noStrike" dirty="0">
                          <a:effectLst/>
                          <a:latin typeface="Browallia New" panose="020B0604020202020204" pitchFamily="34" charset="-34"/>
                          <a:cs typeface="Browallia New" panose="020B0604020202020204" pitchFamily="34" charset="-34"/>
                        </a:rPr>
                        <a:t>แผนปฏิบัติการ ปี 2559 (ฉบับร่าง) </a:t>
                      </a:r>
                      <a:endParaRPr lang="th-TH" sz="2200" b="0" i="0" u="none" strike="noStrike" dirty="0">
                        <a:solidFill>
                          <a:srgbClr val="000000"/>
                        </a:solidFill>
                        <a:effectLst/>
                        <a:latin typeface="Browallia New" panose="020B0604020202020204" pitchFamily="34" charset="-34"/>
                        <a:cs typeface="Browallia New" panose="020B0604020202020204" pitchFamily="34" charset="-34"/>
                      </a:endParaRPr>
                    </a:p>
                  </a:txBody>
                  <a:tcPr marL="9525" marR="9525" marT="9525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200" b="0" i="0" u="none" strike="noStrike" smtClean="0">
                          <a:solidFill>
                            <a:srgbClr val="000000"/>
                          </a:solidFill>
                          <a:effectLst/>
                          <a:latin typeface="Browallia New" panose="020B0604020202020204" pitchFamily="34" charset="-34"/>
                          <a:cs typeface="Browallia New" panose="020B0604020202020204" pitchFamily="34" charset="-34"/>
                          <a:sym typeface="Symbol"/>
                        </a:rPr>
                        <a:t></a:t>
                      </a:r>
                      <a:endParaRPr lang="en-US" sz="2200" b="0" i="0" u="none" strike="noStrike" dirty="0">
                        <a:solidFill>
                          <a:srgbClr val="000000"/>
                        </a:solidFill>
                        <a:effectLst/>
                        <a:latin typeface="Browallia New" panose="020B0604020202020204" pitchFamily="34" charset="-34"/>
                        <a:cs typeface="Browallia New" panose="020B0604020202020204" pitchFamily="34" charset="-34"/>
                      </a:endParaRPr>
                    </a:p>
                  </a:txBody>
                  <a:tcPr marL="9525" marR="9525" marT="9525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th-TH" sz="2200" b="0" i="0" u="none" strike="noStrike" dirty="0">
                        <a:solidFill>
                          <a:srgbClr val="000000"/>
                        </a:solidFill>
                        <a:effectLst/>
                        <a:latin typeface="Browallia New" panose="020B0604020202020204" pitchFamily="34" charset="-34"/>
                        <a:cs typeface="Browallia New" panose="020B0604020202020204" pitchFamily="34" charset="-34"/>
                      </a:endParaRPr>
                    </a:p>
                  </a:txBody>
                  <a:tcPr marL="9525" marR="9525" marT="9525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200" u="none" strike="noStrike" dirty="0">
                          <a:effectLst/>
                          <a:latin typeface="Browallia New" panose="020B0604020202020204" pitchFamily="34" charset="-34"/>
                          <a:cs typeface="Browallia New" panose="020B0604020202020204" pitchFamily="34" charset="-34"/>
                        </a:rPr>
                        <a:t>กันยายน</a:t>
                      </a:r>
                      <a:endParaRPr lang="th-TH" sz="2200" b="0" i="0" u="none" strike="noStrike" dirty="0">
                        <a:solidFill>
                          <a:srgbClr val="000000"/>
                        </a:solidFill>
                        <a:effectLst/>
                        <a:latin typeface="Browallia New" panose="020B0604020202020204" pitchFamily="34" charset="-34"/>
                        <a:cs typeface="Browallia New" panose="020B0604020202020204" pitchFamily="34" charset="-34"/>
                      </a:endParaRPr>
                    </a:p>
                  </a:txBody>
                  <a:tcPr marL="9525" marR="9525" marT="9525" marB="0" anchor="b">
                    <a:noFill/>
                  </a:tcPr>
                </a:tc>
              </a:tr>
              <a:tr h="495300">
                <a:tc>
                  <a:txBody>
                    <a:bodyPr/>
                    <a:lstStyle/>
                    <a:p>
                      <a:pPr algn="l" fontAlgn="b"/>
                      <a:r>
                        <a:rPr lang="en-US" sz="2200" u="none" strike="noStrike" dirty="0" smtClean="0">
                          <a:effectLst/>
                          <a:latin typeface="Browallia New" panose="020B0604020202020204" pitchFamily="34" charset="-34"/>
                          <a:cs typeface="Browallia New" panose="020B0604020202020204" pitchFamily="34" charset="-34"/>
                        </a:rPr>
                        <a:t>9.</a:t>
                      </a:r>
                      <a:r>
                        <a:rPr lang="th-TH" sz="2200" u="none" strike="noStrike" dirty="0" smtClean="0">
                          <a:effectLst/>
                          <a:latin typeface="Browallia New" panose="020B0604020202020204" pitchFamily="34" charset="-34"/>
                          <a:cs typeface="Browallia New" panose="020B0604020202020204" pitchFamily="34" charset="-34"/>
                        </a:rPr>
                        <a:t>จัดทำ</a:t>
                      </a:r>
                      <a:r>
                        <a:rPr lang="th-TH" sz="2200" u="none" strike="noStrike" dirty="0">
                          <a:effectLst/>
                          <a:latin typeface="Browallia New" panose="020B0604020202020204" pitchFamily="34" charset="-34"/>
                          <a:cs typeface="Browallia New" panose="020B0604020202020204" pitchFamily="34" charset="-34"/>
                        </a:rPr>
                        <a:t>แผนปฏิบัติการ ปี 2559 (ฉบับจริง)</a:t>
                      </a:r>
                      <a:endParaRPr lang="th-TH" sz="2200" b="0" i="0" u="none" strike="noStrike" dirty="0">
                        <a:solidFill>
                          <a:srgbClr val="000000"/>
                        </a:solidFill>
                        <a:effectLst/>
                        <a:latin typeface="Browallia New" panose="020B0604020202020204" pitchFamily="34" charset="-34"/>
                        <a:cs typeface="Browallia New" panose="020B0604020202020204" pitchFamily="34" charset="-34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Browallia New" panose="020B0604020202020204" pitchFamily="34" charset="-34"/>
                          <a:cs typeface="Browallia New" panose="020B0604020202020204" pitchFamily="34" charset="-34"/>
                          <a:sym typeface="Symbol"/>
                        </a:rPr>
                        <a:t></a:t>
                      </a:r>
                      <a:endParaRPr lang="en-US" sz="2200" b="0" i="0" u="none" strike="noStrike" dirty="0">
                        <a:solidFill>
                          <a:srgbClr val="000000"/>
                        </a:solidFill>
                        <a:effectLst/>
                        <a:latin typeface="Browallia New" panose="020B0604020202020204" pitchFamily="34" charset="-34"/>
                        <a:cs typeface="Browallia New" panose="020B0604020202020204" pitchFamily="34" charset="-34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th-TH" sz="2200" b="0" i="0" u="none" strike="noStrike" dirty="0">
                        <a:solidFill>
                          <a:srgbClr val="000000"/>
                        </a:solidFill>
                        <a:effectLst/>
                        <a:latin typeface="Browallia New" panose="020B0604020202020204" pitchFamily="34" charset="-34"/>
                        <a:cs typeface="Browallia New" panose="020B0604020202020204" pitchFamily="34" charset="-34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200" u="none" strike="noStrike" dirty="0">
                          <a:effectLst/>
                          <a:latin typeface="Browallia New" panose="020B0604020202020204" pitchFamily="34" charset="-34"/>
                          <a:cs typeface="Browallia New" panose="020B0604020202020204" pitchFamily="34" charset="-34"/>
                        </a:rPr>
                        <a:t>กันยายน</a:t>
                      </a:r>
                      <a:endParaRPr lang="th-TH" sz="2200" b="0" i="0" u="none" strike="noStrike" dirty="0">
                        <a:solidFill>
                          <a:srgbClr val="000000"/>
                        </a:solidFill>
                        <a:effectLst/>
                        <a:latin typeface="Browallia New" panose="020B0604020202020204" pitchFamily="34" charset="-34"/>
                        <a:cs typeface="Browallia New" panose="020B0604020202020204" pitchFamily="34" charset="-34"/>
                      </a:endParaRP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9812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10248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1905000" y="457200"/>
            <a:ext cx="7239000" cy="5715000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b="1" dirty="0" smtClean="0">
                <a:latin typeface="BrowalliaUPC" panose="020B0604020202020204" pitchFamily="34" charset="-34"/>
                <a:cs typeface="BrowalliaUPC" panose="020B0604020202020204" pitchFamily="34" charset="-34"/>
              </a:rPr>
              <a:t>4.</a:t>
            </a:r>
            <a:r>
              <a:rPr lang="th-TH" b="1" dirty="0" smtClean="0">
                <a:latin typeface="BrowalliaUPC" panose="020B0604020202020204" pitchFamily="34" charset="-34"/>
                <a:cs typeface="BrowalliaUPC" panose="020B0604020202020204" pitchFamily="34" charset="-34"/>
              </a:rPr>
              <a:t>การนำแผนสู่การปฏิบัติ (</a:t>
            </a:r>
            <a:r>
              <a:rPr lang="en-US" b="1" dirty="0" smtClean="0">
                <a:latin typeface="BrowalliaUPC" panose="020B0604020202020204" pitchFamily="34" charset="-34"/>
                <a:cs typeface="BrowalliaUPC" panose="020B0604020202020204" pitchFamily="34" charset="-34"/>
              </a:rPr>
              <a:t>Action</a:t>
            </a:r>
            <a:r>
              <a:rPr lang="th-TH" b="1" dirty="0" smtClean="0">
                <a:latin typeface="BrowalliaUPC" panose="020B0604020202020204" pitchFamily="34" charset="-34"/>
                <a:cs typeface="BrowalliaUPC" panose="020B0604020202020204" pitchFamily="34" charset="-34"/>
              </a:rPr>
              <a:t>) </a:t>
            </a:r>
          </a:p>
          <a:p>
            <a:pPr marL="0" indent="0">
              <a:buNone/>
            </a:pPr>
            <a:endParaRPr lang="th-TH" b="1" dirty="0">
              <a:latin typeface="BrowalliaUPC" panose="020B0604020202020204" pitchFamily="34" charset="-34"/>
              <a:cs typeface="BrowalliaUPC" panose="020B0604020202020204" pitchFamily="34" charset="-34"/>
            </a:endParaRPr>
          </a:p>
          <a:p>
            <a:pPr marL="0" indent="0">
              <a:buNone/>
            </a:pPr>
            <a:r>
              <a:rPr lang="th-TH" dirty="0" smtClean="0">
                <a:latin typeface="BrowalliaUPC" panose="020B0604020202020204" pitchFamily="34" charset="-34"/>
                <a:cs typeface="BrowalliaUPC" panose="020B0604020202020204" pitchFamily="34" charset="-34"/>
              </a:rPr>
              <a:t>  </a:t>
            </a:r>
            <a:r>
              <a:rPr lang="th-TH" b="1" dirty="0" err="1" smtClean="0">
                <a:solidFill>
                  <a:srgbClr val="00B050"/>
                </a:solidFill>
                <a:latin typeface="BrowalliaUPC" panose="020B0604020202020204" pitchFamily="34" charset="-34"/>
                <a:cs typeface="BrowalliaUPC" panose="020B0604020202020204" pitchFamily="34" charset="-34"/>
              </a:rPr>
              <a:t>ไตรมาส</a:t>
            </a:r>
            <a:r>
              <a:rPr lang="th-TH" b="1" dirty="0" smtClean="0">
                <a:solidFill>
                  <a:srgbClr val="00B050"/>
                </a:solidFill>
                <a:latin typeface="BrowalliaUPC" panose="020B0604020202020204" pitchFamily="34" charset="-34"/>
                <a:cs typeface="BrowalliaUPC" panose="020B0604020202020204" pitchFamily="34" charset="-34"/>
              </a:rPr>
              <a:t>ที่ </a:t>
            </a:r>
            <a:r>
              <a:rPr lang="en-US" b="1" dirty="0" smtClean="0">
                <a:solidFill>
                  <a:srgbClr val="00B050"/>
                </a:solidFill>
                <a:latin typeface="BrowalliaUPC" panose="020B0604020202020204" pitchFamily="34" charset="-34"/>
                <a:cs typeface="BrowalliaUPC" panose="020B0604020202020204" pitchFamily="34" charset="-34"/>
              </a:rPr>
              <a:t>1</a:t>
            </a:r>
            <a:r>
              <a:rPr lang="th-TH" b="1" dirty="0" smtClean="0">
                <a:solidFill>
                  <a:srgbClr val="00B050"/>
                </a:solidFill>
                <a:latin typeface="BrowalliaUPC" panose="020B0604020202020204" pitchFamily="34" charset="-34"/>
                <a:cs typeface="BrowalliaUPC" panose="020B0604020202020204" pitchFamily="34" charset="-34"/>
              </a:rPr>
              <a:t> </a:t>
            </a:r>
            <a:r>
              <a:rPr lang="en-US" b="1" dirty="0" smtClean="0">
                <a:solidFill>
                  <a:srgbClr val="00B050"/>
                </a:solidFill>
                <a:latin typeface="BrowalliaUPC" panose="020B0604020202020204" pitchFamily="34" charset="-34"/>
                <a:cs typeface="BrowalliaUPC" panose="020B0604020202020204" pitchFamily="34" charset="-34"/>
              </a:rPr>
              <a:t>: </a:t>
            </a:r>
            <a:r>
              <a:rPr lang="th-TH" dirty="0" smtClean="0">
                <a:latin typeface="BrowalliaUPC" panose="020B0604020202020204" pitchFamily="34" charset="-34"/>
                <a:cs typeface="BrowalliaUPC" panose="020B0604020202020204" pitchFamily="34" charset="-34"/>
              </a:rPr>
              <a:t>ดำเนินงานกิจกรรมการประชุม อบรม ชี้แจง </a:t>
            </a:r>
          </a:p>
          <a:p>
            <a:pPr marL="0" indent="0">
              <a:buNone/>
            </a:pPr>
            <a:r>
              <a:rPr lang="th-TH" dirty="0">
                <a:latin typeface="BrowalliaUPC" panose="020B0604020202020204" pitchFamily="34" charset="-34"/>
                <a:cs typeface="BrowalliaUPC" panose="020B0604020202020204" pitchFamily="34" charset="-34"/>
              </a:rPr>
              <a:t> </a:t>
            </a:r>
            <a:r>
              <a:rPr lang="th-TH" dirty="0" smtClean="0">
                <a:latin typeface="BrowalliaUPC" panose="020B0604020202020204" pitchFamily="34" charset="-34"/>
                <a:cs typeface="BrowalliaUPC" panose="020B0604020202020204" pitchFamily="34" charset="-34"/>
              </a:rPr>
              <a:t>                   ให้ความรู้ พัฒนา ให้แล้วเสร็จและ</a:t>
            </a:r>
          </a:p>
          <a:p>
            <a:pPr marL="0" indent="0">
              <a:buNone/>
            </a:pPr>
            <a:r>
              <a:rPr lang="th-TH" dirty="0">
                <a:latin typeface="BrowalliaUPC" panose="020B0604020202020204" pitchFamily="34" charset="-34"/>
                <a:cs typeface="BrowalliaUPC" panose="020B0604020202020204" pitchFamily="34" charset="-34"/>
              </a:rPr>
              <a:t> </a:t>
            </a:r>
            <a:r>
              <a:rPr lang="th-TH" dirty="0" smtClean="0">
                <a:latin typeface="BrowalliaUPC" panose="020B0604020202020204" pitchFamily="34" charset="-34"/>
                <a:cs typeface="BrowalliaUPC" panose="020B0604020202020204" pitchFamily="34" charset="-34"/>
              </a:rPr>
              <a:t>                   นิเทศงานระดับจังหวัดรอบที่ </a:t>
            </a:r>
            <a:r>
              <a:rPr lang="en-US" dirty="0" smtClean="0">
                <a:latin typeface="BrowalliaUPC" panose="020B0604020202020204" pitchFamily="34" charset="-34"/>
                <a:cs typeface="BrowalliaUPC" panose="020B0604020202020204" pitchFamily="34" charset="-34"/>
              </a:rPr>
              <a:t>1 </a:t>
            </a:r>
            <a:endParaRPr lang="th-TH" dirty="0" smtClean="0">
              <a:latin typeface="BrowalliaUPC" panose="020B0604020202020204" pitchFamily="34" charset="-34"/>
              <a:cs typeface="BrowalliaUPC" panose="020B0604020202020204" pitchFamily="34" charset="-34"/>
            </a:endParaRPr>
          </a:p>
          <a:p>
            <a:pPr marL="0" indent="0">
              <a:buNone/>
            </a:pPr>
            <a:r>
              <a:rPr lang="th-TH" dirty="0">
                <a:latin typeface="BrowalliaUPC" panose="020B0604020202020204" pitchFamily="34" charset="-34"/>
                <a:cs typeface="BrowalliaUPC" panose="020B0604020202020204" pitchFamily="34" charset="-34"/>
              </a:rPr>
              <a:t> </a:t>
            </a:r>
            <a:r>
              <a:rPr lang="th-TH" dirty="0" smtClean="0">
                <a:latin typeface="BrowalliaUPC" panose="020B0604020202020204" pitchFamily="34" charset="-34"/>
                <a:cs typeface="BrowalliaUPC" panose="020B0604020202020204" pitchFamily="34" charset="-34"/>
              </a:rPr>
              <a:t> </a:t>
            </a:r>
            <a:r>
              <a:rPr lang="th-TH" b="1" dirty="0" err="1" smtClean="0">
                <a:solidFill>
                  <a:srgbClr val="00B050"/>
                </a:solidFill>
                <a:latin typeface="BrowalliaUPC" panose="020B0604020202020204" pitchFamily="34" charset="-34"/>
                <a:cs typeface="BrowalliaUPC" panose="020B0604020202020204" pitchFamily="34" charset="-34"/>
              </a:rPr>
              <a:t>ไตรมาส</a:t>
            </a:r>
            <a:r>
              <a:rPr lang="th-TH" b="1" dirty="0" smtClean="0">
                <a:solidFill>
                  <a:srgbClr val="00B050"/>
                </a:solidFill>
                <a:latin typeface="BrowalliaUPC" panose="020B0604020202020204" pitchFamily="34" charset="-34"/>
                <a:cs typeface="BrowalliaUPC" panose="020B0604020202020204" pitchFamily="34" charset="-34"/>
              </a:rPr>
              <a:t>ที่ </a:t>
            </a:r>
            <a:r>
              <a:rPr lang="en-US" b="1" dirty="0" smtClean="0">
                <a:solidFill>
                  <a:srgbClr val="00B050"/>
                </a:solidFill>
                <a:latin typeface="BrowalliaUPC" panose="020B0604020202020204" pitchFamily="34" charset="-34"/>
                <a:cs typeface="BrowalliaUPC" panose="020B0604020202020204" pitchFamily="34" charset="-34"/>
              </a:rPr>
              <a:t>2 : </a:t>
            </a:r>
            <a:r>
              <a:rPr lang="th-TH" dirty="0" smtClean="0">
                <a:latin typeface="BrowalliaUPC" panose="020B0604020202020204" pitchFamily="34" charset="-34"/>
                <a:cs typeface="BrowalliaUPC" panose="020B0604020202020204" pitchFamily="34" charset="-34"/>
              </a:rPr>
              <a:t>ดำเนินงานกิจกรรมต่างๆที่เหลือให้แล้วเสร็จ</a:t>
            </a:r>
          </a:p>
          <a:p>
            <a:pPr marL="0" indent="0">
              <a:buNone/>
            </a:pPr>
            <a:r>
              <a:rPr lang="th-TH" b="1" dirty="0">
                <a:solidFill>
                  <a:srgbClr val="00B050"/>
                </a:solidFill>
                <a:latin typeface="BrowalliaUPC" panose="020B0604020202020204" pitchFamily="34" charset="-34"/>
                <a:cs typeface="BrowalliaUPC" panose="020B0604020202020204" pitchFamily="34" charset="-34"/>
              </a:rPr>
              <a:t> </a:t>
            </a:r>
            <a:r>
              <a:rPr lang="th-TH" b="1" dirty="0" smtClean="0">
                <a:solidFill>
                  <a:srgbClr val="00B050"/>
                </a:solidFill>
                <a:latin typeface="BrowalliaUPC" panose="020B0604020202020204" pitchFamily="34" charset="-34"/>
                <a:cs typeface="BrowalliaUPC" panose="020B0604020202020204" pitchFamily="34" charset="-34"/>
              </a:rPr>
              <a:t> </a:t>
            </a:r>
            <a:r>
              <a:rPr lang="th-TH" b="1" dirty="0" err="1" smtClean="0">
                <a:solidFill>
                  <a:srgbClr val="00B050"/>
                </a:solidFill>
                <a:latin typeface="BrowalliaUPC" panose="020B0604020202020204" pitchFamily="34" charset="-34"/>
                <a:cs typeface="BrowalliaUPC" panose="020B0604020202020204" pitchFamily="34" charset="-34"/>
              </a:rPr>
              <a:t>ไตรมาส</a:t>
            </a:r>
            <a:r>
              <a:rPr lang="th-TH" b="1" dirty="0" smtClean="0">
                <a:solidFill>
                  <a:srgbClr val="00B050"/>
                </a:solidFill>
                <a:latin typeface="BrowalliaUPC" panose="020B0604020202020204" pitchFamily="34" charset="-34"/>
                <a:cs typeface="BrowalliaUPC" panose="020B0604020202020204" pitchFamily="34" charset="-34"/>
              </a:rPr>
              <a:t>ที่ </a:t>
            </a:r>
            <a:r>
              <a:rPr lang="en-US" b="1" dirty="0" smtClean="0">
                <a:solidFill>
                  <a:srgbClr val="00B050"/>
                </a:solidFill>
                <a:latin typeface="BrowalliaUPC" panose="020B0604020202020204" pitchFamily="34" charset="-34"/>
                <a:cs typeface="BrowalliaUPC" panose="020B0604020202020204" pitchFamily="34" charset="-34"/>
              </a:rPr>
              <a:t>3 : </a:t>
            </a:r>
            <a:r>
              <a:rPr lang="th-TH" dirty="0" smtClean="0">
                <a:latin typeface="BrowalliaUPC" panose="020B0604020202020204" pitchFamily="34" charset="-34"/>
                <a:cs typeface="BrowalliaUPC" panose="020B0604020202020204" pitchFamily="34" charset="-34"/>
              </a:rPr>
              <a:t>สรุปผลการดำเนินงานหลังโครงการและ</a:t>
            </a:r>
          </a:p>
          <a:p>
            <a:pPr marL="0" indent="0">
              <a:buNone/>
            </a:pPr>
            <a:r>
              <a:rPr lang="th-TH" dirty="0">
                <a:latin typeface="BrowalliaUPC" panose="020B0604020202020204" pitchFamily="34" charset="-34"/>
                <a:cs typeface="BrowalliaUPC" panose="020B0604020202020204" pitchFamily="34" charset="-34"/>
              </a:rPr>
              <a:t> </a:t>
            </a:r>
            <a:r>
              <a:rPr lang="th-TH" dirty="0" smtClean="0">
                <a:latin typeface="BrowalliaUPC" panose="020B0604020202020204" pitchFamily="34" charset="-34"/>
                <a:cs typeface="BrowalliaUPC" panose="020B0604020202020204" pitchFamily="34" charset="-34"/>
              </a:rPr>
              <a:t>                   นิเทศงานระดับจังหวัดรอบที่ </a:t>
            </a:r>
            <a:r>
              <a:rPr lang="en-US" dirty="0" smtClean="0">
                <a:latin typeface="BrowalliaUPC" panose="020B0604020202020204" pitchFamily="34" charset="-34"/>
                <a:cs typeface="BrowalliaUPC" panose="020B0604020202020204" pitchFamily="34" charset="-34"/>
              </a:rPr>
              <a:t>2</a:t>
            </a:r>
          </a:p>
          <a:p>
            <a:pPr marL="0" indent="0">
              <a:buNone/>
            </a:pPr>
            <a:r>
              <a:rPr lang="en-US" dirty="0">
                <a:latin typeface="BrowalliaUPC" panose="020B0604020202020204" pitchFamily="34" charset="-34"/>
                <a:cs typeface="BrowalliaUPC" panose="020B0604020202020204" pitchFamily="34" charset="-34"/>
              </a:rPr>
              <a:t> </a:t>
            </a:r>
            <a:r>
              <a:rPr lang="en-US" dirty="0" smtClean="0">
                <a:latin typeface="BrowalliaUPC" panose="020B0604020202020204" pitchFamily="34" charset="-34"/>
                <a:cs typeface="BrowalliaUPC" panose="020B0604020202020204" pitchFamily="34" charset="-34"/>
              </a:rPr>
              <a:t> </a:t>
            </a:r>
            <a:r>
              <a:rPr lang="th-TH" b="1" dirty="0" err="1" smtClean="0">
                <a:solidFill>
                  <a:srgbClr val="00B050"/>
                </a:solidFill>
                <a:latin typeface="BrowalliaUPC" panose="020B0604020202020204" pitchFamily="34" charset="-34"/>
                <a:cs typeface="BrowalliaUPC" panose="020B0604020202020204" pitchFamily="34" charset="-34"/>
              </a:rPr>
              <a:t>ไตรมาส</a:t>
            </a:r>
            <a:r>
              <a:rPr lang="th-TH" b="1" dirty="0" smtClean="0">
                <a:solidFill>
                  <a:srgbClr val="00B050"/>
                </a:solidFill>
                <a:latin typeface="BrowalliaUPC" panose="020B0604020202020204" pitchFamily="34" charset="-34"/>
                <a:cs typeface="BrowalliaUPC" panose="020B0604020202020204" pitchFamily="34" charset="-34"/>
              </a:rPr>
              <a:t>ที่ </a:t>
            </a:r>
            <a:r>
              <a:rPr lang="en-US" b="1" dirty="0" smtClean="0">
                <a:solidFill>
                  <a:srgbClr val="00B050"/>
                </a:solidFill>
                <a:latin typeface="BrowalliaUPC" panose="020B0604020202020204" pitchFamily="34" charset="-34"/>
                <a:cs typeface="BrowalliaUPC" panose="020B0604020202020204" pitchFamily="34" charset="-34"/>
              </a:rPr>
              <a:t>4 : </a:t>
            </a:r>
            <a:r>
              <a:rPr lang="th-TH" dirty="0" smtClean="0">
                <a:latin typeface="BrowalliaUPC" panose="020B0604020202020204" pitchFamily="34" charset="-34"/>
                <a:cs typeface="BrowalliaUPC" panose="020B0604020202020204" pitchFamily="34" charset="-34"/>
              </a:rPr>
              <a:t>สรุปสถานการณ์ปัญหา/อุปสรรคและจัดทำแผน</a:t>
            </a:r>
          </a:p>
          <a:p>
            <a:pPr marL="0" indent="0">
              <a:buNone/>
            </a:pPr>
            <a:r>
              <a:rPr lang="th-TH" dirty="0">
                <a:latin typeface="BrowalliaUPC" panose="020B0604020202020204" pitchFamily="34" charset="-34"/>
                <a:cs typeface="BrowalliaUPC" panose="020B0604020202020204" pitchFamily="34" charset="-34"/>
              </a:rPr>
              <a:t> </a:t>
            </a:r>
            <a:r>
              <a:rPr lang="th-TH" dirty="0" smtClean="0">
                <a:latin typeface="BrowalliaUPC" panose="020B0604020202020204" pitchFamily="34" charset="-34"/>
                <a:cs typeface="BrowalliaUPC" panose="020B0604020202020204" pitchFamily="34" charset="-34"/>
              </a:rPr>
              <a:t>                   ในปีต่อไป</a:t>
            </a:r>
          </a:p>
          <a:p>
            <a:pPr marL="0" indent="0">
              <a:buNone/>
            </a:pPr>
            <a:endParaRPr lang="th-TH" dirty="0" smtClean="0">
              <a:latin typeface="BrowalliaUPC" panose="020B0604020202020204" pitchFamily="34" charset="-34"/>
              <a:cs typeface="BrowalliaUPC" panose="020B0604020202020204" pitchFamily="34" charset="-34"/>
            </a:endParaRPr>
          </a:p>
          <a:p>
            <a:pPr marL="0" indent="0">
              <a:buNone/>
            </a:pPr>
            <a:endParaRPr lang="th-TH" dirty="0">
              <a:latin typeface="BrowalliaUPC" panose="020B0604020202020204" pitchFamily="34" charset="-34"/>
              <a:cs typeface="BrowalliaUPC" panose="020B0604020202020204" pitchFamily="34" charset="-34"/>
            </a:endParaRPr>
          </a:p>
          <a:p>
            <a:pPr marL="0" indent="0">
              <a:buNone/>
            </a:pPr>
            <a:endParaRPr lang="th-TH" dirty="0" smtClean="0">
              <a:latin typeface="BrowalliaUPC" panose="020B0604020202020204" pitchFamily="34" charset="-34"/>
              <a:cs typeface="BrowalliaUPC" panose="020B0604020202020204" pitchFamily="34" charset="-34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9812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696597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1905000" y="533400"/>
            <a:ext cx="8229600" cy="544036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dirty="0" smtClean="0">
                <a:latin typeface="Browallia New" panose="020B0604020202020204" pitchFamily="34" charset="-34"/>
                <a:cs typeface="Browallia New" panose="020B0604020202020204" pitchFamily="34" charset="-34"/>
              </a:rPr>
              <a:t>5.</a:t>
            </a:r>
            <a:r>
              <a:rPr lang="th-TH" dirty="0" smtClean="0">
                <a:solidFill>
                  <a:srgbClr val="0000CC"/>
                </a:solidFill>
                <a:effectLst/>
                <a:latin typeface="Browallia New" panose="020B0604020202020204" pitchFamily="34" charset="-34"/>
                <a:cs typeface="Browallia New" panose="020B0604020202020204" pitchFamily="34" charset="-34"/>
              </a:rPr>
              <a:t> </a:t>
            </a:r>
            <a:r>
              <a:rPr lang="th-TH" b="1" dirty="0" smtClean="0">
                <a:effectLst/>
                <a:latin typeface="Browallia New" panose="020B0604020202020204" pitchFamily="34" charset="-34"/>
                <a:cs typeface="Browallia New" panose="020B0604020202020204" pitchFamily="34" charset="-34"/>
              </a:rPr>
              <a:t>การกำกับ  ติดตาม ประเมินผล(</a:t>
            </a:r>
            <a:r>
              <a:rPr lang="en-US" b="1" dirty="0" err="1" smtClean="0">
                <a:effectLst/>
                <a:latin typeface="Browallia New" panose="020B0604020202020204" pitchFamily="34" charset="-34"/>
                <a:cs typeface="Browallia New" panose="020B0604020202020204" pitchFamily="34" charset="-34"/>
              </a:rPr>
              <a:t>M</a:t>
            </a:r>
            <a:r>
              <a:rPr lang="en-US" b="1" dirty="0" err="1" smtClean="0">
                <a:latin typeface="Browallia New" panose="020B0604020202020204" pitchFamily="34" charset="-34"/>
                <a:cs typeface="Browallia New" panose="020B0604020202020204" pitchFamily="34" charset="-34"/>
              </a:rPr>
              <a:t>onitor&amp;Evalution</a:t>
            </a:r>
            <a:r>
              <a:rPr lang="en-US" b="1" dirty="0" smtClean="0">
                <a:latin typeface="Browallia New" panose="020B0604020202020204" pitchFamily="34" charset="-34"/>
                <a:cs typeface="Browallia New" panose="020B0604020202020204" pitchFamily="34" charset="-34"/>
              </a:rPr>
              <a:t>) </a:t>
            </a:r>
          </a:p>
          <a:p>
            <a:pPr marL="0" indent="0">
              <a:buNone/>
            </a:pPr>
            <a:endParaRPr lang="en-US" sz="1800" b="1" dirty="0" smtClean="0">
              <a:latin typeface="Browallia New" panose="020B0604020202020204" pitchFamily="34" charset="-34"/>
              <a:cs typeface="Browallia New" panose="020B0604020202020204" pitchFamily="34" charset="-34"/>
            </a:endParaRPr>
          </a:p>
          <a:p>
            <a:pPr marL="0" indent="0">
              <a:buNone/>
            </a:pPr>
            <a:r>
              <a:rPr lang="th-TH" dirty="0" smtClean="0">
                <a:latin typeface="Browallia New" panose="020B0604020202020204" pitchFamily="34" charset="-34"/>
                <a:cs typeface="Browallia New" panose="020B0604020202020204" pitchFamily="34" charset="-34"/>
              </a:rPr>
              <a:t>    - มีการควบคุมการปฏิบัติงานกำกับแผนงานและแผนเงิน</a:t>
            </a:r>
          </a:p>
          <a:p>
            <a:pPr marL="0" indent="0">
              <a:buNone/>
            </a:pPr>
            <a:r>
              <a:rPr lang="th-TH" dirty="0">
                <a:latin typeface="Browallia New" panose="020B0604020202020204" pitchFamily="34" charset="-34"/>
                <a:cs typeface="Browallia New" panose="020B0604020202020204" pitchFamily="34" charset="-34"/>
              </a:rPr>
              <a:t> </a:t>
            </a:r>
            <a:r>
              <a:rPr lang="th-TH" dirty="0" smtClean="0">
                <a:latin typeface="Browallia New" panose="020B0604020202020204" pitchFamily="34" charset="-34"/>
                <a:cs typeface="Browallia New" panose="020B0604020202020204" pitchFamily="34" charset="-34"/>
              </a:rPr>
              <a:t>   - ติดตามผลการดำเนินงานตามรอบการนิเทศงานของจังหวัด </a:t>
            </a:r>
          </a:p>
          <a:p>
            <a:pPr marL="0" indent="0">
              <a:buNone/>
            </a:pPr>
            <a:r>
              <a:rPr lang="th-TH" dirty="0">
                <a:latin typeface="Browallia New" panose="020B0604020202020204" pitchFamily="34" charset="-34"/>
                <a:cs typeface="Browallia New" panose="020B0604020202020204" pitchFamily="34" charset="-34"/>
              </a:rPr>
              <a:t> </a:t>
            </a:r>
            <a:r>
              <a:rPr lang="th-TH" dirty="0" smtClean="0">
                <a:latin typeface="Browallia New" panose="020B0604020202020204" pitchFamily="34" charset="-34"/>
                <a:cs typeface="Browallia New" panose="020B0604020202020204" pitchFamily="34" charset="-34"/>
              </a:rPr>
              <a:t>     กำหนด </a:t>
            </a:r>
            <a:r>
              <a:rPr lang="en-US" dirty="0" smtClean="0">
                <a:latin typeface="Browallia New" panose="020B0604020202020204" pitchFamily="34" charset="-34"/>
                <a:cs typeface="Browallia New" panose="020B0604020202020204" pitchFamily="34" charset="-34"/>
              </a:rPr>
              <a:t>timeline </a:t>
            </a:r>
            <a:r>
              <a:rPr lang="th-TH" dirty="0" smtClean="0">
                <a:latin typeface="Browallia New" panose="020B0604020202020204" pitchFamily="34" charset="-34"/>
                <a:cs typeface="Browallia New" panose="020B0604020202020204" pitchFamily="34" charset="-34"/>
              </a:rPr>
              <a:t>ดังนี้</a:t>
            </a:r>
            <a:r>
              <a:rPr lang="en-US" dirty="0" smtClean="0">
                <a:latin typeface="Browallia New" panose="020B0604020202020204" pitchFamily="34" charset="-34"/>
                <a:cs typeface="Browallia New" panose="020B0604020202020204" pitchFamily="34" charset="-34"/>
              </a:rPr>
              <a:t> </a:t>
            </a:r>
            <a:endParaRPr lang="th-TH" dirty="0" smtClean="0">
              <a:latin typeface="Browallia New" panose="020B0604020202020204" pitchFamily="34" charset="-34"/>
              <a:cs typeface="Browallia New" panose="020B0604020202020204" pitchFamily="34" charset="-34"/>
            </a:endParaRPr>
          </a:p>
          <a:p>
            <a:pPr marL="0" indent="0">
              <a:buNone/>
            </a:pPr>
            <a:r>
              <a:rPr lang="th-TH" dirty="0">
                <a:latin typeface="Browallia New" panose="020B0604020202020204" pitchFamily="34" charset="-34"/>
                <a:cs typeface="Browallia New" panose="020B0604020202020204" pitchFamily="34" charset="-34"/>
              </a:rPr>
              <a:t> </a:t>
            </a:r>
            <a:r>
              <a:rPr lang="th-TH" dirty="0" smtClean="0">
                <a:latin typeface="Browallia New" panose="020B0604020202020204" pitchFamily="34" charset="-34"/>
                <a:cs typeface="Browallia New" panose="020B0604020202020204" pitchFamily="34" charset="-34"/>
              </a:rPr>
              <a:t>     </a:t>
            </a:r>
            <a:r>
              <a:rPr lang="th-TH" b="1" dirty="0" smtClean="0">
                <a:latin typeface="Browallia New" panose="020B0604020202020204" pitchFamily="34" charset="-34"/>
                <a:cs typeface="Browallia New" panose="020B0604020202020204" pitchFamily="34" charset="-34"/>
              </a:rPr>
              <a:t>รอบที่ </a:t>
            </a:r>
            <a:r>
              <a:rPr lang="en-US" b="1" dirty="0" smtClean="0">
                <a:latin typeface="Browallia New" panose="020B0604020202020204" pitchFamily="34" charset="-34"/>
                <a:cs typeface="Browallia New" panose="020B0604020202020204" pitchFamily="34" charset="-34"/>
              </a:rPr>
              <a:t>1 : </a:t>
            </a:r>
            <a:r>
              <a:rPr lang="th-TH" dirty="0" smtClean="0">
                <a:latin typeface="Browallia New" panose="020B0604020202020204" pitchFamily="34" charset="-34"/>
                <a:cs typeface="Browallia New" panose="020B0604020202020204" pitchFamily="34" charset="-34"/>
              </a:rPr>
              <a:t>เพื่อสรุปและวิเคราะห์ความสำเร็จของ</a:t>
            </a:r>
          </a:p>
          <a:p>
            <a:pPr marL="0" indent="0">
              <a:buNone/>
            </a:pPr>
            <a:r>
              <a:rPr lang="th-TH" dirty="0">
                <a:latin typeface="Browallia New" panose="020B0604020202020204" pitchFamily="34" charset="-34"/>
                <a:cs typeface="Browallia New" panose="020B0604020202020204" pitchFamily="34" charset="-34"/>
              </a:rPr>
              <a:t> </a:t>
            </a:r>
            <a:r>
              <a:rPr lang="th-TH" dirty="0" smtClean="0">
                <a:latin typeface="Browallia New" panose="020B0604020202020204" pitchFamily="34" charset="-34"/>
                <a:cs typeface="Browallia New" panose="020B0604020202020204" pitchFamily="34" charset="-34"/>
              </a:rPr>
              <a:t>                  การดำเนินงานตามแผน(</a:t>
            </a:r>
            <a:r>
              <a:rPr lang="th-TH" dirty="0" err="1" smtClean="0">
                <a:latin typeface="Browallia New" panose="020B0604020202020204" pitchFamily="34" charset="-34"/>
                <a:cs typeface="Browallia New" panose="020B0604020202020204" pitchFamily="34" charset="-34"/>
              </a:rPr>
              <a:t>ไตรมาส</a:t>
            </a:r>
            <a:r>
              <a:rPr lang="en-US" dirty="0" smtClean="0">
                <a:latin typeface="Browallia New" panose="020B0604020202020204" pitchFamily="34" charset="-34"/>
                <a:cs typeface="Browallia New" panose="020B0604020202020204" pitchFamily="34" charset="-34"/>
              </a:rPr>
              <a:t>1</a:t>
            </a:r>
            <a:r>
              <a:rPr lang="th-TH" dirty="0" smtClean="0">
                <a:latin typeface="Browallia New" panose="020B0604020202020204" pitchFamily="34" charset="-34"/>
                <a:cs typeface="Browallia New" panose="020B0604020202020204" pitchFamily="34" charset="-34"/>
              </a:rPr>
              <a:t>)</a:t>
            </a:r>
            <a:endParaRPr lang="en-US" dirty="0" smtClean="0">
              <a:latin typeface="Browallia New" panose="020B0604020202020204" pitchFamily="34" charset="-34"/>
              <a:cs typeface="Browallia New" panose="020B0604020202020204" pitchFamily="34" charset="-34"/>
            </a:endParaRPr>
          </a:p>
          <a:p>
            <a:pPr marL="0" indent="0">
              <a:buNone/>
            </a:pPr>
            <a:r>
              <a:rPr lang="en-US" dirty="0">
                <a:latin typeface="Browallia New" panose="020B0604020202020204" pitchFamily="34" charset="-34"/>
                <a:cs typeface="Browallia New" panose="020B0604020202020204" pitchFamily="34" charset="-34"/>
              </a:rPr>
              <a:t> </a:t>
            </a:r>
            <a:r>
              <a:rPr lang="en-US" dirty="0" smtClean="0">
                <a:latin typeface="Browallia New" panose="020B0604020202020204" pitchFamily="34" charset="-34"/>
                <a:cs typeface="Browallia New" panose="020B0604020202020204" pitchFamily="34" charset="-34"/>
              </a:rPr>
              <a:t>     </a:t>
            </a:r>
            <a:r>
              <a:rPr lang="th-TH" b="1" dirty="0" smtClean="0">
                <a:latin typeface="Browallia New" panose="020B0604020202020204" pitchFamily="34" charset="-34"/>
                <a:cs typeface="Browallia New" panose="020B0604020202020204" pitchFamily="34" charset="-34"/>
              </a:rPr>
              <a:t>รอบที่ </a:t>
            </a:r>
            <a:r>
              <a:rPr lang="en-US" b="1" dirty="0" smtClean="0">
                <a:latin typeface="Browallia New" panose="020B0604020202020204" pitchFamily="34" charset="-34"/>
                <a:cs typeface="Browallia New" panose="020B0604020202020204" pitchFamily="34" charset="-34"/>
              </a:rPr>
              <a:t>2</a:t>
            </a:r>
            <a:r>
              <a:rPr lang="th-TH" b="1" dirty="0" smtClean="0">
                <a:latin typeface="Browallia New" panose="020B0604020202020204" pitchFamily="34" charset="-34"/>
                <a:cs typeface="Browallia New" panose="020B0604020202020204" pitchFamily="34" charset="-34"/>
              </a:rPr>
              <a:t> </a:t>
            </a:r>
            <a:r>
              <a:rPr lang="en-US" b="1" dirty="0" smtClean="0">
                <a:latin typeface="Browallia New" panose="020B0604020202020204" pitchFamily="34" charset="-34"/>
                <a:cs typeface="Browallia New" panose="020B0604020202020204" pitchFamily="34" charset="-34"/>
              </a:rPr>
              <a:t>: </a:t>
            </a:r>
            <a:r>
              <a:rPr lang="th-TH" dirty="0" smtClean="0">
                <a:latin typeface="Browallia New" panose="020B0604020202020204" pitchFamily="34" charset="-34"/>
                <a:cs typeface="Browallia New" panose="020B0604020202020204" pitchFamily="34" charset="-34"/>
              </a:rPr>
              <a:t>เพื่อวิเคราะห์ผลการดำเนินงาน/ปัญหาอุปสรรค</a:t>
            </a:r>
          </a:p>
          <a:p>
            <a:pPr marL="0" indent="0">
              <a:buNone/>
            </a:pPr>
            <a:r>
              <a:rPr lang="th-TH" dirty="0">
                <a:latin typeface="Browallia New" panose="020B0604020202020204" pitchFamily="34" charset="-34"/>
                <a:cs typeface="Browallia New" panose="020B0604020202020204" pitchFamily="34" charset="-34"/>
              </a:rPr>
              <a:t> </a:t>
            </a:r>
            <a:r>
              <a:rPr lang="th-TH" dirty="0" smtClean="0">
                <a:latin typeface="Browallia New" panose="020B0604020202020204" pitchFamily="34" charset="-34"/>
                <a:cs typeface="Browallia New" panose="020B0604020202020204" pitchFamily="34" charset="-34"/>
              </a:rPr>
              <a:t>                  และนำมาเป็นข้อมูลนำเข้าในการจัดทำแผน</a:t>
            </a:r>
          </a:p>
          <a:p>
            <a:pPr marL="0" indent="0">
              <a:buNone/>
            </a:pPr>
            <a:r>
              <a:rPr lang="th-TH" dirty="0">
                <a:latin typeface="Browallia New" panose="020B0604020202020204" pitchFamily="34" charset="-34"/>
                <a:cs typeface="Browallia New" panose="020B0604020202020204" pitchFamily="34" charset="-34"/>
              </a:rPr>
              <a:t> </a:t>
            </a:r>
            <a:r>
              <a:rPr lang="th-TH" dirty="0" smtClean="0">
                <a:latin typeface="Browallia New" panose="020B0604020202020204" pitchFamily="34" charset="-34"/>
                <a:cs typeface="Browallia New" panose="020B0604020202020204" pitchFamily="34" charset="-34"/>
              </a:rPr>
              <a:t>                  ปฏิบัติการในปีต่อไป(</a:t>
            </a:r>
            <a:r>
              <a:rPr lang="th-TH" dirty="0" err="1" smtClean="0">
                <a:latin typeface="Browallia New" panose="020B0604020202020204" pitchFamily="34" charset="-34"/>
                <a:cs typeface="Browallia New" panose="020B0604020202020204" pitchFamily="34" charset="-34"/>
              </a:rPr>
              <a:t>ไตรมาส</a:t>
            </a:r>
            <a:r>
              <a:rPr lang="th-TH" dirty="0" smtClean="0">
                <a:latin typeface="Browallia New" panose="020B0604020202020204" pitchFamily="34" charset="-34"/>
                <a:cs typeface="Browallia New" panose="020B0604020202020204" pitchFamily="34" charset="-34"/>
              </a:rPr>
              <a:t> </a:t>
            </a:r>
            <a:r>
              <a:rPr lang="en-US" dirty="0" smtClean="0">
                <a:latin typeface="Browallia New" panose="020B0604020202020204" pitchFamily="34" charset="-34"/>
                <a:cs typeface="Browallia New" panose="020B0604020202020204" pitchFamily="34" charset="-34"/>
              </a:rPr>
              <a:t>2-3</a:t>
            </a:r>
            <a:r>
              <a:rPr lang="th-TH" dirty="0" smtClean="0">
                <a:latin typeface="Browallia New" panose="020B0604020202020204" pitchFamily="34" charset="-34"/>
                <a:cs typeface="Browallia New" panose="020B0604020202020204" pitchFamily="34" charset="-34"/>
              </a:rPr>
              <a:t>)</a:t>
            </a: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9812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757749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1981200" y="762000"/>
            <a:ext cx="8229600" cy="58674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h-TH" sz="3000" b="1" dirty="0" smtClean="0">
                <a:latin typeface="Browallia New" panose="020B0604020202020204" pitchFamily="34" charset="-34"/>
                <a:cs typeface="Browallia New" panose="020B0604020202020204" pitchFamily="34" charset="-34"/>
              </a:rPr>
              <a:t>ผลที่ได้จากการดำเนินงานตามกระบวนการจัดทำแผนปี </a:t>
            </a:r>
            <a:r>
              <a:rPr lang="en-US" sz="3000" b="1" dirty="0" smtClean="0">
                <a:latin typeface="Browallia New" panose="020B0604020202020204" pitchFamily="34" charset="-34"/>
                <a:cs typeface="Browallia New" panose="020B0604020202020204" pitchFamily="34" charset="-34"/>
              </a:rPr>
              <a:t>2559</a:t>
            </a:r>
          </a:p>
          <a:p>
            <a:pPr marL="0" indent="0">
              <a:buNone/>
            </a:pPr>
            <a:endParaRPr lang="th-TH" sz="1800" b="1" dirty="0" smtClean="0">
              <a:latin typeface="Browallia New" panose="020B0604020202020204" pitchFamily="34" charset="-34"/>
              <a:cs typeface="Browallia New" panose="020B0604020202020204" pitchFamily="34" charset="-34"/>
            </a:endParaRPr>
          </a:p>
          <a:p>
            <a:pPr marL="514350" indent="-514350">
              <a:buAutoNum type="arabicPeriod"/>
            </a:pPr>
            <a:r>
              <a:rPr lang="th-TH" sz="3000" dirty="0" smtClean="0">
                <a:latin typeface="Browallia New" panose="020B0604020202020204" pitchFamily="34" charset="-34"/>
                <a:cs typeface="Browallia New" panose="020B0604020202020204" pitchFamily="34" charset="-34"/>
              </a:rPr>
              <a:t>แผนงาน/โครงการครอบคลุมการแก้ไขปัญหาที่สำคัญทั้ง</a:t>
            </a:r>
          </a:p>
          <a:p>
            <a:pPr marL="0" indent="0">
              <a:buNone/>
            </a:pPr>
            <a:r>
              <a:rPr lang="th-TH" sz="3000" dirty="0">
                <a:latin typeface="Browallia New" panose="020B0604020202020204" pitchFamily="34" charset="-34"/>
                <a:cs typeface="Browallia New" panose="020B0604020202020204" pitchFamily="34" charset="-34"/>
              </a:rPr>
              <a:t> </a:t>
            </a:r>
            <a:r>
              <a:rPr lang="th-TH" sz="3000" dirty="0" smtClean="0">
                <a:latin typeface="Browallia New" panose="020B0604020202020204" pitchFamily="34" charset="-34"/>
                <a:cs typeface="Browallia New" panose="020B0604020202020204" pitchFamily="34" charset="-34"/>
              </a:rPr>
              <a:t>     ในระดับจังหวัดและระดับอำเภอ</a:t>
            </a:r>
          </a:p>
          <a:p>
            <a:pPr marL="514350" indent="-514350">
              <a:buAutoNum type="arabicPeriod" startAt="2"/>
            </a:pPr>
            <a:r>
              <a:rPr lang="th-TH" sz="3000" dirty="0" smtClean="0">
                <a:latin typeface="Browallia New" panose="020B0604020202020204" pitchFamily="34" charset="-34"/>
                <a:cs typeface="Browallia New" panose="020B0604020202020204" pitchFamily="34" charset="-34"/>
              </a:rPr>
              <a:t>เพิ่มพูนศักยภาพในด้านการวิเคราะห์ปัญหาและ</a:t>
            </a:r>
          </a:p>
          <a:p>
            <a:pPr marL="0" indent="0">
              <a:buNone/>
            </a:pPr>
            <a:r>
              <a:rPr lang="th-TH" sz="3000" dirty="0" smtClean="0">
                <a:latin typeface="Browallia New" panose="020B0604020202020204" pitchFamily="34" charset="-34"/>
                <a:cs typeface="Browallia New" panose="020B0604020202020204" pitchFamily="34" charset="-34"/>
              </a:rPr>
              <a:t>      กระบวนการแก้ไขปัญหาในระดับพื้นที่</a:t>
            </a:r>
          </a:p>
          <a:p>
            <a:pPr marL="0" indent="0">
              <a:buNone/>
            </a:pPr>
            <a:r>
              <a:rPr lang="en-US" sz="3000" dirty="0" smtClean="0">
                <a:latin typeface="Browallia New" panose="020B0604020202020204" pitchFamily="34" charset="-34"/>
                <a:cs typeface="Browallia New" panose="020B0604020202020204" pitchFamily="34" charset="-34"/>
              </a:rPr>
              <a:t>3.    </a:t>
            </a:r>
            <a:r>
              <a:rPr lang="th-TH" sz="3000" dirty="0" smtClean="0">
                <a:latin typeface="Browallia New" panose="020B0604020202020204" pitchFamily="34" charset="-34"/>
                <a:cs typeface="Browallia New" panose="020B0604020202020204" pitchFamily="34" charset="-34"/>
              </a:rPr>
              <a:t>ลดปัญหาแผนงานโครงการซ้ำๆทุกปีและซ้ำซ้อน</a:t>
            </a:r>
          </a:p>
          <a:p>
            <a:pPr marL="514350" indent="-514350">
              <a:buAutoNum type="arabicPeriod" startAt="4"/>
            </a:pPr>
            <a:r>
              <a:rPr lang="th-TH" sz="3000" dirty="0" smtClean="0">
                <a:latin typeface="Browallia New" panose="020B0604020202020204" pitchFamily="34" charset="-34"/>
                <a:cs typeface="Browallia New" panose="020B0604020202020204" pitchFamily="34" charset="-34"/>
              </a:rPr>
              <a:t>เกิดประสิทธิภาพในการบริหารจัดการงบประมาณจากการ</a:t>
            </a:r>
          </a:p>
          <a:p>
            <a:pPr marL="0" indent="0">
              <a:buNone/>
            </a:pPr>
            <a:r>
              <a:rPr lang="th-TH" sz="3000" dirty="0" smtClean="0">
                <a:latin typeface="Browallia New" panose="020B0604020202020204" pitchFamily="34" charset="-34"/>
                <a:cs typeface="Browallia New" panose="020B0604020202020204" pitchFamily="34" charset="-34"/>
              </a:rPr>
              <a:t>      กำกับแผนงานและแผน</a:t>
            </a:r>
            <a:r>
              <a:rPr lang="th-TH" sz="3000" dirty="0" smtClean="0">
                <a:latin typeface="Browallia New" panose="020B0604020202020204" pitchFamily="34" charset="-34"/>
                <a:cs typeface="Browallia New" panose="020B0604020202020204" pitchFamily="34" charset="-34"/>
              </a:rPr>
              <a:t>เงิน</a:t>
            </a:r>
            <a:endParaRPr lang="th-TH" sz="3000" dirty="0" smtClean="0">
              <a:latin typeface="Browallia New" panose="020B0604020202020204" pitchFamily="34" charset="-34"/>
              <a:cs typeface="Browallia New" panose="020B0604020202020204" pitchFamily="34" charset="-34"/>
            </a:endParaRPr>
          </a:p>
          <a:p>
            <a:pPr marL="514350" indent="-514350">
              <a:buAutoNum type="arabicPeriod"/>
            </a:pPr>
            <a:endParaRPr lang="th-TH" dirty="0" smtClean="0">
              <a:latin typeface="Browallia New" panose="020B0604020202020204" pitchFamily="34" charset="-34"/>
              <a:cs typeface="Browallia New" panose="020B0604020202020204" pitchFamily="34" charset="-34"/>
            </a:endParaRPr>
          </a:p>
          <a:p>
            <a:pPr marL="0" indent="0">
              <a:buNone/>
            </a:pPr>
            <a:endParaRPr lang="th-TH" dirty="0">
              <a:latin typeface="Browallia New" panose="020B0604020202020204" pitchFamily="34" charset="-34"/>
              <a:cs typeface="Browallia New" panose="020B0604020202020204" pitchFamily="34" charset="-34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9812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369116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76200" y="1608667"/>
            <a:ext cx="8534400" cy="4944533"/>
          </a:xfrm>
        </p:spPr>
        <p:txBody>
          <a:bodyPr>
            <a:normAutofit/>
          </a:bodyPr>
          <a:lstStyle/>
          <a:p>
            <a:pPr marL="0" lvl="0" indent="0">
              <a:buNone/>
            </a:pPr>
            <a:r>
              <a:rPr lang="en-US" b="1" dirty="0" smtClean="0">
                <a:latin typeface="Browallia New" panose="020B0604020202020204" pitchFamily="34" charset="-34"/>
                <a:cs typeface="Browallia New" panose="020B0604020202020204" pitchFamily="34" charset="-34"/>
              </a:rPr>
              <a:t>1.</a:t>
            </a:r>
            <a:r>
              <a:rPr lang="th-TH" b="1" dirty="0" smtClean="0">
                <a:latin typeface="Browallia New" panose="020B0604020202020204" pitchFamily="34" charset="-34"/>
                <a:cs typeface="Browallia New" panose="020B0604020202020204" pitchFamily="34" charset="-34"/>
              </a:rPr>
              <a:t>แผนปกติ </a:t>
            </a:r>
            <a:r>
              <a:rPr lang="en-US" b="1" dirty="0" smtClean="0">
                <a:latin typeface="Browallia New" panose="020B0604020202020204" pitchFamily="34" charset="-34"/>
                <a:cs typeface="Browallia New" panose="020B0604020202020204" pitchFamily="34" charset="-34"/>
              </a:rPr>
              <a:t>(Routine)</a:t>
            </a:r>
          </a:p>
          <a:p>
            <a:pPr marL="0" lvl="0" indent="0">
              <a:buNone/>
            </a:pPr>
            <a:r>
              <a:rPr lang="en-US" b="1" dirty="0" smtClean="0">
                <a:latin typeface="Browallia New" panose="020B0604020202020204" pitchFamily="34" charset="-34"/>
                <a:cs typeface="Browallia New" panose="020B0604020202020204" pitchFamily="34" charset="-34"/>
              </a:rPr>
              <a:t>2.</a:t>
            </a:r>
            <a:r>
              <a:rPr lang="th-TH" sz="2800" b="1" dirty="0" smtClean="0">
                <a:latin typeface="Browallia New" panose="020B0604020202020204" pitchFamily="34" charset="-34"/>
                <a:cs typeface="Browallia New" panose="020B0604020202020204" pitchFamily="34" charset="-34"/>
              </a:rPr>
              <a:t>แผนตอบโจทย์แยกเป็น </a:t>
            </a:r>
            <a:r>
              <a:rPr lang="en-US" sz="2800" b="1" dirty="0" smtClean="0">
                <a:latin typeface="Browallia New" panose="020B0604020202020204" pitchFamily="34" charset="-34"/>
                <a:cs typeface="Browallia New" panose="020B0604020202020204" pitchFamily="34" charset="-34"/>
              </a:rPr>
              <a:t>3</a:t>
            </a:r>
            <a:r>
              <a:rPr lang="th-TH" sz="2800" b="1" dirty="0" smtClean="0">
                <a:latin typeface="Browallia New" panose="020B0604020202020204" pitchFamily="34" charset="-34"/>
                <a:cs typeface="Browallia New" panose="020B0604020202020204" pitchFamily="34" charset="-34"/>
              </a:rPr>
              <a:t> ประเด็น</a:t>
            </a:r>
          </a:p>
          <a:p>
            <a:pPr marL="0" lvl="0" indent="0">
              <a:buNone/>
            </a:pPr>
            <a:r>
              <a:rPr lang="th-TH" sz="2800" b="1" dirty="0" smtClean="0">
                <a:latin typeface="Browallia New" panose="020B0604020202020204" pitchFamily="34" charset="-34"/>
                <a:cs typeface="Browallia New" panose="020B0604020202020204" pitchFamily="34" charset="-34"/>
              </a:rPr>
              <a:t>   </a:t>
            </a:r>
            <a:r>
              <a:rPr lang="en-US" sz="2800" b="1" dirty="0" smtClean="0">
                <a:latin typeface="Browallia New" panose="020B0604020202020204" pitchFamily="34" charset="-34"/>
                <a:cs typeface="Browallia New" panose="020B0604020202020204" pitchFamily="34" charset="-34"/>
              </a:rPr>
              <a:t>2.1</a:t>
            </a:r>
            <a:r>
              <a:rPr lang="th-TH" sz="2800" b="1" dirty="0" smtClean="0">
                <a:latin typeface="Browallia New" panose="020B0604020202020204" pitchFamily="34" charset="-34"/>
                <a:cs typeface="Browallia New" panose="020B0604020202020204" pitchFamily="34" charset="-34"/>
              </a:rPr>
              <a:t> แผนสอดคล้องกับนโยบายกระทรวงฯ , </a:t>
            </a:r>
          </a:p>
          <a:p>
            <a:pPr marL="0" lvl="0" indent="0">
              <a:buNone/>
            </a:pPr>
            <a:r>
              <a:rPr lang="th-TH" sz="2800" b="1" dirty="0">
                <a:latin typeface="Browallia New" panose="020B0604020202020204" pitchFamily="34" charset="-34"/>
                <a:cs typeface="Browallia New" panose="020B0604020202020204" pitchFamily="34" charset="-34"/>
              </a:rPr>
              <a:t> </a:t>
            </a:r>
            <a:r>
              <a:rPr lang="th-TH" sz="2800" b="1" dirty="0" smtClean="0">
                <a:latin typeface="Browallia New" panose="020B0604020202020204" pitchFamily="34" charset="-34"/>
                <a:cs typeface="Browallia New" panose="020B0604020202020204" pitchFamily="34" charset="-34"/>
              </a:rPr>
              <a:t>        ผู้ว่าราชการฯ , นพ.</a:t>
            </a:r>
            <a:r>
              <a:rPr lang="th-TH" sz="2800" b="1" dirty="0" err="1" smtClean="0">
                <a:latin typeface="Browallia New" panose="020B0604020202020204" pitchFamily="34" charset="-34"/>
                <a:cs typeface="Browallia New" panose="020B0604020202020204" pitchFamily="34" charset="-34"/>
              </a:rPr>
              <a:t>สสจ</a:t>
            </a:r>
            <a:r>
              <a:rPr lang="th-TH" sz="2800" b="1" dirty="0" smtClean="0">
                <a:latin typeface="Browallia New" panose="020B0604020202020204" pitchFamily="34" charset="-34"/>
                <a:cs typeface="Browallia New" panose="020B0604020202020204" pitchFamily="34" charset="-34"/>
              </a:rPr>
              <a:t>. </a:t>
            </a:r>
            <a:endParaRPr lang="en-US" sz="2800" b="1" dirty="0" smtClean="0">
              <a:latin typeface="Browallia New" panose="020B0604020202020204" pitchFamily="34" charset="-34"/>
              <a:cs typeface="Browallia New" panose="020B0604020202020204" pitchFamily="34" charset="-34"/>
            </a:endParaRPr>
          </a:p>
          <a:p>
            <a:pPr marL="0" lvl="0" indent="0">
              <a:buNone/>
            </a:pPr>
            <a:r>
              <a:rPr lang="en-US" sz="2800" b="1" dirty="0" smtClean="0">
                <a:latin typeface="Browallia New" panose="020B0604020202020204" pitchFamily="34" charset="-34"/>
                <a:cs typeface="Browallia New" panose="020B0604020202020204" pitchFamily="34" charset="-34"/>
              </a:rPr>
              <a:t>   2</a:t>
            </a:r>
            <a:r>
              <a:rPr lang="th-TH" sz="2800" b="1" dirty="0" smtClean="0">
                <a:latin typeface="Browallia New" panose="020B0604020202020204" pitchFamily="34" charset="-34"/>
                <a:cs typeface="Browallia New" panose="020B0604020202020204" pitchFamily="34" charset="-34"/>
              </a:rPr>
              <a:t>.</a:t>
            </a:r>
            <a:r>
              <a:rPr lang="en-US" sz="2800" b="1" dirty="0" smtClean="0">
                <a:latin typeface="Browallia New" panose="020B0604020202020204" pitchFamily="34" charset="-34"/>
                <a:cs typeface="Browallia New" panose="020B0604020202020204" pitchFamily="34" charset="-34"/>
              </a:rPr>
              <a:t>2</a:t>
            </a:r>
            <a:r>
              <a:rPr lang="th-TH" sz="2800" b="1" dirty="0" smtClean="0">
                <a:latin typeface="Browallia New" panose="020B0604020202020204" pitchFamily="34" charset="-34"/>
                <a:cs typeface="Browallia New" panose="020B0604020202020204" pitchFamily="34" charset="-34"/>
              </a:rPr>
              <a:t> แผนสอดคล้องกับปัญหาสาธารณสุขในพื้นที่ </a:t>
            </a:r>
          </a:p>
          <a:p>
            <a:pPr marL="0" lvl="0" indent="0">
              <a:buNone/>
            </a:pPr>
            <a:r>
              <a:rPr lang="en-US" sz="2800" b="1" dirty="0" smtClean="0">
                <a:latin typeface="Browallia New" panose="020B0604020202020204" pitchFamily="34" charset="-34"/>
                <a:cs typeface="Browallia New" panose="020B0604020202020204" pitchFamily="34" charset="-34"/>
              </a:rPr>
              <a:t>   2.3</a:t>
            </a:r>
            <a:r>
              <a:rPr lang="th-TH" sz="2800" b="1" dirty="0" smtClean="0">
                <a:latin typeface="Browallia New" panose="020B0604020202020204" pitchFamily="34" charset="-34"/>
                <a:cs typeface="Browallia New" panose="020B0604020202020204" pitchFamily="34" charset="-34"/>
              </a:rPr>
              <a:t> </a:t>
            </a:r>
            <a:r>
              <a:rPr lang="th-TH" sz="2400" b="1" dirty="0" smtClean="0">
                <a:latin typeface="Browallia New" panose="020B0604020202020204" pitchFamily="34" charset="-34"/>
                <a:cs typeface="Browallia New" panose="020B0604020202020204" pitchFamily="34" charset="-34"/>
              </a:rPr>
              <a:t>แผนสอดคล้องกับตัวชี้วัดที่มีผลงานไม่ผ่านเกณฑ์และตัวชี้วัด ที่มีผลงานผ่านบางตัว</a:t>
            </a:r>
          </a:p>
          <a:p>
            <a:pPr marL="0" lvl="0" indent="0">
              <a:buNone/>
            </a:pPr>
            <a:r>
              <a:rPr lang="th-TH" sz="2400" b="1" dirty="0">
                <a:latin typeface="Browallia New" panose="020B0604020202020204" pitchFamily="34" charset="-34"/>
                <a:cs typeface="Browallia New" panose="020B0604020202020204" pitchFamily="34" charset="-34"/>
              </a:rPr>
              <a:t> </a:t>
            </a:r>
            <a:r>
              <a:rPr lang="th-TH" sz="2400" b="1" dirty="0" smtClean="0">
                <a:latin typeface="Browallia New" panose="020B0604020202020204" pitchFamily="34" charset="-34"/>
                <a:cs typeface="Browallia New" panose="020B0604020202020204" pitchFamily="34" charset="-34"/>
              </a:rPr>
              <a:t>         ยังที่เป็นปัญหาสำคัญและมีความจำเป็นต้องทำแผนรองรับเพื่อการพัฒนา</a:t>
            </a:r>
          </a:p>
          <a:p>
            <a:pPr marL="0" lvl="0" indent="0">
              <a:buNone/>
            </a:pPr>
            <a:r>
              <a:rPr lang="en-US" b="1" dirty="0" smtClean="0">
                <a:latin typeface="Browallia New" panose="020B0604020202020204" pitchFamily="34" charset="-34"/>
                <a:cs typeface="Browallia New" panose="020B0604020202020204" pitchFamily="34" charset="-34"/>
              </a:rPr>
              <a:t>3.</a:t>
            </a:r>
            <a:r>
              <a:rPr lang="th-TH" b="1" dirty="0" smtClean="0">
                <a:latin typeface="Browallia New" panose="020B0604020202020204" pitchFamily="34" charset="-34"/>
                <a:cs typeface="Browallia New" panose="020B0604020202020204" pitchFamily="34" charset="-34"/>
              </a:rPr>
              <a:t>แผนสาธารณสุขชายแดน</a:t>
            </a:r>
          </a:p>
          <a:p>
            <a:pPr marL="0" lvl="0" indent="0">
              <a:buNone/>
            </a:pPr>
            <a:r>
              <a:rPr lang="en-US" b="1" dirty="0" smtClean="0">
                <a:latin typeface="Browallia New" panose="020B0604020202020204" pitchFamily="34" charset="-34"/>
                <a:cs typeface="Browallia New" panose="020B0604020202020204" pitchFamily="34" charset="-34"/>
              </a:rPr>
              <a:t>4.Service Plan</a:t>
            </a:r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" y="-6928"/>
            <a:ext cx="9144000" cy="692728"/>
          </a:xfr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algn="l"/>
            <a:r>
              <a:rPr lang="th-TH" b="1" dirty="0" smtClean="0">
                <a:solidFill>
                  <a:schemeClr val="tx1"/>
                </a:solidFill>
                <a:effectLst/>
                <a:latin typeface="Browallia New" panose="020B0604020202020204" pitchFamily="34" charset="-34"/>
                <a:cs typeface="Browallia New" panose="020B0604020202020204" pitchFamily="34" charset="-34"/>
              </a:rPr>
              <a:t>                                                                            ผลลัพธ์ที่ได้</a:t>
            </a:r>
            <a:endParaRPr lang="th-TH" b="1" dirty="0">
              <a:latin typeface="Browallia New" panose="020B0604020202020204" pitchFamily="34" charset="-34"/>
              <a:cs typeface="Browallia New" panose="020B0604020202020204" pitchFamily="34" charset="-34"/>
            </a:endParaRPr>
          </a:p>
        </p:txBody>
      </p:sp>
      <p:sp>
        <p:nvSpPr>
          <p:cNvPr id="4" name="ลูกศรซ้าย 3"/>
          <p:cNvSpPr/>
          <p:nvPr/>
        </p:nvSpPr>
        <p:spPr>
          <a:xfrm>
            <a:off x="6629400" y="180110"/>
            <a:ext cx="381000" cy="304800"/>
          </a:xfrm>
          <a:prstGeom prst="leftArrow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5" name="ลูกศรซ้าย 4"/>
          <p:cNvSpPr/>
          <p:nvPr/>
        </p:nvSpPr>
        <p:spPr>
          <a:xfrm>
            <a:off x="6186055" y="180110"/>
            <a:ext cx="381000" cy="304800"/>
          </a:xfrm>
          <a:prstGeom prst="leftArrow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8" name="TextBox 7"/>
          <p:cNvSpPr txBox="1"/>
          <p:nvPr/>
        </p:nvSpPr>
        <p:spPr>
          <a:xfrm>
            <a:off x="6913420" y="1620382"/>
            <a:ext cx="2098962" cy="492443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wallia New" panose="020B0604020202020204" pitchFamily="34" charset="-34"/>
                <a:cs typeface="Browallia New" panose="020B0604020202020204" pitchFamily="34" charset="-34"/>
              </a:rPr>
              <a:t> 4,074,790 </a:t>
            </a:r>
            <a:r>
              <a:rPr lang="th-TH" sz="2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wallia New" panose="020B0604020202020204" pitchFamily="34" charset="-34"/>
                <a:cs typeface="Browallia New" panose="020B0604020202020204" pitchFamily="34" charset="-34"/>
              </a:rPr>
              <a:t> บาท</a:t>
            </a:r>
            <a:endParaRPr lang="th-TH" sz="2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rowallia New" panose="020B0604020202020204" pitchFamily="34" charset="-34"/>
              <a:cs typeface="Browallia New" panose="020B0604020202020204" pitchFamily="34" charset="-34"/>
            </a:endParaRPr>
          </a:p>
        </p:txBody>
      </p:sp>
      <p:sp>
        <p:nvSpPr>
          <p:cNvPr id="14" name="ลูกศรซ้าย 13"/>
          <p:cNvSpPr/>
          <p:nvPr/>
        </p:nvSpPr>
        <p:spPr>
          <a:xfrm rot="10800000">
            <a:off x="4114800" y="1752600"/>
            <a:ext cx="381000" cy="304800"/>
          </a:xfrm>
          <a:prstGeom prst="leftArrow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6" name="ลูกศรซ้าย 15"/>
          <p:cNvSpPr/>
          <p:nvPr/>
        </p:nvSpPr>
        <p:spPr>
          <a:xfrm rot="10800000">
            <a:off x="4114800" y="2356294"/>
            <a:ext cx="381000" cy="304800"/>
          </a:xfrm>
          <a:prstGeom prst="leftArrow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8" name="ลูกศรซ้าย 17"/>
          <p:cNvSpPr/>
          <p:nvPr/>
        </p:nvSpPr>
        <p:spPr>
          <a:xfrm rot="10800000">
            <a:off x="4114800" y="5398475"/>
            <a:ext cx="381000" cy="304800"/>
          </a:xfrm>
          <a:prstGeom prst="leftArrow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9" name="ลูกศรซ้าย 18"/>
          <p:cNvSpPr/>
          <p:nvPr/>
        </p:nvSpPr>
        <p:spPr>
          <a:xfrm rot="10800000">
            <a:off x="4142504" y="5990547"/>
            <a:ext cx="381000" cy="304800"/>
          </a:xfrm>
          <a:prstGeom prst="leftArrow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22" name="TextBox 21"/>
          <p:cNvSpPr txBox="1"/>
          <p:nvPr/>
        </p:nvSpPr>
        <p:spPr>
          <a:xfrm>
            <a:off x="4724400" y="1627307"/>
            <a:ext cx="2095500" cy="492443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wallia New" panose="020B0604020202020204" pitchFamily="34" charset="-34"/>
                <a:cs typeface="Browallia New" panose="020B0604020202020204" pitchFamily="34" charset="-34"/>
              </a:rPr>
              <a:t>31 </a:t>
            </a:r>
            <a:r>
              <a:rPr lang="th-TH" sz="2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wallia New" panose="020B0604020202020204" pitchFamily="34" charset="-34"/>
                <a:cs typeface="Browallia New" panose="020B0604020202020204" pitchFamily="34" charset="-34"/>
              </a:rPr>
              <a:t>แผน/โครงการ</a:t>
            </a:r>
            <a:endParaRPr lang="th-TH" sz="2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rowallia New" panose="020B0604020202020204" pitchFamily="34" charset="-34"/>
              <a:cs typeface="Browallia New" panose="020B0604020202020204" pitchFamily="34" charset="-34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6913415" y="2229977"/>
            <a:ext cx="2098962" cy="492443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wallia New" panose="020B0604020202020204" pitchFamily="34" charset="-34"/>
                <a:cs typeface="Browallia New" panose="020B0604020202020204" pitchFamily="34" charset="-34"/>
              </a:rPr>
              <a:t>7,749,325 </a:t>
            </a:r>
            <a:r>
              <a:rPr lang="th-TH" sz="2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wallia New" panose="020B0604020202020204" pitchFamily="34" charset="-34"/>
                <a:cs typeface="Browallia New" panose="020B0604020202020204" pitchFamily="34" charset="-34"/>
              </a:rPr>
              <a:t> บาท</a:t>
            </a:r>
            <a:endParaRPr lang="th-TH" sz="2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rowallia New" panose="020B0604020202020204" pitchFamily="34" charset="-34"/>
              <a:cs typeface="Browallia New" panose="020B0604020202020204" pitchFamily="34" charset="-34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4724395" y="2236902"/>
            <a:ext cx="2095500" cy="492443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wallia New" panose="020B0604020202020204" pitchFamily="34" charset="-34"/>
                <a:cs typeface="Browallia New" panose="020B0604020202020204" pitchFamily="34" charset="-34"/>
              </a:rPr>
              <a:t>56 </a:t>
            </a:r>
            <a:r>
              <a:rPr lang="th-TH" sz="2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wallia New" panose="020B0604020202020204" pitchFamily="34" charset="-34"/>
                <a:cs typeface="Browallia New" panose="020B0604020202020204" pitchFamily="34" charset="-34"/>
              </a:rPr>
              <a:t>แผน/โครงการ</a:t>
            </a:r>
            <a:endParaRPr lang="th-TH" sz="2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rowallia New" panose="020B0604020202020204" pitchFamily="34" charset="-34"/>
              <a:cs typeface="Browallia New" panose="020B0604020202020204" pitchFamily="34" charset="-34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6913415" y="5285505"/>
            <a:ext cx="2098962" cy="492443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wallia New" panose="020B0604020202020204" pitchFamily="34" charset="-34"/>
                <a:cs typeface="Browallia New" panose="020B0604020202020204" pitchFamily="34" charset="-34"/>
              </a:rPr>
              <a:t> 2,713,451 </a:t>
            </a:r>
            <a:r>
              <a:rPr lang="th-TH" sz="2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wallia New" panose="020B0604020202020204" pitchFamily="34" charset="-34"/>
                <a:cs typeface="Browallia New" panose="020B0604020202020204" pitchFamily="34" charset="-34"/>
              </a:rPr>
              <a:t>บาท</a:t>
            </a:r>
            <a:endParaRPr lang="th-TH" sz="2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rowallia New" panose="020B0604020202020204" pitchFamily="34" charset="-34"/>
              <a:cs typeface="Browallia New" panose="020B0604020202020204" pitchFamily="34" charset="-34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4724395" y="5292430"/>
            <a:ext cx="2095500" cy="492443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wallia New" panose="020B0604020202020204" pitchFamily="34" charset="-34"/>
                <a:cs typeface="Browallia New" panose="020B0604020202020204" pitchFamily="34" charset="-34"/>
              </a:rPr>
              <a:t> </a:t>
            </a:r>
            <a:r>
              <a:rPr lang="en-US" sz="2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wallia New" panose="020B0604020202020204" pitchFamily="34" charset="-34"/>
                <a:cs typeface="Browallia New" panose="020B0604020202020204" pitchFamily="34" charset="-34"/>
              </a:rPr>
              <a:t>11 </a:t>
            </a:r>
            <a:r>
              <a:rPr lang="th-TH" sz="2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wallia New" panose="020B0604020202020204" pitchFamily="34" charset="-34"/>
                <a:cs typeface="Browallia New" panose="020B0604020202020204" pitchFamily="34" charset="-34"/>
              </a:rPr>
              <a:t>แผน/โครงการ</a:t>
            </a:r>
            <a:endParaRPr lang="th-TH" sz="2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rowallia New" panose="020B0604020202020204" pitchFamily="34" charset="-34"/>
              <a:cs typeface="Browallia New" panose="020B0604020202020204" pitchFamily="34" charset="-34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6913415" y="5867487"/>
            <a:ext cx="2098962" cy="492443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wallia New" panose="020B0604020202020204" pitchFamily="34" charset="-34"/>
                <a:cs typeface="Browallia New" panose="020B0604020202020204" pitchFamily="34" charset="-34"/>
              </a:rPr>
              <a:t> 2,149,750 </a:t>
            </a:r>
            <a:r>
              <a:rPr lang="th-TH" sz="2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wallia New" panose="020B0604020202020204" pitchFamily="34" charset="-34"/>
                <a:cs typeface="Browallia New" panose="020B0604020202020204" pitchFamily="34" charset="-34"/>
              </a:rPr>
              <a:t>บาท</a:t>
            </a:r>
            <a:endParaRPr lang="th-TH" sz="2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rowallia New" panose="020B0604020202020204" pitchFamily="34" charset="-34"/>
              <a:cs typeface="Browallia New" panose="020B0604020202020204" pitchFamily="34" charset="-34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4724395" y="5893560"/>
            <a:ext cx="2095500" cy="492443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wallia New" panose="020B0604020202020204" pitchFamily="34" charset="-34"/>
                <a:cs typeface="Browallia New" panose="020B0604020202020204" pitchFamily="34" charset="-34"/>
              </a:rPr>
              <a:t> </a:t>
            </a:r>
            <a:r>
              <a:rPr lang="en-US" sz="2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wallia New" panose="020B0604020202020204" pitchFamily="34" charset="-34"/>
                <a:cs typeface="Browallia New" panose="020B0604020202020204" pitchFamily="34" charset="-34"/>
              </a:rPr>
              <a:t> 37 </a:t>
            </a:r>
            <a:r>
              <a:rPr lang="th-TH" sz="2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wallia New" panose="020B0604020202020204" pitchFamily="34" charset="-34"/>
                <a:cs typeface="Browallia New" panose="020B0604020202020204" pitchFamily="34" charset="-34"/>
              </a:rPr>
              <a:t>แผน/โครงการ</a:t>
            </a:r>
            <a:endParaRPr lang="th-TH" sz="2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rowallia New" panose="020B0604020202020204" pitchFamily="34" charset="-34"/>
              <a:cs typeface="Browallia New" panose="020B0604020202020204" pitchFamily="34" charset="-34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0" y="792960"/>
            <a:ext cx="9144000" cy="52322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th-TH" b="1" dirty="0" smtClean="0">
                <a:latin typeface="Browallia New" panose="020B0604020202020204" pitchFamily="34" charset="-34"/>
                <a:cs typeface="Browallia New" panose="020B0604020202020204" pitchFamily="34" charset="-34"/>
              </a:rPr>
              <a:t>ทั้งหมด </a:t>
            </a:r>
            <a:r>
              <a:rPr lang="en-US" b="1" dirty="0" smtClean="0">
                <a:latin typeface="Browallia New" panose="020B0604020202020204" pitchFamily="34" charset="-34"/>
                <a:cs typeface="Browallia New" panose="020B0604020202020204" pitchFamily="34" charset="-34"/>
              </a:rPr>
              <a:t>135 </a:t>
            </a:r>
            <a:r>
              <a:rPr lang="th-TH" b="1" dirty="0" smtClean="0">
                <a:latin typeface="Browallia New" panose="020B0604020202020204" pitchFamily="34" charset="-34"/>
                <a:cs typeface="Browallia New" panose="020B0604020202020204" pitchFamily="34" charset="-34"/>
              </a:rPr>
              <a:t>โครงการ จำนวนเงินทั้งสิ้น </a:t>
            </a:r>
            <a:r>
              <a:rPr lang="en-US" b="1" dirty="0" smtClean="0">
                <a:latin typeface="Browallia New" panose="020B0604020202020204" pitchFamily="34" charset="-34"/>
                <a:cs typeface="Browallia New" panose="020B0604020202020204" pitchFamily="34" charset="-34"/>
              </a:rPr>
              <a:t>16,687,316 </a:t>
            </a:r>
            <a:r>
              <a:rPr lang="th-TH" b="1" dirty="0" smtClean="0">
                <a:latin typeface="Browallia New" panose="020B0604020202020204" pitchFamily="34" charset="-34"/>
                <a:cs typeface="Browallia New" panose="020B0604020202020204" pitchFamily="34" charset="-34"/>
              </a:rPr>
              <a:t>บาท (งบดำเนินงาน)</a:t>
            </a:r>
            <a:endParaRPr lang="th-TH" b="1" dirty="0">
              <a:latin typeface="Browallia New" panose="020B0604020202020204" pitchFamily="34" charset="-34"/>
              <a:cs typeface="Browallia New" panose="020B0604020202020204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8238584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994</TotalTime>
  <Words>1694</Words>
  <Application>Microsoft Office PowerPoint</Application>
  <PresentationFormat>นำเสนอทางหน้าจอ (4:3)</PresentationFormat>
  <Paragraphs>325</Paragraphs>
  <Slides>20</Slides>
  <Notes>3</Notes>
  <HiddenSlides>0</HiddenSlides>
  <MMClips>0</MMClips>
  <ScaleCrop>false</ScaleCrop>
  <HeadingPairs>
    <vt:vector size="4" baseType="variant">
      <vt:variant>
        <vt:lpstr>ชุดรูปแบบ</vt:lpstr>
      </vt:variant>
      <vt:variant>
        <vt:i4>1</vt:i4>
      </vt:variant>
      <vt:variant>
        <vt:lpstr>ชื่อเรื่องภาพนิ่ง</vt:lpstr>
      </vt:variant>
      <vt:variant>
        <vt:i4>20</vt:i4>
      </vt:variant>
    </vt:vector>
  </HeadingPairs>
  <TitlesOfParts>
    <vt:vector size="21" baseType="lpstr">
      <vt:lpstr>ชุดรูปแบบของ Office</vt:lpstr>
      <vt:lpstr>ทบทวนกระบวนการจัดทำ แผนปฏิบัติการงานสาธารณสุขจังหวัดตาก ปีงบประมาณ 2559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                                                                            ผลลัพธ์ที่ได้</vt:lpstr>
      <vt:lpstr>       1.แผนปกติ (Routine)</vt:lpstr>
      <vt:lpstr>       2. แผนตอบโจทย์</vt:lpstr>
      <vt:lpstr>       3. แผนสาธารณสุขชายแดน</vt:lpstr>
      <vt:lpstr>       4. แผน Service Plan</vt:lpstr>
      <vt:lpstr>งบเพื่อการบริหารงานสร้างเสริมสุขภาพและป้องกันโรค(PP Basic) ปี 2559</vt:lpstr>
      <vt:lpstr>ปัญหาที่พบจากการจัดทำแผนปฏิบัติการปี 2559</vt:lpstr>
      <vt:lpstr>ปัจจัยนำเข้า (input)</vt:lpstr>
      <vt:lpstr>กระบวนการ (process)</vt:lpstr>
      <vt:lpstr>ผลผลิต (output)</vt:lpstr>
      <vt:lpstr>ผลผลิต (output) (ต่อ)</vt:lpstr>
      <vt:lpstr>งานนำเสนอ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ทบทวนกระบวนการจัดทำแผนปฏิบัติการงานสาธารณสุข จ.ตากปีงบประมาณ ๒๕๕๙</dc:title>
  <dc:creator>Usersssssss</dc:creator>
  <cp:lastModifiedBy>Usersssssss</cp:lastModifiedBy>
  <cp:revision>107</cp:revision>
  <cp:lastPrinted>2016-08-04T04:39:39Z</cp:lastPrinted>
  <dcterms:created xsi:type="dcterms:W3CDTF">2016-08-03T14:31:28Z</dcterms:created>
  <dcterms:modified xsi:type="dcterms:W3CDTF">2016-08-07T05:43:50Z</dcterms:modified>
</cp:coreProperties>
</file>