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1"/>
  </p:notesMasterIdLst>
  <p:sldIdLst>
    <p:sldId id="257" r:id="rId2"/>
    <p:sldId id="305" r:id="rId3"/>
    <p:sldId id="308" r:id="rId4"/>
    <p:sldId id="309" r:id="rId5"/>
    <p:sldId id="306" r:id="rId6"/>
    <p:sldId id="292" r:id="rId7"/>
    <p:sldId id="260" r:id="rId8"/>
    <p:sldId id="325" r:id="rId9"/>
    <p:sldId id="294" r:id="rId10"/>
    <p:sldId id="262" r:id="rId11"/>
    <p:sldId id="297" r:id="rId12"/>
    <p:sldId id="296" r:id="rId13"/>
    <p:sldId id="298" r:id="rId14"/>
    <p:sldId id="263" r:id="rId15"/>
    <p:sldId id="264" r:id="rId16"/>
    <p:sldId id="299" r:id="rId17"/>
    <p:sldId id="265" r:id="rId18"/>
    <p:sldId id="295" r:id="rId19"/>
    <p:sldId id="324" r:id="rId20"/>
    <p:sldId id="326" r:id="rId21"/>
    <p:sldId id="271" r:id="rId22"/>
    <p:sldId id="272" r:id="rId23"/>
    <p:sldId id="291" r:id="rId24"/>
    <p:sldId id="289" r:id="rId25"/>
    <p:sldId id="287" r:id="rId26"/>
    <p:sldId id="273" r:id="rId27"/>
    <p:sldId id="274" r:id="rId28"/>
    <p:sldId id="301" r:id="rId29"/>
    <p:sldId id="303" r:id="rId30"/>
    <p:sldId id="304" r:id="rId31"/>
    <p:sldId id="275" r:id="rId32"/>
    <p:sldId id="310" r:id="rId33"/>
    <p:sldId id="311" r:id="rId34"/>
    <p:sldId id="312" r:id="rId35"/>
    <p:sldId id="313" r:id="rId36"/>
    <p:sldId id="314" r:id="rId37"/>
    <p:sldId id="315" r:id="rId38"/>
    <p:sldId id="316" r:id="rId39"/>
    <p:sldId id="317" r:id="rId40"/>
  </p:sldIdLst>
  <p:sldSz cx="9144000" cy="6858000" type="screen4x3"/>
  <p:notesSz cx="7021513" cy="9307513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CC"/>
    <a:srgbClr val="FFFF99"/>
    <a:srgbClr val="FF99FF"/>
    <a:srgbClr val="99FF33"/>
    <a:srgbClr val="99FF66"/>
    <a:srgbClr val="99FF99"/>
    <a:srgbClr val="003300"/>
    <a:srgbClr val="99FFCC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ลักษณะสีอ่อน 1 - เน้น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C89EF96-8CEA-46FF-86C4-4CE0E7609802}" styleName="ลักษณะสีอ่อน 3 - เน้น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940675A-B579-460E-94D1-54222C63F5DA}" styleName="ไม่มีลักษณะ, เส้นตาราง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8FB837D-C827-4EFA-A057-4D05807E0F7C}" styleName="ลักษณะชุดรูปแบบ 1 - เน้น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69C7853C-536D-4A76-A0AE-DD22124D55A5}" styleName="ลักษณะชุดรูปแบบ 1 - เน้น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93296810-A885-4BE3-A3E7-6D5BEEA58F35}" styleName="ลักษณะสีปานกลาง 2 - เน้น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35758FB7-9AC5-4552-8A53-C91805E547FA}" styleName="ลักษณะชุดรูปแบบ 1 - เน้น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178" autoAdjust="0"/>
  </p:normalViewPr>
  <p:slideViewPr>
    <p:cSldViewPr>
      <p:cViewPr>
        <p:scale>
          <a:sx n="90" d="100"/>
          <a:sy n="90" d="100"/>
        </p:scale>
        <p:origin x="-732" y="44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667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1.bin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2.bin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3.bin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>
                <a:solidFill>
                  <a:schemeClr val="dk1"/>
                </a:solidFill>
                <a:latin typeface="Tahoma" panose="020B0604030504040204" pitchFamily="34" charset="0"/>
                <a:ea typeface="+mn-ea"/>
                <a:cs typeface="Tahoma" panose="020B0604030504040204" pitchFamily="34" charset="0"/>
              </a:defRPr>
            </a:pPr>
            <a:r>
              <a:rPr lang="th-TH" sz="1200">
                <a:solidFill>
                  <a:schemeClr val="dk1"/>
                </a:solidFill>
                <a:latin typeface="Tahoma" panose="020B0604030504040204" pitchFamily="34" charset="0"/>
                <a:ea typeface="+mn-ea"/>
                <a:cs typeface="Tahoma" panose="020B0604030504040204" pitchFamily="34" charset="0"/>
              </a:rPr>
              <a:t>จำนวนผู้ป่วย</a:t>
            </a:r>
            <a:r>
              <a:rPr lang="en-US" sz="1200">
                <a:solidFill>
                  <a:schemeClr val="dk1"/>
                </a:solidFill>
                <a:latin typeface="Tahoma" panose="020B0604030504040204" pitchFamily="34" charset="0"/>
                <a:ea typeface="+mn-ea"/>
                <a:cs typeface="Tahoma" panose="020B0604030504040204" pitchFamily="34" charset="0"/>
              </a:rPr>
              <a:t>Ischemic</a:t>
            </a:r>
            <a:r>
              <a:rPr lang="th-TH" sz="1200">
                <a:solidFill>
                  <a:schemeClr val="dk1"/>
                </a:solidFill>
                <a:latin typeface="Tahoma" panose="020B0604030504040204" pitchFamily="34" charset="0"/>
                <a:ea typeface="+mn-ea"/>
                <a:cs typeface="Tahoma" panose="020B0604030504040204" pitchFamily="34" charset="0"/>
              </a:rPr>
              <a:t> เปรียบเทียบ</a:t>
            </a:r>
            <a:r>
              <a:rPr lang="en-US" sz="1200">
                <a:solidFill>
                  <a:schemeClr val="dk1"/>
                </a:solidFill>
                <a:latin typeface="Tahoma" panose="020B0604030504040204" pitchFamily="34" charset="0"/>
                <a:ea typeface="+mn-ea"/>
                <a:cs typeface="Tahoma" panose="020B0604030504040204" pitchFamily="34" charset="0"/>
              </a:rPr>
              <a:t> Hemorrage</a:t>
            </a:r>
            <a:endParaRPr lang="th-TH" sz="1200">
              <a:latin typeface="Tahoma" panose="020B0604030504040204" pitchFamily="34" charset="0"/>
              <a:cs typeface="Tahoma" panose="020B0604030504040204" pitchFamily="34" charset="0"/>
            </a:endParaRPr>
          </a:p>
        </c:rich>
      </c:tx>
      <c:layout/>
      <c:overlay val="0"/>
      <c:spPr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c:spPr>
    </c:title>
    <c:autoTitleDeleted val="0"/>
    <c:plotArea>
      <c:layout>
        <c:manualLayout>
          <c:layoutTarget val="inner"/>
          <c:xMode val="edge"/>
          <c:yMode val="edge"/>
          <c:x val="1.7460317460317461E-2"/>
          <c:y val="0.18431904345290173"/>
          <c:w val="0.96507936507936509"/>
          <c:h val="0.6198575158315742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'[เพิ่มเติมsp stroke9เดือน.xlsx]Sheet1'!$B$20</c:f>
              <c:strCache>
                <c:ptCount val="1"/>
                <c:pt idx="0">
                  <c:v>Ischaemic (ราย)</c:v>
                </c:pt>
              </c:strCache>
            </c:strRef>
          </c:tx>
          <c:invertIfNegative val="0"/>
          <c:cat>
            <c:strRef>
              <c:f>'[เพิ่มเติมsp stroke9เดือน.xlsx]Sheet1'!$A$21:$A$30</c:f>
              <c:strCache>
                <c:ptCount val="10"/>
                <c:pt idx="0">
                  <c:v>เมือง</c:v>
                </c:pt>
                <c:pt idx="1">
                  <c:v>บ้านตาก</c:v>
                </c:pt>
                <c:pt idx="2">
                  <c:v>สามเงา</c:v>
                </c:pt>
                <c:pt idx="3">
                  <c:v>วังเจ้า</c:v>
                </c:pt>
                <c:pt idx="4">
                  <c:v>แม่สอด</c:v>
                </c:pt>
                <c:pt idx="5">
                  <c:v>แม่ระมาด</c:v>
                </c:pt>
                <c:pt idx="6">
                  <c:v>พบพระ</c:v>
                </c:pt>
                <c:pt idx="7">
                  <c:v>ท่าสองยาง</c:v>
                </c:pt>
                <c:pt idx="8">
                  <c:v>อุ้มผาง</c:v>
                </c:pt>
                <c:pt idx="9">
                  <c:v>รวม</c:v>
                </c:pt>
              </c:strCache>
            </c:strRef>
          </c:cat>
          <c:val>
            <c:numRef>
              <c:f>'[เพิ่มเติมsp stroke9เดือน.xlsx]Sheet1'!$B$21:$B$30</c:f>
              <c:numCache>
                <c:formatCode>General</c:formatCode>
                <c:ptCount val="10"/>
                <c:pt idx="0">
                  <c:v>184</c:v>
                </c:pt>
                <c:pt idx="1">
                  <c:v>25</c:v>
                </c:pt>
                <c:pt idx="2">
                  <c:v>50</c:v>
                </c:pt>
                <c:pt idx="3">
                  <c:v>13</c:v>
                </c:pt>
                <c:pt idx="4">
                  <c:v>137</c:v>
                </c:pt>
                <c:pt idx="5">
                  <c:v>13</c:v>
                </c:pt>
                <c:pt idx="6">
                  <c:v>17</c:v>
                </c:pt>
                <c:pt idx="7">
                  <c:v>21</c:v>
                </c:pt>
                <c:pt idx="8">
                  <c:v>14</c:v>
                </c:pt>
                <c:pt idx="9">
                  <c:v>474</c:v>
                </c:pt>
              </c:numCache>
            </c:numRef>
          </c:val>
        </c:ser>
        <c:ser>
          <c:idx val="1"/>
          <c:order val="1"/>
          <c:tx>
            <c:strRef>
              <c:f>'[เพิ่มเติมsp stroke9เดือน.xlsx]Sheet1'!$C$20</c:f>
              <c:strCache>
                <c:ptCount val="1"/>
                <c:pt idx="0">
                  <c:v>Hemorrage (ราย)</c:v>
                </c:pt>
              </c:strCache>
            </c:strRef>
          </c:tx>
          <c:invertIfNegative val="0"/>
          <c:cat>
            <c:strRef>
              <c:f>'[เพิ่มเติมsp stroke9เดือน.xlsx]Sheet1'!$A$21:$A$30</c:f>
              <c:strCache>
                <c:ptCount val="10"/>
                <c:pt idx="0">
                  <c:v>เมือง</c:v>
                </c:pt>
                <c:pt idx="1">
                  <c:v>บ้านตาก</c:v>
                </c:pt>
                <c:pt idx="2">
                  <c:v>สามเงา</c:v>
                </c:pt>
                <c:pt idx="3">
                  <c:v>วังเจ้า</c:v>
                </c:pt>
                <c:pt idx="4">
                  <c:v>แม่สอด</c:v>
                </c:pt>
                <c:pt idx="5">
                  <c:v>แม่ระมาด</c:v>
                </c:pt>
                <c:pt idx="6">
                  <c:v>พบพระ</c:v>
                </c:pt>
                <c:pt idx="7">
                  <c:v>ท่าสองยาง</c:v>
                </c:pt>
                <c:pt idx="8">
                  <c:v>อุ้มผาง</c:v>
                </c:pt>
                <c:pt idx="9">
                  <c:v>รวม</c:v>
                </c:pt>
              </c:strCache>
            </c:strRef>
          </c:cat>
          <c:val>
            <c:numRef>
              <c:f>'[เพิ่มเติมsp stroke9เดือน.xlsx]Sheet1'!$C$21:$C$30</c:f>
              <c:numCache>
                <c:formatCode>General</c:formatCode>
                <c:ptCount val="10"/>
                <c:pt idx="0">
                  <c:v>68</c:v>
                </c:pt>
                <c:pt idx="1">
                  <c:v>15</c:v>
                </c:pt>
                <c:pt idx="2">
                  <c:v>9</c:v>
                </c:pt>
                <c:pt idx="3">
                  <c:v>3</c:v>
                </c:pt>
                <c:pt idx="4">
                  <c:v>67</c:v>
                </c:pt>
                <c:pt idx="5">
                  <c:v>12</c:v>
                </c:pt>
                <c:pt idx="6">
                  <c:v>3</c:v>
                </c:pt>
                <c:pt idx="7">
                  <c:v>3</c:v>
                </c:pt>
                <c:pt idx="8">
                  <c:v>8</c:v>
                </c:pt>
                <c:pt idx="9">
                  <c:v>188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10910080"/>
        <c:axId val="110924160"/>
      </c:barChart>
      <c:catAx>
        <c:axId val="110910080"/>
        <c:scaling>
          <c:orientation val="minMax"/>
        </c:scaling>
        <c:delete val="0"/>
        <c:axPos val="b"/>
        <c:majorTickMark val="none"/>
        <c:minorTickMark val="none"/>
        <c:tickLblPos val="nextTo"/>
        <c:crossAx val="110924160"/>
        <c:crosses val="autoZero"/>
        <c:auto val="1"/>
        <c:lblAlgn val="ctr"/>
        <c:lblOffset val="100"/>
        <c:noMultiLvlLbl val="0"/>
      </c:catAx>
      <c:valAx>
        <c:axId val="11092416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10910080"/>
        <c:crosses val="autoZero"/>
        <c:crossBetween val="between"/>
      </c:valAx>
    </c:plotArea>
    <c:legend>
      <c:legendPos val="t"/>
      <c:layout/>
      <c:overlay val="0"/>
      <c:txPr>
        <a:bodyPr/>
        <a:lstStyle/>
        <a:p>
          <a:pPr>
            <a:defRPr sz="1050" b="1"/>
          </a:pPr>
          <a:endParaRPr lang="th-TH"/>
        </a:p>
      </c:txPr>
    </c:legend>
    <c:plotVisOnly val="1"/>
    <c:dispBlanksAs val="gap"/>
    <c:showDLblsOverMax val="0"/>
  </c:chart>
  <c:spPr>
    <a:solidFill>
      <a:srgbClr val="FFFF99"/>
    </a:solidFill>
  </c:spPr>
  <c:txPr>
    <a:bodyPr/>
    <a:lstStyle/>
    <a:p>
      <a:pPr>
        <a:defRPr sz="1100">
          <a:latin typeface="Tahoma" panose="020B0604030504040204" pitchFamily="34" charset="0"/>
          <a:cs typeface="Tahoma" panose="020B0604030504040204" pitchFamily="34" charset="0"/>
        </a:defRPr>
      </a:pPr>
      <a:endParaRPr lang="th-TH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 algn="ctr" rtl="0">
              <a:defRPr>
                <a:solidFill>
                  <a:schemeClr val="dk1"/>
                </a:solidFill>
                <a:latin typeface="Tahoma" panose="020B0604030504040204" pitchFamily="34" charset="0"/>
                <a:ea typeface="+mn-ea"/>
                <a:cs typeface="Tahoma" panose="020B0604030504040204" pitchFamily="34" charset="0"/>
              </a:defRPr>
            </a:pPr>
            <a:r>
              <a:rPr lang="th-TH" sz="1050">
                <a:solidFill>
                  <a:schemeClr val="dk1"/>
                </a:solidFill>
                <a:latin typeface="Tahoma" panose="020B0604030504040204" pitchFamily="34" charset="0"/>
                <a:ea typeface="+mn-ea"/>
                <a:cs typeface="Tahoma" panose="020B0604030504040204" pitchFamily="34" charset="0"/>
              </a:rPr>
              <a:t>จำนวนผู้ป่วย</a:t>
            </a:r>
            <a:r>
              <a:rPr lang="en-US" sz="1050">
                <a:solidFill>
                  <a:schemeClr val="dk1"/>
                </a:solidFill>
                <a:latin typeface="Tahoma" panose="020B0604030504040204" pitchFamily="34" charset="0"/>
                <a:ea typeface="+mn-ea"/>
                <a:cs typeface="Tahoma" panose="020B0604030504040204" pitchFamily="34" charset="0"/>
              </a:rPr>
              <a:t>Stroke</a:t>
            </a:r>
            <a:r>
              <a:rPr lang="th-TH" sz="1050">
                <a:solidFill>
                  <a:schemeClr val="dk1"/>
                </a:solidFill>
                <a:latin typeface="Tahoma" panose="020B0604030504040204" pitchFamily="34" charset="0"/>
                <a:ea typeface="+mn-ea"/>
                <a:cs typeface="Tahoma" panose="020B0604030504040204" pitchFamily="34" charset="0"/>
              </a:rPr>
              <a:t>ที่เข้า</a:t>
            </a:r>
            <a:r>
              <a:rPr lang="en-US" sz="1050">
                <a:solidFill>
                  <a:schemeClr val="dk1"/>
                </a:solidFill>
                <a:latin typeface="Tahoma" panose="020B0604030504040204" pitchFamily="34" charset="0"/>
                <a:ea typeface="+mn-ea"/>
                <a:cs typeface="Tahoma" panose="020B0604030504040204" pitchFamily="34" charset="0"/>
              </a:rPr>
              <a:t>Fast Tract </a:t>
            </a:r>
            <a:r>
              <a:rPr lang="th-TH" sz="1050">
                <a:solidFill>
                  <a:schemeClr val="dk1"/>
                </a:solidFill>
                <a:latin typeface="Tahoma" panose="020B0604030504040204" pitchFamily="34" charset="0"/>
                <a:ea typeface="+mn-ea"/>
                <a:cs typeface="Tahoma" panose="020B0604030504040204" pitchFamily="34" charset="0"/>
              </a:rPr>
              <a:t>เปรียบเทียบกับจำนวนผู้ป่วย</a:t>
            </a:r>
            <a:r>
              <a:rPr lang="en-US" sz="1050">
                <a:solidFill>
                  <a:schemeClr val="dk1"/>
                </a:solidFill>
                <a:latin typeface="Tahoma" panose="020B0604030504040204" pitchFamily="34" charset="0"/>
                <a:ea typeface="+mn-ea"/>
                <a:cs typeface="Tahoma" panose="020B0604030504040204" pitchFamily="34" charset="0"/>
              </a:rPr>
              <a:t>stroke fast tract</a:t>
            </a:r>
            <a:r>
              <a:rPr lang="th-TH" sz="1050">
                <a:solidFill>
                  <a:schemeClr val="dk1"/>
                </a:solidFill>
                <a:latin typeface="Tahoma" panose="020B0604030504040204" pitchFamily="34" charset="0"/>
                <a:ea typeface="+mn-ea"/>
                <a:cs typeface="Tahoma" panose="020B0604030504040204" pitchFamily="34" charset="0"/>
              </a:rPr>
              <a:t>ที่ได้รับยา</a:t>
            </a:r>
            <a:r>
              <a:rPr lang="en-US" sz="1050">
                <a:solidFill>
                  <a:schemeClr val="dk1"/>
                </a:solidFill>
                <a:latin typeface="Tahoma" panose="020B0604030504040204" pitchFamily="34" charset="0"/>
                <a:ea typeface="+mn-ea"/>
                <a:cs typeface="Tahoma" panose="020B0604030504040204" pitchFamily="34" charset="0"/>
              </a:rPr>
              <a:t>rtPA </a:t>
            </a:r>
            <a:endParaRPr lang="th-TH" sz="1050">
              <a:latin typeface="Tahoma" panose="020B0604030504040204" pitchFamily="34" charset="0"/>
              <a:cs typeface="Tahoma" panose="020B0604030504040204" pitchFamily="34" charset="0"/>
            </a:endParaRPr>
          </a:p>
        </c:rich>
      </c:tx>
      <c:layout/>
      <c:overlay val="0"/>
      <c:spPr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c:spPr>
    </c:title>
    <c:autoTitleDeleted val="0"/>
    <c:plotArea>
      <c:layout>
        <c:manualLayout>
          <c:layoutTarget val="inner"/>
          <c:xMode val="edge"/>
          <c:yMode val="edge"/>
          <c:x val="1.8721808400717996E-2"/>
          <c:y val="0.33421471688330928"/>
          <c:w val="0.96255638319856396"/>
          <c:h val="0.4378497086182343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'[เพิ่มเติมsp stroke9เดือน.xlsx]Sheet1'!$D$35</c:f>
              <c:strCache>
                <c:ptCount val="1"/>
                <c:pt idx="0">
                  <c:v>รวมจำนวนผู้ป่วยstroke ทั้งหมด(ราย)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b="1"/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'[เพิ่มเติมsp stroke9เดือน.xlsx]Sheet1'!$C$36:$C$46</c:f>
              <c:strCache>
                <c:ptCount val="11"/>
                <c:pt idx="1">
                  <c:v>เมือง</c:v>
                </c:pt>
                <c:pt idx="2">
                  <c:v>บ้านตาก</c:v>
                </c:pt>
                <c:pt idx="3">
                  <c:v>สามเงา</c:v>
                </c:pt>
                <c:pt idx="4">
                  <c:v>วังเจ้า</c:v>
                </c:pt>
                <c:pt idx="5">
                  <c:v>แม่สอด</c:v>
                </c:pt>
                <c:pt idx="6">
                  <c:v>แม่ระมาด</c:v>
                </c:pt>
                <c:pt idx="7">
                  <c:v>พบพระ</c:v>
                </c:pt>
                <c:pt idx="8">
                  <c:v>ท่าสองยาง</c:v>
                </c:pt>
                <c:pt idx="9">
                  <c:v>อุ้มผาง</c:v>
                </c:pt>
                <c:pt idx="10">
                  <c:v>รวม</c:v>
                </c:pt>
              </c:strCache>
            </c:strRef>
          </c:cat>
          <c:val>
            <c:numRef>
              <c:f>'[เพิ่มเติมsp stroke9เดือน.xlsx]Sheet1'!$D$36:$D$46</c:f>
              <c:numCache>
                <c:formatCode>General</c:formatCode>
                <c:ptCount val="11"/>
                <c:pt idx="1">
                  <c:v>252</c:v>
                </c:pt>
                <c:pt idx="2">
                  <c:v>40</c:v>
                </c:pt>
                <c:pt idx="3">
                  <c:v>59</c:v>
                </c:pt>
                <c:pt idx="4">
                  <c:v>16</c:v>
                </c:pt>
                <c:pt idx="5">
                  <c:v>204</c:v>
                </c:pt>
                <c:pt idx="6">
                  <c:v>25</c:v>
                </c:pt>
                <c:pt idx="7">
                  <c:v>20</c:v>
                </c:pt>
                <c:pt idx="8">
                  <c:v>24</c:v>
                </c:pt>
                <c:pt idx="9">
                  <c:v>22</c:v>
                </c:pt>
                <c:pt idx="10">
                  <c:v>662</c:v>
                </c:pt>
              </c:numCache>
            </c:numRef>
          </c:val>
        </c:ser>
        <c:ser>
          <c:idx val="1"/>
          <c:order val="1"/>
          <c:tx>
            <c:strRef>
              <c:f>'[เพิ่มเติมsp stroke9เดือน.xlsx]Sheet1'!$E$35</c:f>
              <c:strCache>
                <c:ptCount val="1"/>
                <c:pt idx="0">
                  <c:v>จำนวนผู้ป่วยstroke ที่เข้า Fast track (ราย)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b="1"/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'[เพิ่มเติมsp stroke9เดือน.xlsx]Sheet1'!$C$36:$C$46</c:f>
              <c:strCache>
                <c:ptCount val="11"/>
                <c:pt idx="1">
                  <c:v>เมือง</c:v>
                </c:pt>
                <c:pt idx="2">
                  <c:v>บ้านตาก</c:v>
                </c:pt>
                <c:pt idx="3">
                  <c:v>สามเงา</c:v>
                </c:pt>
                <c:pt idx="4">
                  <c:v>วังเจ้า</c:v>
                </c:pt>
                <c:pt idx="5">
                  <c:v>แม่สอด</c:v>
                </c:pt>
                <c:pt idx="6">
                  <c:v>แม่ระมาด</c:v>
                </c:pt>
                <c:pt idx="7">
                  <c:v>พบพระ</c:v>
                </c:pt>
                <c:pt idx="8">
                  <c:v>ท่าสองยาง</c:v>
                </c:pt>
                <c:pt idx="9">
                  <c:v>อุ้มผาง</c:v>
                </c:pt>
                <c:pt idx="10">
                  <c:v>รวม</c:v>
                </c:pt>
              </c:strCache>
            </c:strRef>
          </c:cat>
          <c:val>
            <c:numRef>
              <c:f>'[เพิ่มเติมsp stroke9เดือน.xlsx]Sheet1'!$E$36:$E$46</c:f>
              <c:numCache>
                <c:formatCode>General</c:formatCode>
                <c:ptCount val="11"/>
                <c:pt idx="1">
                  <c:v>138</c:v>
                </c:pt>
                <c:pt idx="2">
                  <c:v>25</c:v>
                </c:pt>
                <c:pt idx="3">
                  <c:v>25</c:v>
                </c:pt>
                <c:pt idx="4">
                  <c:v>9</c:v>
                </c:pt>
                <c:pt idx="5">
                  <c:v>114</c:v>
                </c:pt>
                <c:pt idx="6">
                  <c:v>22</c:v>
                </c:pt>
                <c:pt idx="7">
                  <c:v>8</c:v>
                </c:pt>
                <c:pt idx="8">
                  <c:v>6</c:v>
                </c:pt>
                <c:pt idx="9">
                  <c:v>9</c:v>
                </c:pt>
                <c:pt idx="10">
                  <c:v>356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10962560"/>
        <c:axId val="110964096"/>
      </c:barChart>
      <c:catAx>
        <c:axId val="110962560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sz="1050" b="1"/>
            </a:pPr>
            <a:endParaRPr lang="th-TH"/>
          </a:p>
        </c:txPr>
        <c:crossAx val="110964096"/>
        <c:crosses val="autoZero"/>
        <c:auto val="1"/>
        <c:lblAlgn val="ctr"/>
        <c:lblOffset val="100"/>
        <c:noMultiLvlLbl val="0"/>
      </c:catAx>
      <c:valAx>
        <c:axId val="11096409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10962560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10589105756909178"/>
          <c:y val="0.2372166981446506"/>
          <c:w val="0.78821775084743995"/>
          <c:h val="0.12175837300129046"/>
        </c:manualLayout>
      </c:layout>
      <c:overlay val="0"/>
      <c:txPr>
        <a:bodyPr/>
        <a:lstStyle/>
        <a:p>
          <a:pPr>
            <a:defRPr b="1"/>
          </a:pPr>
          <a:endParaRPr lang="th-TH"/>
        </a:p>
      </c:txPr>
    </c:legend>
    <c:plotVisOnly val="1"/>
    <c:dispBlanksAs val="gap"/>
    <c:showDLblsOverMax val="0"/>
  </c:chart>
  <c:spPr>
    <a:solidFill>
      <a:srgbClr val="CCFFCC"/>
    </a:solidFill>
  </c:spPr>
  <c:txPr>
    <a:bodyPr/>
    <a:lstStyle/>
    <a:p>
      <a:pPr>
        <a:defRPr>
          <a:latin typeface="Tahoma" panose="020B0604030504040204" pitchFamily="34" charset="0"/>
          <a:cs typeface="Tahoma" panose="020B0604030504040204" pitchFamily="34" charset="0"/>
        </a:defRPr>
      </a:pPr>
      <a:endParaRPr lang="th-TH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>
                <a:solidFill>
                  <a:schemeClr val="dk1"/>
                </a:solidFill>
                <a:latin typeface="Tahoma" panose="020B0604030504040204" pitchFamily="34" charset="0"/>
                <a:ea typeface="+mn-ea"/>
                <a:cs typeface="Tahoma" panose="020B0604030504040204" pitchFamily="34" charset="0"/>
              </a:defRPr>
            </a:pPr>
            <a:r>
              <a:rPr lang="th-TH" sz="1300" dirty="0">
                <a:solidFill>
                  <a:schemeClr val="dk1"/>
                </a:solidFill>
                <a:latin typeface="Tahoma" panose="020B0604030504040204" pitchFamily="34" charset="0"/>
                <a:ea typeface="+mn-ea"/>
                <a:cs typeface="Tahoma" panose="020B0604030504040204" pitchFamily="34" charset="0"/>
              </a:rPr>
              <a:t>จำนวนผู้ป่วย</a:t>
            </a:r>
            <a:r>
              <a:rPr lang="en-US" sz="1300" dirty="0">
                <a:solidFill>
                  <a:schemeClr val="dk1"/>
                </a:solidFill>
                <a:latin typeface="Tahoma" panose="020B0604030504040204" pitchFamily="34" charset="0"/>
                <a:ea typeface="+mn-ea"/>
                <a:cs typeface="Tahoma" panose="020B0604030504040204" pitchFamily="34" charset="0"/>
              </a:rPr>
              <a:t>Ischemic</a:t>
            </a:r>
            <a:r>
              <a:rPr lang="th-TH" sz="1300" dirty="0">
                <a:solidFill>
                  <a:schemeClr val="dk1"/>
                </a:solidFill>
                <a:latin typeface="Tahoma" panose="020B0604030504040204" pitchFamily="34" charset="0"/>
                <a:ea typeface="+mn-ea"/>
                <a:cs typeface="Tahoma" panose="020B0604030504040204" pitchFamily="34" charset="0"/>
              </a:rPr>
              <a:t>ทั้งหมดเปรียบเทียบจำนวนผู้ป่วย</a:t>
            </a:r>
            <a:r>
              <a:rPr lang="en-US" sz="1300" dirty="0">
                <a:solidFill>
                  <a:schemeClr val="dk1"/>
                </a:solidFill>
                <a:latin typeface="Tahoma" panose="020B0604030504040204" pitchFamily="34" charset="0"/>
                <a:ea typeface="+mn-ea"/>
                <a:cs typeface="Tahoma" panose="020B0604030504040204" pitchFamily="34" charset="0"/>
              </a:rPr>
              <a:t>stroke</a:t>
            </a:r>
            <a:r>
              <a:rPr lang="th-TH" sz="1300" dirty="0">
                <a:solidFill>
                  <a:schemeClr val="dk1"/>
                </a:solidFill>
                <a:latin typeface="Tahoma" panose="020B0604030504040204" pitchFamily="34" charset="0"/>
                <a:ea typeface="+mn-ea"/>
                <a:cs typeface="Tahoma" panose="020B0604030504040204" pitchFamily="34" charset="0"/>
              </a:rPr>
              <a:t>ที่ได้รับยา</a:t>
            </a:r>
            <a:r>
              <a:rPr lang="en-US" sz="1300" dirty="0" err="1">
                <a:solidFill>
                  <a:schemeClr val="dk1"/>
                </a:solidFill>
                <a:latin typeface="Tahoma" panose="020B0604030504040204" pitchFamily="34" charset="0"/>
                <a:ea typeface="+mn-ea"/>
                <a:cs typeface="Tahoma" panose="020B0604030504040204" pitchFamily="34" charset="0"/>
              </a:rPr>
              <a:t>rtPA</a:t>
            </a:r>
            <a:endParaRPr lang="th-TH" sz="1300" dirty="0">
              <a:latin typeface="Tahoma" panose="020B0604030504040204" pitchFamily="34" charset="0"/>
              <a:cs typeface="Tahoma" panose="020B0604030504040204" pitchFamily="34" charset="0"/>
            </a:endParaRPr>
          </a:p>
        </c:rich>
      </c:tx>
      <c:layout/>
      <c:overlay val="0"/>
      <c:spPr>
        <a:gradFill rotWithShape="1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c:spPr>
    </c:title>
    <c:autoTitleDeleted val="0"/>
    <c:plotArea>
      <c:layout>
        <c:manualLayout>
          <c:layoutTarget val="inner"/>
          <c:xMode val="edge"/>
          <c:yMode val="edge"/>
          <c:x val="1.7168692170879737E-2"/>
          <c:y val="0.47392029540577363"/>
          <c:w val="0.96566261565824052"/>
          <c:h val="0.2626944959332003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'[เพิ่มเติมsp stroke9เดือน.xlsx]Sheet1'!$E$50</c:f>
              <c:strCache>
                <c:ptCount val="1"/>
                <c:pt idx="0">
                  <c:v>จำนวนผู้ป่วยIschaemic ทั้งหมด (ราย)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b="1"/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'[เพิ่มเติมsp stroke9เดือน.xlsx]Sheet1'!$D$51:$D$54</c:f>
              <c:strCache>
                <c:ptCount val="4"/>
                <c:pt idx="1">
                  <c:v>ฝั่งตะวันออก</c:v>
                </c:pt>
                <c:pt idx="2">
                  <c:v>ฝั่งตะวันตก</c:v>
                </c:pt>
                <c:pt idx="3">
                  <c:v>รวม</c:v>
                </c:pt>
              </c:strCache>
            </c:strRef>
          </c:cat>
          <c:val>
            <c:numRef>
              <c:f>'[เพิ่มเติมsp stroke9เดือน.xlsx]Sheet1'!$E$51:$E$54</c:f>
              <c:numCache>
                <c:formatCode>General</c:formatCode>
                <c:ptCount val="4"/>
                <c:pt idx="1">
                  <c:v>272</c:v>
                </c:pt>
                <c:pt idx="2">
                  <c:v>202</c:v>
                </c:pt>
                <c:pt idx="3">
                  <c:v>474</c:v>
                </c:pt>
              </c:numCache>
            </c:numRef>
          </c:val>
        </c:ser>
        <c:ser>
          <c:idx val="1"/>
          <c:order val="1"/>
          <c:tx>
            <c:strRef>
              <c:f>'[เพิ่มเติมsp stroke9เดือน.xlsx]Sheet1'!$F$50</c:f>
              <c:strCache>
                <c:ptCount val="1"/>
                <c:pt idx="0">
                  <c:v>จำนวนผู้ป่วยstroke ที่ได้ยาrtPA (ราย)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b="1"/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'[เพิ่มเติมsp stroke9เดือน.xlsx]Sheet1'!$D$51:$D$54</c:f>
              <c:strCache>
                <c:ptCount val="4"/>
                <c:pt idx="1">
                  <c:v>ฝั่งตะวันออก</c:v>
                </c:pt>
                <c:pt idx="2">
                  <c:v>ฝั่งตะวันตก</c:v>
                </c:pt>
                <c:pt idx="3">
                  <c:v>รวม</c:v>
                </c:pt>
              </c:strCache>
            </c:strRef>
          </c:cat>
          <c:val>
            <c:numRef>
              <c:f>'[เพิ่มเติมsp stroke9เดือน.xlsx]Sheet1'!$F$51:$F$54</c:f>
              <c:numCache>
                <c:formatCode>General</c:formatCode>
                <c:ptCount val="4"/>
                <c:pt idx="1">
                  <c:v>75</c:v>
                </c:pt>
                <c:pt idx="2">
                  <c:v>12</c:v>
                </c:pt>
                <c:pt idx="3">
                  <c:v>87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11010944"/>
        <c:axId val="111012480"/>
      </c:barChart>
      <c:catAx>
        <c:axId val="111010944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sz="1050" b="1"/>
            </a:pPr>
            <a:endParaRPr lang="th-TH"/>
          </a:p>
        </c:txPr>
        <c:crossAx val="111012480"/>
        <c:crosses val="autoZero"/>
        <c:auto val="1"/>
        <c:lblAlgn val="ctr"/>
        <c:lblOffset val="100"/>
        <c:noMultiLvlLbl val="0"/>
      </c:catAx>
      <c:valAx>
        <c:axId val="11101248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11010944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10560220924751619"/>
          <c:y val="0.22827135368797408"/>
          <c:w val="0.7956447395812547"/>
          <c:h val="0.13630545680109618"/>
        </c:manualLayout>
      </c:layout>
      <c:overlay val="0"/>
      <c:txPr>
        <a:bodyPr/>
        <a:lstStyle/>
        <a:p>
          <a:pPr>
            <a:defRPr sz="1000" b="1"/>
          </a:pPr>
          <a:endParaRPr lang="th-TH"/>
        </a:p>
      </c:txPr>
    </c:legend>
    <c:plotVisOnly val="1"/>
    <c:dispBlanksAs val="gap"/>
    <c:showDLblsOverMax val="0"/>
  </c:chart>
  <c:spPr>
    <a:solidFill>
      <a:schemeClr val="accent6">
        <a:lumMod val="20000"/>
        <a:lumOff val="80000"/>
      </a:schemeClr>
    </a:solidFill>
  </c:spPr>
  <c:txPr>
    <a:bodyPr/>
    <a:lstStyle/>
    <a:p>
      <a:pPr>
        <a:defRPr>
          <a:latin typeface="Tahoma" panose="020B0604030504040204" pitchFamily="34" charset="0"/>
          <a:cs typeface="Tahoma" panose="020B0604030504040204" pitchFamily="34" charset="0"/>
        </a:defRPr>
      </a:pPr>
      <a:endParaRPr lang="th-TH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2182" cy="465059"/>
          </a:xfrm>
          <a:prstGeom prst="rect">
            <a:avLst/>
          </a:prstGeom>
        </p:spPr>
        <p:txBody>
          <a:bodyPr vert="horz" lIns="91248" tIns="45624" rIns="91248" bIns="45624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idx="1"/>
          </p:nvPr>
        </p:nvSpPr>
        <p:spPr>
          <a:xfrm>
            <a:off x="3977752" y="0"/>
            <a:ext cx="3042181" cy="465059"/>
          </a:xfrm>
          <a:prstGeom prst="rect">
            <a:avLst/>
          </a:prstGeom>
        </p:spPr>
        <p:txBody>
          <a:bodyPr vert="horz" lIns="91248" tIns="45624" rIns="91248" bIns="45624" rtlCol="0"/>
          <a:lstStyle>
            <a:lvl1pPr algn="r">
              <a:defRPr sz="1200"/>
            </a:lvl1pPr>
          </a:lstStyle>
          <a:p>
            <a:fld id="{1F57E2FD-621F-46CC-9241-E8D82B5B8812}" type="datetimeFigureOut">
              <a:rPr lang="th-TH" smtClean="0"/>
              <a:t>08/08/59</a:t>
            </a:fld>
            <a:endParaRPr lang="th-TH"/>
          </a:p>
        </p:txBody>
      </p:sp>
      <p:sp>
        <p:nvSpPr>
          <p:cNvPr id="4" name="ตัวยึด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1184275" y="698500"/>
            <a:ext cx="4654550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248" tIns="45624" rIns="91248" bIns="45624" rtlCol="0" anchor="ctr"/>
          <a:lstStyle/>
          <a:p>
            <a:endParaRPr lang="th-TH"/>
          </a:p>
        </p:txBody>
      </p:sp>
      <p:sp>
        <p:nvSpPr>
          <p:cNvPr id="5" name="ตัวยึด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701677" y="4420434"/>
            <a:ext cx="5618159" cy="4188698"/>
          </a:xfrm>
          <a:prstGeom prst="rect">
            <a:avLst/>
          </a:prstGeom>
        </p:spPr>
        <p:txBody>
          <a:bodyPr vert="horz" lIns="91248" tIns="45624" rIns="91248" bIns="45624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8840867"/>
            <a:ext cx="3042182" cy="465059"/>
          </a:xfrm>
          <a:prstGeom prst="rect">
            <a:avLst/>
          </a:prstGeom>
        </p:spPr>
        <p:txBody>
          <a:bodyPr vert="horz" lIns="91248" tIns="45624" rIns="91248" bIns="45624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977752" y="8840867"/>
            <a:ext cx="3042181" cy="465059"/>
          </a:xfrm>
          <a:prstGeom prst="rect">
            <a:avLst/>
          </a:prstGeom>
        </p:spPr>
        <p:txBody>
          <a:bodyPr vert="horz" lIns="91248" tIns="45624" rIns="91248" bIns="45624" rtlCol="0" anchor="b"/>
          <a:lstStyle>
            <a:lvl1pPr algn="r">
              <a:defRPr sz="1200"/>
            </a:lvl1pPr>
          </a:lstStyle>
          <a:p>
            <a:fld id="{D5535D66-3BE6-4834-BE68-7E21DC3211C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753685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7523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th-TH" altLang="th-TH" dirty="0" smtClean="0"/>
              <a:t>วิต</a:t>
            </a:r>
          </a:p>
        </p:txBody>
      </p:sp>
      <p:sp>
        <p:nvSpPr>
          <p:cNvPr id="107524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56663" indent="-291024" eaLnBrk="0" hangingPunct="0"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64096" indent="-232819" eaLnBrk="0" hangingPunct="0"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29734" indent="-232819" eaLnBrk="0" hangingPunct="0"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95372" indent="-232819" eaLnBrk="0" hangingPunct="0"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61012" indent="-232819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3026650" indent="-232819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92288" indent="-232819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957927" indent="-232819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fld id="{57B3CAEC-6550-4E20-9A9A-7CD25F5320C2}" type="slidenum">
              <a:rPr lang="th-TH" altLang="th-TH" sz="1200">
                <a:solidFill>
                  <a:srgbClr val="000000"/>
                </a:solidFill>
              </a:rPr>
              <a:pPr eaLnBrk="1" hangingPunct="1"/>
              <a:t>6</a:t>
            </a:fld>
            <a:endParaRPr lang="th-TH" altLang="th-TH" sz="12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535D66-3BE6-4834-BE68-7E21DC3211C0}" type="slidenum">
              <a:rPr lang="th-TH" smtClean="0"/>
              <a:t>18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8317573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535D66-3BE6-4834-BE68-7E21DC3211C0}" type="slidenum">
              <a:rPr lang="th-TH" smtClean="0"/>
              <a:t>21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10004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535D66-3BE6-4834-BE68-7E21DC3211C0}" type="slidenum">
              <a:rPr lang="th-TH" smtClean="0"/>
              <a:t>25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8678346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A58FB-3231-48DC-9A45-767ADF3B0A8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08/08/59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9BBD5-2DE0-4D86-A875-E90E48A5A6B4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38477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A58FB-3231-48DC-9A45-767ADF3B0A8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08/08/59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9BBD5-2DE0-4D86-A875-E90E48A5A6B4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04430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A58FB-3231-48DC-9A45-767ADF3B0A8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08/08/59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9BBD5-2DE0-4D86-A875-E90E48A5A6B4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71506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A58FB-3231-48DC-9A45-767ADF3B0A8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08/08/59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9BBD5-2DE0-4D86-A875-E90E48A5A6B4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35968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A58FB-3231-48DC-9A45-767ADF3B0A8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08/08/59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9BBD5-2DE0-4D86-A875-E90E48A5A6B4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4743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A58FB-3231-48DC-9A45-767ADF3B0A8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08/08/59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9BBD5-2DE0-4D86-A875-E90E48A5A6B4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46806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A58FB-3231-48DC-9A45-767ADF3B0A8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08/08/59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9BBD5-2DE0-4D86-A875-E90E48A5A6B4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6954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A58FB-3231-48DC-9A45-767ADF3B0A8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08/08/59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9BBD5-2DE0-4D86-A875-E90E48A5A6B4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42791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A58FB-3231-48DC-9A45-767ADF3B0A8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08/08/59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9BBD5-2DE0-4D86-A875-E90E48A5A6B4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34174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A58FB-3231-48DC-9A45-767ADF3B0A8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08/08/59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9BBD5-2DE0-4D86-A875-E90E48A5A6B4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512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A58FB-3231-48DC-9A45-767ADF3B0A8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08/08/59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9BBD5-2DE0-4D86-A875-E90E48A5A6B4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04281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FA58FB-3231-48DC-9A45-767ADF3B0A8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08/08/59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09BBD5-2DE0-4D86-A875-E90E48A5A6B4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95795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9512" y="1190362"/>
            <a:ext cx="8784976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GB" sz="4400" b="1" dirty="0" smtClean="0">
                <a:solidFill>
                  <a:srgbClr val="008000"/>
                </a:solidFill>
                <a:effectLst>
                  <a:glow rad="127000">
                    <a:srgbClr val="CCFFFF"/>
                  </a:glow>
                </a:effectLst>
                <a:latin typeface="TH Niramit AS" pitchFamily="2" charset="-34"/>
                <a:ea typeface="Tahoma" panose="020B0604030504040204" pitchFamily="34" charset="0"/>
                <a:cs typeface="TH Niramit AS" pitchFamily="2" charset="-34"/>
              </a:rPr>
              <a:t>Service Plan for Pre-Planning : </a:t>
            </a:r>
          </a:p>
          <a:p>
            <a:pPr algn="ctr">
              <a:defRPr/>
            </a:pPr>
            <a:r>
              <a:rPr lang="en-GB" sz="4400" b="1" dirty="0">
                <a:solidFill>
                  <a:srgbClr val="008000"/>
                </a:solidFill>
                <a:effectLst>
                  <a:glow rad="127000">
                    <a:srgbClr val="CCFFFF"/>
                  </a:glow>
                </a:effectLst>
                <a:latin typeface="TH Niramit AS" pitchFamily="2" charset="-34"/>
                <a:ea typeface="Tahoma" panose="020B0604030504040204" pitchFamily="34" charset="0"/>
                <a:cs typeface="TH Niramit AS" pitchFamily="2" charset="-34"/>
              </a:rPr>
              <a:t>Health Need , Service Gap &amp; Service Designed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23528" y="3140968"/>
            <a:ext cx="8496944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th-TH" sz="4400" b="1" dirty="0">
                <a:solidFill>
                  <a:prstClr val="black"/>
                </a:solidFill>
                <a:effectLst>
                  <a:glow rad="127000">
                    <a:srgbClr val="FFFFCC"/>
                  </a:glow>
                </a:effectLst>
                <a:latin typeface="TH Niramit AS" pitchFamily="2" charset="-34"/>
                <a:ea typeface="Tahoma" panose="020B0604030504040204" pitchFamily="34" charset="0"/>
                <a:cs typeface="TH Niramit AS" pitchFamily="2" charset="-34"/>
              </a:rPr>
              <a:t>สำนักงานสาธารณสุขจังหวัดตาก</a:t>
            </a:r>
          </a:p>
        </p:txBody>
      </p:sp>
      <p:grpSp>
        <p:nvGrpSpPr>
          <p:cNvPr id="66564" name="กลุ่ม 3"/>
          <p:cNvGrpSpPr>
            <a:grpSpLocks/>
          </p:cNvGrpSpPr>
          <p:nvPr/>
        </p:nvGrpSpPr>
        <p:grpSpPr bwMode="auto">
          <a:xfrm>
            <a:off x="839788" y="4868863"/>
            <a:ext cx="7464425" cy="1568450"/>
            <a:chOff x="719572" y="5085184"/>
            <a:chExt cx="7465646" cy="1568860"/>
          </a:xfrm>
        </p:grpSpPr>
        <p:pic>
          <p:nvPicPr>
            <p:cNvPr id="66565" name="รูปภาพ 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9572" y="5085184"/>
              <a:ext cx="4014446" cy="156857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6566" name="รูปภาพ 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51042" y="5085184"/>
              <a:ext cx="3434176" cy="156886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849570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ชื่อเรื่อง 1"/>
          <p:cNvSpPr txBox="1">
            <a:spLocks noGrp="1"/>
          </p:cNvSpPr>
          <p:nvPr>
            <p:ph type="title"/>
          </p:nvPr>
        </p:nvSpPr>
        <p:spPr>
          <a:xfrm>
            <a:off x="71883" y="130622"/>
            <a:ext cx="8964613" cy="418058"/>
          </a:xfrm>
          <a:prstGeom prst="rect">
            <a:avLst/>
          </a:prstGeom>
          <a:solidFill>
            <a:srgbClr val="CC00FF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th-TH" sz="2800" b="1" dirty="0" smtClean="0">
                <a:latin typeface="TH Niramit AS" pitchFamily="2" charset="-34"/>
                <a:cs typeface="TH Niramit AS" pitchFamily="2" charset="-34"/>
              </a:rPr>
              <a:t> SP</a:t>
            </a:r>
            <a:r>
              <a:rPr lang="th-TH" altLang="th-TH" sz="2800" b="1" dirty="0" smtClean="0">
                <a:latin typeface="TH Niramit AS" pitchFamily="2" charset="-34"/>
                <a:cs typeface="TH Niramit AS" pitchFamily="2" charset="-34"/>
              </a:rPr>
              <a:t>  สาขาสุขภาพจิต จิตเวช และยาเสพติด</a:t>
            </a: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107504" y="4653136"/>
            <a:ext cx="4544888" cy="2123658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en-US" sz="1300" b="1" dirty="0">
                <a:latin typeface="Tahoma" pitchFamily="34" charset="0"/>
                <a:ea typeface="Tahoma" pitchFamily="34" charset="0"/>
                <a:cs typeface="Tahoma" pitchFamily="34" charset="0"/>
              </a:rPr>
              <a:t>Service Gap</a:t>
            </a:r>
            <a:r>
              <a:rPr lang="en-US" sz="1300" dirty="0">
                <a:latin typeface="Tahoma" pitchFamily="34" charset="0"/>
                <a:ea typeface="Tahoma" pitchFamily="34" charset="0"/>
                <a:cs typeface="Tahoma" pitchFamily="34" charset="0"/>
              </a:rPr>
              <a:t> :</a:t>
            </a:r>
          </a:p>
          <a:p>
            <a:pPr marL="342900" lvl="0" indent="-342900">
              <a:buFont typeface="+mj-lt"/>
              <a:buAutoNum type="arabicPeriod"/>
            </a:pPr>
            <a:r>
              <a:rPr lang="th-TH" sz="1300" dirty="0">
                <a:latin typeface="Tahoma" pitchFamily="34" charset="0"/>
                <a:ea typeface="Tahoma" pitchFamily="34" charset="0"/>
                <a:cs typeface="Tahoma" pitchFamily="34" charset="0"/>
              </a:rPr>
              <a:t>อัตราการเข้าถึงบริการโรคเด็ก ต่ำกว่าเป้าหมายในทุก รพ.ยกเว้นรพ.สมเด็จพระเจ้าตากสินฯ</a:t>
            </a:r>
            <a:endParaRPr lang="th-TH" sz="13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th-TH" sz="13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ระบบ</a:t>
            </a:r>
            <a:r>
              <a:rPr lang="th-TH" sz="1300" dirty="0">
                <a:latin typeface="Tahoma" pitchFamily="34" charset="0"/>
                <a:ea typeface="Tahoma" pitchFamily="34" charset="0"/>
                <a:cs typeface="Tahoma" pitchFamily="34" charset="0"/>
              </a:rPr>
              <a:t>บริการสุขภาพจิตเด็กและวัยรุ่น /ผู้ใหญ่และยาเสพติด ยังไม่ได้มาตรฐาน	</a:t>
            </a:r>
            <a:endParaRPr lang="en-US" sz="13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th-TH" sz="1300" dirty="0">
                <a:latin typeface="Tahoma" pitchFamily="34" charset="0"/>
                <a:ea typeface="Tahoma" pitchFamily="34" charset="0"/>
                <a:cs typeface="Tahoma" pitchFamily="34" charset="0"/>
              </a:rPr>
              <a:t>บุคลากรไม่เพียงพอ (ทุกสาขาวิชาชีพ) </a:t>
            </a:r>
            <a:endParaRPr lang="en-US" sz="13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th-TH" sz="1300" dirty="0">
                <a:latin typeface="Tahoma" pitchFamily="34" charset="0"/>
                <a:ea typeface="Tahoma" pitchFamily="34" charset="0"/>
                <a:cs typeface="Tahoma" pitchFamily="34" charset="0"/>
              </a:rPr>
              <a:t>สถานที่ให้บริการไม่ได้มาตรฐาน(ไม่มีห้องให้คำปรึกษา/ห้องทำกลุ่มบำบัด/ห้องกระตุ้นพัฒนาการเด็ก)  </a:t>
            </a:r>
            <a:endParaRPr lang="en-US" sz="13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th-TH" sz="1300" dirty="0">
                <a:latin typeface="Tahoma" pitchFamily="34" charset="0"/>
                <a:ea typeface="Tahoma" pitchFamily="34" charset="0"/>
                <a:cs typeface="Tahoma" pitchFamily="34" charset="0"/>
              </a:rPr>
              <a:t>ขาดเครื่องมือที่จำเป็นในการให้บริการ(</a:t>
            </a:r>
            <a:r>
              <a:rPr lang="en-US" sz="1300" dirty="0">
                <a:latin typeface="Tahoma" pitchFamily="34" charset="0"/>
                <a:ea typeface="Tahoma" pitchFamily="34" charset="0"/>
                <a:cs typeface="Tahoma" pitchFamily="34" charset="0"/>
              </a:rPr>
              <a:t>psycho test/IQ test/</a:t>
            </a:r>
            <a:r>
              <a:rPr lang="th-TH" sz="1300" dirty="0">
                <a:latin typeface="Tahoma" pitchFamily="34" charset="0"/>
                <a:ea typeface="Tahoma" pitchFamily="34" charset="0"/>
                <a:cs typeface="Tahoma" pitchFamily="34" charset="0"/>
              </a:rPr>
              <a:t>เครื่องมือกระตุ้นพัฒนาการ)</a:t>
            </a:r>
            <a:endParaRPr lang="en-US" sz="13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3" name="ตาราง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3315996"/>
              </p:ext>
            </p:extLst>
          </p:nvPr>
        </p:nvGraphicFramePr>
        <p:xfrm>
          <a:off x="1115616" y="579512"/>
          <a:ext cx="6985000" cy="20574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456384"/>
                <a:gridCol w="2068116"/>
                <a:gridCol w="1460500"/>
              </a:tblGrid>
              <a:tr h="25717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1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Health  Outcome</a:t>
                      </a:r>
                      <a:endParaRPr lang="en-US" sz="1300" b="1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300" b="1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เป้าหมาย</a:t>
                      </a:r>
                      <a:endParaRPr lang="th-TH" sz="1300" b="1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300" b="1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ผลงาน</a:t>
                      </a:r>
                      <a:endParaRPr lang="th-TH" sz="1300" b="1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257175"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1.</a:t>
                      </a:r>
                      <a:r>
                        <a:rPr lang="th-TH" sz="1300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1300" u="none" strike="noStrike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อัตราฆ่าตัวตายสำเร็จ</a:t>
                      </a:r>
                      <a:endParaRPr lang="th-TH" sz="1300" b="0" i="0" u="none" strike="noStrike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3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น้อยกว่า </a:t>
                      </a:r>
                      <a:r>
                        <a:rPr lang="en-US" sz="13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6.5</a:t>
                      </a:r>
                      <a:r>
                        <a:rPr lang="th-TH" sz="13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13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ต่อแสน </a:t>
                      </a:r>
                      <a:r>
                        <a:rPr lang="th-TH" sz="1300" u="none" strike="noStrike" dirty="0" err="1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ปชก</a:t>
                      </a:r>
                      <a:r>
                        <a:rPr lang="th-TH" sz="13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.</a:t>
                      </a:r>
                      <a:endParaRPr lang="th-TH" sz="13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300" b="1" u="none" strike="noStrike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9.64</a:t>
                      </a:r>
                      <a:endParaRPr lang="th-TH" sz="1300" b="1" i="0" u="none" strike="noStrike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/>
                </a:tc>
              </a:tr>
              <a:tr h="257175">
                <a:tc gridSpan="3">
                  <a:txBody>
                    <a:bodyPr/>
                    <a:lstStyle/>
                    <a:p>
                      <a:pPr algn="l" fontAlgn="t"/>
                      <a:r>
                        <a:rPr lang="en-US" sz="13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2.</a:t>
                      </a:r>
                      <a:r>
                        <a:rPr lang="th-TH" sz="13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13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อัตราการเข้าถึงบริการราย</a:t>
                      </a:r>
                      <a:r>
                        <a:rPr lang="th-TH" sz="13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โรค</a:t>
                      </a:r>
                      <a:endParaRPr lang="th-TH" sz="13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t"/>
                      <a:endParaRPr lang="th-TH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/>
                </a:tc>
              </a:tr>
              <a:tr h="257175">
                <a:tc>
                  <a:txBody>
                    <a:bodyPr/>
                    <a:lstStyle/>
                    <a:p>
                      <a:pPr algn="l" fontAlgn="t"/>
                      <a:r>
                        <a:rPr lang="th-TH" sz="13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    </a:t>
                      </a:r>
                      <a:r>
                        <a:rPr lang="en-US" sz="13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2.1 Schizophrenia 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3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มากกว่าร้อยละ 55</a:t>
                      </a:r>
                      <a:endParaRPr lang="th-TH" sz="13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3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90.76</a:t>
                      </a:r>
                      <a:endParaRPr lang="th-TH" sz="13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/>
                </a:tc>
              </a:tr>
              <a:tr h="257175">
                <a:tc>
                  <a:txBody>
                    <a:bodyPr/>
                    <a:lstStyle/>
                    <a:p>
                      <a:pPr algn="l" fontAlgn="t"/>
                      <a:r>
                        <a:rPr lang="th-TH" sz="13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    </a:t>
                      </a:r>
                      <a:r>
                        <a:rPr lang="en-US" sz="13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2.2</a:t>
                      </a:r>
                      <a:r>
                        <a:rPr lang="th-TH" sz="13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13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Major Depressive Disorder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3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มากกว่าร้อยละ </a:t>
                      </a:r>
                      <a:r>
                        <a:rPr lang="th-TH" sz="13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4</a:t>
                      </a:r>
                      <a:r>
                        <a:rPr lang="en-US" sz="13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3</a:t>
                      </a:r>
                      <a:endParaRPr lang="th-TH" sz="13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3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47.63</a:t>
                      </a:r>
                      <a:endParaRPr lang="th-TH" sz="13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/>
                </a:tc>
              </a:tr>
              <a:tr h="257175">
                <a:tc>
                  <a:txBody>
                    <a:bodyPr/>
                    <a:lstStyle/>
                    <a:p>
                      <a:pPr algn="l" fontAlgn="t"/>
                      <a:r>
                        <a:rPr lang="th-TH" sz="1300" u="none" strike="noStrike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    </a:t>
                      </a:r>
                      <a:r>
                        <a:rPr lang="en-US" sz="1300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2.3</a:t>
                      </a:r>
                      <a:r>
                        <a:rPr lang="th-TH" sz="1300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1300" u="none" strike="noStrike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Autistic</a:t>
                      </a:r>
                      <a:endParaRPr lang="en-US" sz="1300" b="0" i="0" u="none" strike="noStrike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3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ร้อยละ 15</a:t>
                      </a:r>
                      <a:endParaRPr lang="th-TH" sz="13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300" b="1" u="none" strike="noStrike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11.69</a:t>
                      </a:r>
                      <a:endParaRPr lang="th-TH" sz="1300" b="1" i="0" u="none" strike="noStrike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/>
                </a:tc>
              </a:tr>
              <a:tr h="257175">
                <a:tc>
                  <a:txBody>
                    <a:bodyPr/>
                    <a:lstStyle/>
                    <a:p>
                      <a:pPr algn="l" fontAlgn="t"/>
                      <a:r>
                        <a:rPr lang="th-TH" sz="1300" u="none" strike="noStrike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    </a:t>
                      </a:r>
                      <a:r>
                        <a:rPr lang="en-US" sz="1300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2.4</a:t>
                      </a:r>
                      <a:r>
                        <a:rPr lang="th-TH" sz="1300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1300" u="none" strike="noStrike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ADHD</a:t>
                      </a:r>
                      <a:endParaRPr lang="en-US" sz="1300" b="0" i="0" u="none" strike="noStrike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3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ร้อยละ </a:t>
                      </a:r>
                      <a:r>
                        <a:rPr lang="th-TH" sz="13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</a:t>
                      </a:r>
                      <a:r>
                        <a:rPr lang="en-US" sz="13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5</a:t>
                      </a:r>
                      <a:endParaRPr lang="th-TH" sz="13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300" b="1" u="none" strike="noStrike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6.8</a:t>
                      </a:r>
                      <a:endParaRPr lang="th-TH" sz="1300" b="1" i="0" u="none" strike="noStrike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/>
                </a:tc>
              </a:tr>
              <a:tr h="257175">
                <a:tc>
                  <a:txBody>
                    <a:bodyPr/>
                    <a:lstStyle/>
                    <a:p>
                      <a:pPr algn="l" fontAlgn="t"/>
                      <a:r>
                        <a:rPr lang="th-TH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3.</a:t>
                      </a:r>
                      <a:r>
                        <a:rPr lang="th-TH" sz="13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มาตรฐานบริการ </a:t>
                      </a:r>
                      <a:r>
                        <a:rPr lang="th-TH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ทั้งเด็กและผู้ใหญ่ ใน </a:t>
                      </a:r>
                      <a:r>
                        <a:rPr lang="th-TH" sz="13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รพท.</a:t>
                      </a:r>
                      <a:r>
                        <a:rPr lang="th-TH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/</a:t>
                      </a:r>
                      <a:r>
                        <a:rPr lang="th-TH" sz="13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รพช.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ระดับ1</a:t>
                      </a:r>
                      <a:endParaRPr lang="th-TH" sz="13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3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ไม่ผ่าน(เด็ก)</a:t>
                      </a:r>
                      <a:endParaRPr lang="th-TH" sz="1300" b="1" i="0" u="none" strike="noStrike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/>
                </a:tc>
              </a:tr>
            </a:tbl>
          </a:graphicData>
        </a:graphic>
      </p:graphicFrame>
      <p:sp>
        <p:nvSpPr>
          <p:cNvPr id="9" name="สี่เหลี่ยมผืนผ้า 8"/>
          <p:cNvSpPr/>
          <p:nvPr/>
        </p:nvSpPr>
        <p:spPr>
          <a:xfrm>
            <a:off x="4724400" y="2755662"/>
            <a:ext cx="4343400" cy="3985706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r>
              <a:rPr lang="en-US" sz="1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Designed Services 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85750" lvl="0" indent="-285750">
              <a:buFont typeface="Wingdings" pitchFamily="2" charset="2"/>
              <a:buChar char="§"/>
            </a:pPr>
            <a:r>
              <a:rPr lang="th-TH" sz="15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มีระบบการเฝ้าระวังกลุ่มเสี่ยงฆ่าตัวตายในชุมชน</a:t>
            </a:r>
          </a:p>
          <a:p>
            <a:pPr marL="285750" lvl="0" indent="-285750">
              <a:buFont typeface="Wingdings" pitchFamily="2" charset="2"/>
              <a:buChar char="§"/>
            </a:pPr>
            <a:r>
              <a:rPr lang="th-TH" sz="15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คัดกรองปัญหาสุขภาพจิตทุกกลุ่มวัย เน้นกลุ่มเสี่ยง</a:t>
            </a:r>
          </a:p>
          <a:p>
            <a:pPr marL="285750" lvl="0" indent="-285750">
              <a:buFont typeface="Wingdings" pitchFamily="2" charset="2"/>
              <a:buChar char="§"/>
            </a:pPr>
            <a:r>
              <a:rPr lang="th-TH" sz="15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สร้างหอผู้ป่วยในจิตเวช ในรพ.สมเด็จ</a:t>
            </a:r>
            <a:r>
              <a:rPr lang="th-TH" sz="1500" dirty="0">
                <a:latin typeface="Tahoma" pitchFamily="34" charset="0"/>
                <a:ea typeface="Tahoma" pitchFamily="34" charset="0"/>
                <a:cs typeface="Tahoma" pitchFamily="34" charset="0"/>
              </a:rPr>
              <a:t>พระเจ้าตาก</a:t>
            </a:r>
            <a:r>
              <a:rPr lang="th-TH" sz="15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สินและแม่สอด</a:t>
            </a:r>
            <a:endParaRPr lang="en-US" sz="15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85750" lvl="0" indent="-285750">
              <a:buFont typeface="Wingdings" pitchFamily="2" charset="2"/>
              <a:buChar char="§"/>
            </a:pPr>
            <a:r>
              <a:rPr lang="th-TH" sz="15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ปรับปรุงห้องตรวจผู้ป่วยนอกจิตเวช ในรพ. ,ห้องให้</a:t>
            </a:r>
            <a:r>
              <a:rPr lang="th-TH" sz="1500" dirty="0">
                <a:latin typeface="Tahoma" pitchFamily="34" charset="0"/>
                <a:ea typeface="Tahoma" pitchFamily="34" charset="0"/>
                <a:cs typeface="Tahoma" pitchFamily="34" charset="0"/>
              </a:rPr>
              <a:t>คำปรึกษา(รพ.พบพระ/อุ้มผาง</a:t>
            </a:r>
            <a:r>
              <a:rPr lang="th-TH" sz="15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/วังเจ้า/แม่</a:t>
            </a:r>
            <a:r>
              <a:rPr lang="th-TH" sz="1500" dirty="0">
                <a:latin typeface="Tahoma" pitchFamily="34" charset="0"/>
                <a:ea typeface="Tahoma" pitchFamily="34" charset="0"/>
                <a:cs typeface="Tahoma" pitchFamily="34" charset="0"/>
              </a:rPr>
              <a:t>ระมาด/บ้านตาก)/ห้องทำกลุ่มบำบัด(บ้านตาก)/ห้องกระตุ้นพัฒนาการ(รพ.ทุกแห่ง</a:t>
            </a:r>
            <a:r>
              <a:rPr lang="th-TH" sz="15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</a:p>
          <a:p>
            <a:pPr marL="285750" lvl="0" indent="-285750">
              <a:buFont typeface="Wingdings" pitchFamily="2" charset="2"/>
              <a:buChar char="§"/>
            </a:pPr>
            <a:r>
              <a:rPr lang="th-TH" sz="15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เพิ่มการตรวจ </a:t>
            </a:r>
            <a:r>
              <a:rPr lang="en-US" sz="15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Extend OPD </a:t>
            </a:r>
            <a:r>
              <a:rPr lang="th-TH" sz="15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ใน</a:t>
            </a:r>
            <a:r>
              <a:rPr lang="th-TH" sz="15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รพช.</a:t>
            </a:r>
            <a:endParaRPr lang="th-TH" sz="15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85750" lvl="0" indent="-285750">
              <a:buFont typeface="Wingdings" pitchFamily="2" charset="2"/>
              <a:buChar char="§"/>
            </a:pPr>
            <a:r>
              <a:rPr lang="th-TH" sz="15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พัฒนาศักยภาพเครือข่าย </a:t>
            </a:r>
            <a:r>
              <a:rPr lang="en-US" sz="15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KM </a:t>
            </a:r>
            <a:r>
              <a:rPr lang="th-TH" sz="15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ทุก</a:t>
            </a:r>
            <a:r>
              <a:rPr lang="th-TH" sz="15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ไตรมาส</a:t>
            </a:r>
            <a:endParaRPr lang="th-TH" sz="15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85750" lvl="0" indent="-285750">
              <a:buFont typeface="Wingdings" pitchFamily="2" charset="2"/>
              <a:buChar char="§"/>
            </a:pPr>
            <a:r>
              <a:rPr lang="th-TH" sz="15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เพิ่มระบบ</a:t>
            </a:r>
            <a:r>
              <a:rPr lang="en-US" sz="15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Data Center </a:t>
            </a:r>
            <a:r>
              <a:rPr lang="th-TH" sz="15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ในพื้นที่</a:t>
            </a:r>
          </a:p>
          <a:p>
            <a:pPr marL="285750" lvl="0" indent="-285750">
              <a:buFont typeface="Wingdings" pitchFamily="2" charset="2"/>
              <a:buChar char="§"/>
            </a:pPr>
            <a:r>
              <a:rPr lang="th-TH" sz="15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มีการดำเนินงานสุขภาพจิตและจิตเวชในระบบ</a:t>
            </a:r>
            <a:r>
              <a:rPr lang="en-US" sz="15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DSH</a:t>
            </a:r>
          </a:p>
          <a:p>
            <a:pPr marL="285750" lvl="0" indent="-285750">
              <a:buFont typeface="Wingdings" pitchFamily="2" charset="2"/>
              <a:buChar char="§"/>
            </a:pPr>
            <a:r>
              <a:rPr lang="th-TH" sz="15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บูรณา</a:t>
            </a:r>
            <a:r>
              <a:rPr lang="th-TH" sz="15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การร่วมทุกภาคส่วน ทั้งรัฐและเอกชนเพื่อเสริมความร่วมมือ</a:t>
            </a:r>
            <a:r>
              <a:rPr lang="th-TH" sz="15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สห</a:t>
            </a:r>
            <a:r>
              <a:rPr lang="th-TH" sz="15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วิชาชีพ(</a:t>
            </a:r>
            <a:r>
              <a:rPr lang="th-TH" sz="15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พมจ.</a:t>
            </a:r>
            <a:r>
              <a:rPr lang="th-TH" sz="15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มหาดไทย,ตำรวจ ,ท้องถิ่น) ผ่าน </a:t>
            </a:r>
            <a:r>
              <a:rPr lang="th-TH" sz="15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พรบ.</a:t>
            </a:r>
            <a:r>
              <a:rPr lang="th-TH" sz="15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สุขภาพจิต/</a:t>
            </a:r>
            <a:r>
              <a:rPr lang="th-TH" sz="15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ยาเสพติด</a:t>
            </a:r>
            <a:endParaRPr lang="th-TH" sz="15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85750" lvl="0" indent="-285750">
              <a:buFont typeface="Wingdings" pitchFamily="2" charset="2"/>
              <a:buChar char="§"/>
            </a:pP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111696" y="2693238"/>
            <a:ext cx="4460304" cy="1815882"/>
          </a:xfrm>
          <a:prstGeom prst="rect">
            <a:avLst/>
          </a:prstGeom>
          <a:solidFill>
            <a:schemeClr val="accent6"/>
          </a:solidFill>
        </p:spPr>
        <p:txBody>
          <a:bodyPr wrap="square">
            <a:spAutoFit/>
          </a:bodyPr>
          <a:lstStyle/>
          <a:p>
            <a:r>
              <a:rPr lang="en-US" sz="1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Health Need</a:t>
            </a:r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 :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	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การ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เข้าถึงบริการ</a:t>
            </a: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โรคทางจิตเวชของผู้ป่วย ทุกกลุ่มวัย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การฆ่าตัวตายลดลง</a:t>
            </a:r>
          </a:p>
          <a:p>
            <a:pPr marL="342900" lvl="0" indent="-342900">
              <a:buFont typeface="+mj-lt"/>
              <a:buAutoNum type="arabicPeriod"/>
            </a:pP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การกำเริบซ้ำลดลง</a:t>
            </a:r>
          </a:p>
          <a:p>
            <a:pPr marL="342900" lvl="0" indent="-342900">
              <a:buFont typeface="+mj-lt"/>
              <a:buAutoNum type="arabicPeriod"/>
            </a:pP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ลดการแออัด ใน </a:t>
            </a:r>
            <a:r>
              <a:rPr lang="th-TH" sz="14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รพท.</a:t>
            </a: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(บริการใกล้บ้านใกล้ใจ)</a:t>
            </a:r>
          </a:p>
          <a:p>
            <a:pPr marL="342900" lvl="0" indent="-342900">
              <a:buFont typeface="+mj-lt"/>
              <a:buAutoNum type="arabicPeriod"/>
            </a:pP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บริการที่มีมาตรฐาน เข้าถึงง่าย</a:t>
            </a:r>
          </a:p>
          <a:p>
            <a:pPr marL="342900" lvl="0" indent="-342900">
              <a:buFont typeface="+mj-lt"/>
              <a:buAutoNum type="arabicPeriod"/>
            </a:pP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กลุ่มเสี่ยงได้รับการคัดกรอง  เฝ้าระวัง  ทุกกลุ่มวัย</a:t>
            </a:r>
          </a:p>
          <a:p>
            <a:pPr marL="342900" indent="-342900">
              <a:buFont typeface="+mj-lt"/>
              <a:buAutoNum type="arabicPeriod"/>
            </a:pP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มีระบบการดูแลผู้ป่วยจิตเวชในชุมชน</a:t>
            </a:r>
          </a:p>
        </p:txBody>
      </p:sp>
    </p:spTree>
    <p:extLst>
      <p:ext uri="{BB962C8B-B14F-4D97-AF65-F5344CB8AC3E}">
        <p14:creationId xmlns:p14="http://schemas.microsoft.com/office/powerpoint/2010/main" val="42610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ตาราง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8073903"/>
              </p:ext>
            </p:extLst>
          </p:nvPr>
        </p:nvGraphicFramePr>
        <p:xfrm>
          <a:off x="107504" y="199694"/>
          <a:ext cx="8928993" cy="625364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64096"/>
                <a:gridCol w="2520280"/>
                <a:gridCol w="2448272"/>
                <a:gridCol w="3096345"/>
              </a:tblGrid>
              <a:tr h="91159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050" b="1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โรงพยาบาล</a:t>
                      </a:r>
                      <a:endParaRPr lang="th-TH" sz="105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599" marR="1599" marT="1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Health  Need </a:t>
                      </a:r>
                      <a:r>
                        <a:rPr lang="th-TH" sz="1050" b="1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สาขาสุขภาพจิต</a:t>
                      </a:r>
                      <a:r>
                        <a:rPr lang="th-TH" sz="1050" b="1" u="none" strike="noStrike" baseline="0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ฯ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599" marR="1599" marT="1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Service  Gap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599" marR="1599" marT="1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050" b="1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      </a:t>
                      </a:r>
                      <a:r>
                        <a:rPr lang="th-TH" sz="1050" b="1" u="none" strike="noStrike" baseline="0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  </a:t>
                      </a:r>
                      <a:r>
                        <a:rPr lang="th-TH" sz="1050" b="1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มาตรการ</a:t>
                      </a:r>
                      <a:r>
                        <a:rPr lang="th-TH" sz="1050" b="1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สำคัญในการจัดการบริการสุขภาพ   </a:t>
                      </a:r>
                      <a:endParaRPr lang="th-TH" sz="1050" b="1" u="none" strike="noStrike" dirty="0" smtClean="0"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599" marR="1599" marT="1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94358">
                <a:tc>
                  <a:txBody>
                    <a:bodyPr/>
                    <a:lstStyle/>
                    <a:p>
                      <a:pPr algn="l" fontAlgn="t"/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1. </a:t>
                      </a: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รพ.</a:t>
                      </a:r>
                      <a:r>
                        <a:rPr lang="th-TH" sz="1050" u="none" strike="noStrike" dirty="0" err="1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ตสม</a:t>
                      </a: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(</a:t>
                      </a:r>
                      <a:r>
                        <a:rPr lang="en-US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S)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599" marR="1599" marT="159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28600" indent="-142875" algn="l" fontAlgn="t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กลุ่ม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เสี่ยงได้รับการคัดกรองโรคทางจิตเวชทุกกลุ่ม</a:t>
                      </a: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วัย</a:t>
                      </a:r>
                    </a:p>
                    <a:p>
                      <a:pPr marL="228600" indent="-142875" algn="l" fontAlgn="t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ลดอัตราการฆ่าตัวตาย</a:t>
                      </a:r>
                    </a:p>
                    <a:p>
                      <a:pPr marL="228600" marR="0" indent="-142875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ลดการแออัด</a:t>
                      </a:r>
                      <a:endParaRPr lang="th-TH" sz="1050" b="0" i="0" u="none" strike="noStrike" dirty="0" smtClean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142875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ลดการกำเริบซ้ำ</a:t>
                      </a:r>
                      <a:endParaRPr lang="th-TH" sz="1050" b="0" i="0" u="none" strike="noStrike" dirty="0" smtClean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142875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บริการที่มีมาตรฐาน </a:t>
                      </a:r>
                    </a:p>
                    <a:p>
                      <a:pPr marL="228600" marR="0" indent="-142875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มีระบบการดูแลผู้ป่วยจิตเวชในชุมชน</a:t>
                      </a:r>
                      <a:endParaRPr lang="th-TH" sz="1050" b="0" i="0" u="none" strike="noStrike" dirty="0" smtClean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1050" b="0" i="0" u="none" strike="noStrike" dirty="0" smtClean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599" marR="1599" marT="159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28600" indent="-142875" algn="l" fontAlgn="t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อัตรา</a:t>
                      </a:r>
                      <a:r>
                        <a:rPr lang="th-TH" sz="1050" u="none" strike="noStrike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การฆ่าตัวตายสูงกว่า</a:t>
                      </a:r>
                      <a:r>
                        <a:rPr lang="th-TH" sz="1050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เกณฑ์,</a:t>
                      </a:r>
                      <a:r>
                        <a:rPr lang="th-TH" sz="105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1050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อัตรา</a:t>
                      </a:r>
                      <a:r>
                        <a:rPr lang="th-TH" sz="1050" u="none" strike="noStrike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การคัดกรองยังไม่</a:t>
                      </a:r>
                      <a:r>
                        <a:rPr lang="th-TH" sz="1050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ครอบคลุม</a:t>
                      </a:r>
                    </a:p>
                    <a:p>
                      <a:pPr marL="228600" marR="0" indent="-142875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Refer </a:t>
                      </a: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ผู้ป่วยไปรับการรักษานอกเขต</a:t>
                      </a:r>
                      <a:endParaRPr lang="th-TH" sz="1050" b="0" i="0" u="none" strike="noStrike" dirty="0" smtClean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142875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th-TH" sz="1050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ต้องรับผู้ป่วย</a:t>
                      </a:r>
                      <a:r>
                        <a:rPr lang="en-US" sz="1050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admit </a:t>
                      </a:r>
                      <a:r>
                        <a:rPr lang="th-TH" sz="1050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จิตเวชร่วมกับฝ่ายกาย</a:t>
                      </a:r>
                      <a:endParaRPr lang="th-TH" sz="1050" b="0" i="0" u="none" strike="noStrike" dirty="0" smtClean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142875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สถานที่คับแคบ  /ไม่มีหอผู้ป่วยใน</a:t>
                      </a:r>
                      <a:endParaRPr lang="th-TH" sz="1050" b="0" i="0" u="none" strike="noStrike" dirty="0" smtClean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599" marR="1599" marT="159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266700" indent="-180975" algn="l" fontAlgn="t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คัด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กรองปัญหาสุขภาพจิต ทุกกลุ่มวัย เน้นกลุ่มเสี่ยง </a:t>
                      </a:r>
                      <a:endParaRPr lang="th-TH" sz="1050" u="none" strike="noStrike" dirty="0" smtClean="0"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66700" marR="0" indent="-180975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พัฒนาศักยภาพเครือข่าย ทั้งในและนอกระบบสาธารณสุข </a:t>
                      </a:r>
                      <a:r>
                        <a:rPr lang="en-US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KM </a:t>
                      </a: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ผู้รับผิดชอบงาน ทุก</a:t>
                      </a:r>
                      <a:r>
                        <a:rPr lang="th-TH" sz="1050" u="none" strike="noStrike" dirty="0" err="1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ไตรมาส</a:t>
                      </a:r>
                      <a:endParaRPr lang="th-TH" sz="1050" b="0" i="0" u="none" strike="noStrike" dirty="0" smtClean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66700" marR="0" indent="-180975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จิตแพทย์ออกตรวจรักษา(</a:t>
                      </a:r>
                      <a:r>
                        <a:rPr lang="en-US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Extend  OPD.</a:t>
                      </a: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ใน</a:t>
                      </a:r>
                      <a:r>
                        <a:rPr lang="th-TH" sz="1050" u="none" strike="noStrike" dirty="0" err="1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รพช</a:t>
                      </a: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.)</a:t>
                      </a:r>
                      <a:endParaRPr lang="th-TH" sz="1050" b="0" i="0" u="none" strike="noStrike" dirty="0" smtClean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66700" marR="0" indent="-180975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ส่ง</a:t>
                      </a:r>
                      <a:r>
                        <a:rPr lang="en-US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Pt.</a:t>
                      </a: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ที่อาการสงบ รับยาต่อที่</a:t>
                      </a:r>
                      <a:r>
                        <a:rPr lang="th-TH" sz="1050" u="none" strike="noStrike" dirty="0" err="1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รพช</a:t>
                      </a: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./รพ.สต.ใกล้บ้าน</a:t>
                      </a:r>
                      <a:endParaRPr lang="th-TH" sz="1050" b="0" i="0" u="none" strike="noStrike" dirty="0" smtClean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66700" marR="0" indent="-180975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สร้างเครือข่ายชุมชนเข้ามามีส่วนร่วมในการเฝ้าระวังปัญหาในชุมชน</a:t>
                      </a:r>
                      <a:endParaRPr lang="th-TH" sz="1050" b="0" i="0" u="none" strike="noStrike" dirty="0" smtClean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66700" marR="0" indent="-180975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สร้างหอผู้ป่วยใน/ปรับปรุง</a:t>
                      </a:r>
                      <a:r>
                        <a:rPr lang="en-US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OPD/</a:t>
                      </a: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ห้องให้บริการอื่นๆ</a:t>
                      </a:r>
                      <a:endParaRPr lang="th-TH" sz="1050" b="0" i="0" u="none" strike="noStrike" dirty="0" smtClean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599" marR="1599" marT="159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86361"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2.</a:t>
                      </a: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รพ.แม่สอด (</a:t>
                      </a:r>
                      <a:r>
                        <a:rPr lang="en-US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S)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599" marR="1599" marT="159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28600" indent="-142875" algn="l" fontAlgn="t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กลุ่ม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เสี่ยงได้รับการคัดกรองโรคทางจิตเวชทุกกลุ่ม</a:t>
                      </a: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วัย</a:t>
                      </a:r>
                    </a:p>
                    <a:p>
                      <a:pPr marL="228600" indent="-142875" algn="l" fontAlgn="t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มีระบบการดูแล เฝ้าระวังผู้ป่วยในชุมชน</a:t>
                      </a:r>
                    </a:p>
                    <a:p>
                      <a:pPr marL="228600" indent="-142875" algn="l" fontAlgn="t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ลดอัตราการฆ่าตัวตาย เพิ่มการเข้าถึงบริการ โรคซึมเศร้า และจิตเวชเด็ก</a:t>
                      </a:r>
                    </a:p>
                    <a:p>
                      <a:pPr marL="228600" indent="-142875" algn="l" fontAlgn="t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ลดการแออัด </a:t>
                      </a:r>
                    </a:p>
                    <a:p>
                      <a:pPr marL="228600" marR="0" indent="-142875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บริการที่มีมาตรฐาน</a:t>
                      </a:r>
                      <a:endParaRPr lang="th-TH" sz="1050" b="0" i="0" u="none" strike="noStrike" dirty="0" smtClean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065" marR="8065" marT="806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28600" indent="-142875" algn="l" fontAlgn="t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อัตรา</a:t>
                      </a:r>
                      <a:r>
                        <a:rPr lang="th-TH" sz="1050" u="none" strike="noStrike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การเข้าถึงบริการโรคซึมเศร้าและโรคจิตเวชเด็ก ยังต่ำและอัตราการฆ่าตัวตายเกิน</a:t>
                      </a:r>
                      <a:r>
                        <a:rPr lang="th-TH" sz="1050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เกณฑ์</a:t>
                      </a:r>
                    </a:p>
                    <a:p>
                      <a:pPr marL="228600" indent="-142875" algn="l" fontAlgn="t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การคัดกรองโรคซึมเศร้ายังไม่ครอบคลุม</a:t>
                      </a:r>
                    </a:p>
                    <a:p>
                      <a:pPr marL="228600" indent="-142875" algn="l" fontAlgn="t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ขาดบุคลากรวิชาชีพที่จำเป็น(จิตแพทย์/พยาบาลจิตผู้ใหญ่และเด็ก)</a:t>
                      </a:r>
                    </a:p>
                    <a:p>
                      <a:pPr marL="228600" indent="-142875" algn="l" fontAlgn="t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สถานที่คับแคบ /ไม่ปลอดภัย/ไม่มี</a:t>
                      </a:r>
                    </a:p>
                    <a:p>
                      <a:pPr marL="228600" marR="0" indent="-142875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เครือข่ายยังไม่เข้มแข็ง</a:t>
                      </a:r>
                      <a:endParaRPr lang="th-TH" sz="1050" b="0" i="0" u="none" strike="noStrike" dirty="0" smtClean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065" marR="8065" marT="806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228600" indent="-142875" algn="l" fontAlgn="b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ทบทวน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/ปรับปรุงแนวทางการดูแลผู้พยายามฆ่าตัวตายที่มารับบริการในรพ. และประกาศใช้อย่างเป็น</a:t>
                      </a: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ทางการ</a:t>
                      </a:r>
                    </a:p>
                    <a:p>
                      <a:pPr marL="228600" marR="0" indent="-142875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ผู้พยายามฆ่าตัวตาย ได้รับการติดตามทุกราย และเยี่ยมบ้านในรายที่มีปัญหาซับซ้อน</a:t>
                      </a:r>
                      <a:endParaRPr lang="th-TH" sz="1050" b="0" i="0" u="none" strike="noStrike" dirty="0" smtClean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142875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สร้างเครือข่ายนอกเพื่อช่วยประชาสัมพันธ์ ให้ความรู้ ปัญหาฆ่าตัวตาย แก่ประชาชนในวงกว้าง และคัดกรองกลุ่มเสี่ยงให้ครอบคลุม</a:t>
                      </a:r>
                      <a:endParaRPr lang="th-TH" sz="1050" b="0" i="0" u="none" strike="noStrike" dirty="0" smtClean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142875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จัดทำ</a:t>
                      </a:r>
                      <a:r>
                        <a:rPr lang="en-US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case conference </a:t>
                      </a: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ผู้พยายามฆ่าตัวตายซ้ำ</a:t>
                      </a:r>
                      <a:endParaRPr lang="th-TH" sz="1050" b="0" i="0" u="none" strike="noStrike" dirty="0" smtClean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142875" algn="l" fontAlgn="b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สร้างเครือข่ายครูพี่เลี้ยงในศูนย์พัฒนาเด็กเล็ก จ.ตาก ฝั่ง ตะวันตก ให้ความรู้โรคจิตเวชเด็ก การคัดกรอง</a:t>
                      </a:r>
                    </a:p>
                    <a:p>
                      <a:pPr marL="228600" indent="-142875" algn="l" fontAlgn="b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ประเมินเด็ก </a:t>
                      </a:r>
                      <a:r>
                        <a:rPr lang="th-TH" sz="1050" u="none" strike="noStrike" dirty="0" err="1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นร</a:t>
                      </a: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.ที่ครูคัดกรองแล้วพบมีปัญหา เพื่อเข้าสู่ระบบการรักษา </a:t>
                      </a:r>
                    </a:p>
                    <a:p>
                      <a:pPr marL="228600" indent="-142875" algn="l" fontAlgn="b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จัดระบบการปรึกษา/การส่งต่อเด็ก </a:t>
                      </a:r>
                      <a:r>
                        <a:rPr lang="th-TH" sz="1050" u="none" strike="noStrike" dirty="0" err="1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นร</a:t>
                      </a: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ที่มีปัญหาการเรียน/จิตเวชเด็ก จาก </a:t>
                      </a:r>
                      <a:r>
                        <a:rPr lang="th-TH" sz="1050" u="none" strike="noStrike" dirty="0" err="1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รพช</a:t>
                      </a: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.ลูกข่าย ให้ได้รับการวินิจฉัย และรักษาอย่างถูกต้องเหมาะสม</a:t>
                      </a:r>
                    </a:p>
                    <a:p>
                      <a:pPr marL="228600" indent="-142875" algn="l" fontAlgn="t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จิตแพทย์ออกตรวจรักษา(</a:t>
                      </a:r>
                      <a:r>
                        <a:rPr lang="en-US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Extend  OPD.)</a:t>
                      </a: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ใน</a:t>
                      </a:r>
                      <a:r>
                        <a:rPr lang="th-TH" sz="1050" u="none" strike="noStrike" dirty="0" err="1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รพช</a:t>
                      </a: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.</a:t>
                      </a:r>
                    </a:p>
                    <a:p>
                      <a:pPr marL="228600" indent="-142875" algn="l" fontAlgn="t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ส่งคนไข้ที่อาการสงบ รับยาต่อที่</a:t>
                      </a:r>
                      <a:r>
                        <a:rPr lang="th-TH" sz="1050" u="none" strike="noStrike" dirty="0" err="1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รพช</a:t>
                      </a: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./รพ.สต.ใกล้บ้าน</a:t>
                      </a:r>
                    </a:p>
                    <a:p>
                      <a:pPr marL="228600" indent="-142875" algn="l" fontAlgn="t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สร้างหอผู้ป่วยใน/ปรับปรุง</a:t>
                      </a:r>
                      <a:r>
                        <a:rPr lang="en-US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OPD/</a:t>
                      </a: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ห้องให้บริการอื่นๆ</a:t>
                      </a:r>
                    </a:p>
                    <a:p>
                      <a:pPr marL="228600" marR="0" indent="-142875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พัฒนาระบบข้อมูลวิเคราะห์ข้อมูลและใช้ประโยชน์จากข้อมูล</a:t>
                      </a:r>
                      <a:endParaRPr lang="th-TH" sz="1050" b="0" i="0" u="none" strike="noStrike" dirty="0" smtClean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065" marR="8065" marT="806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89560">
                <a:tc>
                  <a:txBody>
                    <a:bodyPr/>
                    <a:lstStyle/>
                    <a:p>
                      <a:pPr algn="l" fontAlgn="t"/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3.รพ.อุ้มผาง (</a:t>
                      </a:r>
                      <a:r>
                        <a:rPr lang="en-US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M2)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599" marR="1599" marT="159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28600" indent="-142875" algn="l" fontAlgn="t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การ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เข้าถึงบริการโรคทางจิตเวชทุกกลุ่ม</a:t>
                      </a: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วัย</a:t>
                      </a:r>
                    </a:p>
                    <a:p>
                      <a:pPr marL="228600" marR="0" indent="-142875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กลุ่มเสี่ยงได้รับการคัดกรองโรคทางจิตเวช ทุกกลุ่มวัย</a:t>
                      </a:r>
                      <a:endParaRPr lang="th-TH" sz="1050" b="0" i="0" u="none" strike="noStrike" dirty="0" smtClean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142875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ลดอัตราการฆ่าตัวตาย</a:t>
                      </a:r>
                      <a:endParaRPr lang="th-TH" sz="1050" b="0" i="0" u="none" strike="noStrike" dirty="0" smtClean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142875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มีระบบการดูแลเฝ้าระวัง</a:t>
                      </a:r>
                      <a:r>
                        <a:rPr lang="en-US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Pt.</a:t>
                      </a: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จิตเวชในชุมชน</a:t>
                      </a:r>
                      <a:endParaRPr lang="th-TH" sz="1050" b="0" i="0" u="none" strike="noStrike" dirty="0" smtClean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142875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บริการที่มีมาตรฐาน</a:t>
                      </a:r>
                      <a:endParaRPr lang="th-TH" sz="1050" b="0" i="0" u="none" strike="noStrike" dirty="0" smtClean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142875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Pt.</a:t>
                      </a: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ได้รับการตรวจ วินิจฉัย/พบจิตแพทย์ อย่างน้อยปี ละ2 ครั้ง</a:t>
                      </a:r>
                      <a:endParaRPr lang="th-TH" sz="1050" b="0" i="0" u="none" strike="noStrike" dirty="0" smtClean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599" marR="1599" marT="159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28600" indent="-142875" algn="l" fontAlgn="t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อัตรา</a:t>
                      </a:r>
                      <a:r>
                        <a:rPr lang="th-TH" sz="1050" u="none" strike="noStrike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การเข้าถึงบริการโรคซึมเศร้าและโรคจิตเวชเด็ก ยังต่ำและอัตราการฆ่า</a:t>
                      </a:r>
                      <a:r>
                        <a:rPr lang="th-TH" sz="1050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ตัวตาย</a:t>
                      </a:r>
                      <a:r>
                        <a:rPr lang="th-TH" sz="1050" u="none" strike="noStrike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เกิน</a:t>
                      </a:r>
                      <a:r>
                        <a:rPr lang="th-TH" sz="1050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เกณฑ์</a:t>
                      </a:r>
                    </a:p>
                    <a:p>
                      <a:pPr marL="228600" marR="0" indent="-142875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sz="1050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Pt.</a:t>
                      </a:r>
                      <a:r>
                        <a:rPr lang="th-TH" sz="1050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จิตเวชได้รับบริการอย่างต่อเนื่องต่ำกว่าเกณฑ์(56.76)</a:t>
                      </a:r>
                      <a:endParaRPr lang="th-TH" sz="1050" b="0" i="0" u="none" strike="noStrike" dirty="0" smtClean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142875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th-TH" sz="1050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การคัดกรองซึมเศร้าไม่ครอบคลุม</a:t>
                      </a:r>
                      <a:endParaRPr lang="th-TH" sz="1050" b="0" i="0" u="none" strike="noStrike" dirty="0" smtClean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142875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ขาดสถานที่ให้บริการ(ห้องให้คำปรึกษา/ทำกลุ่มบำบัด)</a:t>
                      </a:r>
                      <a:endParaRPr lang="th-TH" sz="1050" b="0" i="0" u="none" strike="noStrike" dirty="0" smtClean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599" marR="1599" marT="159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228600" indent="-142875" algn="l" fontAlgn="t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มี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ระบบการคัดกรอง/เฝ้าระวังเชิงรุกใน</a:t>
                      </a: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ชุมชน</a:t>
                      </a:r>
                    </a:p>
                    <a:p>
                      <a:pPr marL="228600" marR="0" indent="-142875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พัฒนาศักยภาพบุคลากรทั้งในและนอกระบบสาธารณสุข</a:t>
                      </a:r>
                      <a:endParaRPr lang="th-TH" sz="1050" b="0" i="0" u="none" strike="noStrike" dirty="0" smtClean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142875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พัฒนาระบบการดูแลเฝ้าระวังและส่งต่อในชุมชน</a:t>
                      </a:r>
                      <a:endParaRPr lang="th-TH" sz="1050" b="0" i="0" u="none" strike="noStrike" dirty="0" smtClean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142875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จัดบริการให้จิตแพทย์ตรวจผู้ป่วยอย่างน้อย ปี ละ 2 ครั้ง</a:t>
                      </a:r>
                      <a:endParaRPr lang="th-TH" sz="1050" b="0" i="0" u="none" strike="noStrike" dirty="0" smtClean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142875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th-TH" sz="1050" u="none" strike="noStrike" dirty="0" err="1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บูรณา</a:t>
                      </a: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การงานสุขภาพจิตกับงานอื่นๆ</a:t>
                      </a:r>
                      <a:endParaRPr lang="th-TH" sz="1050" b="0" i="0" u="none" strike="noStrike" dirty="0" smtClean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l" fontAlgn="t"/>
                      <a:endParaRPr lang="th-TH" sz="105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599" marR="1599" marT="159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11542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ตาราง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88235"/>
              </p:ext>
            </p:extLst>
          </p:nvPr>
        </p:nvGraphicFramePr>
        <p:xfrm>
          <a:off x="107505" y="278168"/>
          <a:ext cx="8856983" cy="592553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71171"/>
                <a:gridCol w="2278256"/>
                <a:gridCol w="2186835"/>
                <a:gridCol w="3220721"/>
              </a:tblGrid>
              <a:tr h="91159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050" b="1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โรงพยาบาล</a:t>
                      </a:r>
                      <a:endParaRPr lang="th-TH" sz="105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599" marR="1599" marT="1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1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Health  Need </a:t>
                      </a:r>
                      <a:r>
                        <a:rPr lang="th-TH" sz="1050" b="1" u="none" strike="noStrike" baseline="0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1050" b="1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สาขาสุขภาพจิต</a:t>
                      </a:r>
                      <a:r>
                        <a:rPr lang="th-TH" sz="1050" b="1" u="none" strike="noStrike" baseline="0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ฯ</a:t>
                      </a:r>
                      <a:endParaRPr lang="en-US" sz="1050" b="1" i="0" u="none" strike="noStrike" dirty="0" smtClean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599" marR="1599" marT="1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Service  Gap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599" marR="1599" marT="1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050" b="1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      </a:t>
                      </a:r>
                      <a:r>
                        <a:rPr lang="th-TH" sz="1050" b="1" u="none" strike="noStrike" baseline="0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  </a:t>
                      </a:r>
                      <a:r>
                        <a:rPr lang="th-TH" sz="1050" b="1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มาตรการ</a:t>
                      </a:r>
                      <a:r>
                        <a:rPr lang="th-TH" sz="1050" b="1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สำคัญในการจัดการบริการสุขภาพ   </a:t>
                      </a:r>
                      <a:endParaRPr lang="th-TH" sz="1050" b="1" u="none" strike="noStrike" dirty="0" smtClean="0"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599" marR="1599" marT="1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84762">
                <a:tc>
                  <a:txBody>
                    <a:bodyPr/>
                    <a:lstStyle/>
                    <a:p>
                      <a:pPr algn="l" fontAlgn="ctr"/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4.รพ.ท่าสองยาง (</a:t>
                      </a:r>
                      <a:r>
                        <a:rPr lang="en-US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M2)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599" marR="1599" marT="159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28600" indent="-142875" algn="l" fontAlgn="t">
                        <a:buAutoNum type="arabicPeriod"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ผู้ป่วย</a:t>
                      </a:r>
                      <a:r>
                        <a:rPr lang="en-US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Schizophrenia 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และ </a:t>
                      </a:r>
                      <a:r>
                        <a:rPr lang="en-US" sz="1050" u="none" strike="noStrike" dirty="0" err="1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Depressiive</a:t>
                      </a:r>
                      <a:r>
                        <a:rPr lang="en-US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disorder 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ได้รับยาไม่ต่อเนื่อง </a:t>
                      </a:r>
                      <a:endParaRPr lang="th-TH" sz="1050" u="none" strike="noStrike" dirty="0" smtClean="0"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142875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เพิ่มการเข้าถึงโรคจิตเวชเด็ก</a:t>
                      </a:r>
                      <a:endParaRPr lang="th-TH" sz="1050" b="0" i="0" u="none" strike="noStrike" dirty="0" smtClean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142875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คัดกรองโรคทางจิตเวช ทุกกลุ่มวัย เน้นกลุ่มเสี่ยง</a:t>
                      </a:r>
                      <a:endParaRPr lang="th-TH" sz="1050" b="0" i="0" u="none" strike="noStrike" dirty="0" smtClean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142875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ลดอัตราการฆ่าตัวตาย</a:t>
                      </a:r>
                      <a:endParaRPr lang="th-TH" sz="1050" b="0" i="0" u="none" strike="noStrike" dirty="0" smtClean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142875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ผู้บำบัด</a:t>
                      </a:r>
                      <a:r>
                        <a:rPr lang="th-TH" sz="1050" u="none" strike="noStrike" dirty="0" err="1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ยาเสพติด</a:t>
                      </a: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ไม่กลับไปเสพซ้ำระหว่างบำบัด (ภายใน 3 เดือน)</a:t>
                      </a:r>
                      <a:endParaRPr lang="th-TH" sz="1050" b="0" i="0" u="none" strike="noStrike" dirty="0" smtClean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142875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บริการใกล้บ้านใกล้ใจ</a:t>
                      </a:r>
                      <a:endParaRPr lang="th-TH" sz="1050" b="0" i="0" u="none" strike="noStrike" dirty="0" smtClean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599" marR="1599" marT="159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28600" indent="-142875" algn="l" fontAlgn="t">
                        <a:buFont typeface="+mj-lt"/>
                        <a:buAutoNum type="arabicPeriod"/>
                      </a:pPr>
                      <a:r>
                        <a:rPr lang="th-TH" sz="1050" u="none" strike="noStrike" dirty="0" err="1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พสต</a:t>
                      </a: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.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และ</a:t>
                      </a:r>
                      <a:r>
                        <a:rPr lang="th-TH" sz="1050" u="none" strike="noStrike" dirty="0" err="1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สสช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. ขาดความเชี่ยวชาญในการ</a:t>
                      </a: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ดูแล</a:t>
                      </a:r>
                      <a:r>
                        <a:rPr lang="en-US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Pt.</a:t>
                      </a: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 </a:t>
                      </a:r>
                      <a:r>
                        <a:rPr lang="en-US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Schizophrenia 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และ </a:t>
                      </a:r>
                      <a:r>
                        <a:rPr lang="en-US" sz="1050" u="none" strike="noStrike" dirty="0" err="1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Depressiive</a:t>
                      </a:r>
                      <a:r>
                        <a:rPr lang="en-US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disorder</a:t>
                      </a:r>
                    </a:p>
                    <a:p>
                      <a:pPr marL="228600" marR="0" indent="-142875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th-TH" sz="1050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ไม่มีระบบการให้บริการจิตเวชเด็กในอำเภอท่าสองยาง</a:t>
                      </a:r>
                      <a:endParaRPr lang="th-TH" sz="1050" b="0" i="0" u="none" strike="noStrike" dirty="0" smtClean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142875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th-TH" sz="1050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บุคลากรขาดความเชี่ยวชาญในเรื่องพัฒนาการและการดูแลโรคจิตเวชเด็ก(ไม่มีนักกิจกรรมบำบัด)</a:t>
                      </a:r>
                      <a:endParaRPr lang="th-TH" sz="1050" b="0" i="0" u="none" strike="noStrike" dirty="0" smtClean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142875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th-TH" sz="1050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สถานที่ให้บริการ</a:t>
                      </a: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ผู้ป่วย</a:t>
                      </a:r>
                      <a:r>
                        <a:rPr lang="th-TH" sz="1050" u="none" strike="noStrike" dirty="0" err="1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ยาเสพติด</a:t>
                      </a: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และจิตเวชเด็ก</a:t>
                      </a:r>
                      <a:r>
                        <a:rPr lang="th-TH" sz="1050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ไม่ได้มาตรฐาน </a:t>
                      </a: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(ไม่มีห้องกระตุ้นพัฒนาการ)</a:t>
                      </a:r>
                      <a:endParaRPr lang="th-TH" sz="1050" b="0" i="0" u="none" strike="noStrike" dirty="0" smtClean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142875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th-TH" sz="1050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ขาดเครื่องมือ</a:t>
                      </a: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กระตุ้น</a:t>
                      </a:r>
                      <a:r>
                        <a:rPr lang="th-TH" sz="1050" u="none" strike="noStrike" dirty="0" err="1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พัฒา</a:t>
                      </a: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การเด็ก</a:t>
                      </a:r>
                      <a:endParaRPr lang="th-TH" sz="1050" b="0" i="0" u="none" strike="noStrike" dirty="0" smtClean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142875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ขาดการประสานงานการทำงานด้านจิตเวชเด็กระหว่างหน่วยงานภายในอำเภอ</a:t>
                      </a:r>
                      <a:endParaRPr lang="th-TH" sz="1050" b="0" i="0" u="none" strike="noStrike" dirty="0" smtClean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142875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Pt.</a:t>
                      </a:r>
                      <a:r>
                        <a:rPr lang="th-TH" sz="1050" u="none" strike="noStrike" dirty="0" err="1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ยาเสพติด</a:t>
                      </a: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เมทาโดนกลุ่มบ้านไกล เดินทางมารับบริการไม่สะดวก</a:t>
                      </a:r>
                      <a:endParaRPr lang="th-TH" sz="1050" b="0" i="0" u="none" strike="noStrike" dirty="0" smtClean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142875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ขาดจิตแพทย์เด็กและผู้ใหญ่ช่วยตรวจ</a:t>
                      </a:r>
                      <a:endParaRPr lang="th-TH" sz="1050" b="0" i="0" u="none" strike="noStrike" dirty="0" smtClean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599" marR="1599" marT="159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228600" indent="-142875" algn="l" fontAlgn="t">
                        <a:buAutoNum type="arabicPeriod"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พัฒนา 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รพสต.และ </a:t>
                      </a:r>
                      <a:r>
                        <a:rPr lang="th-TH" sz="1050" u="none" strike="noStrike" dirty="0" err="1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สสช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. ให้สามารถรับดูแลผู้ป่วยจิตเภทและซึมเศร้าต่อจาก </a:t>
                      </a:r>
                      <a:r>
                        <a:rPr lang="th-TH" sz="1050" u="none" strike="noStrike" dirty="0" err="1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รพช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.</a:t>
                      </a: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ได้</a:t>
                      </a:r>
                    </a:p>
                    <a:p>
                      <a:pPr marL="228600" indent="-142875" algn="l" fontAlgn="t">
                        <a:buAutoNum type="arabicPeriod"/>
                      </a:pPr>
                      <a:r>
                        <a:rPr lang="th-TH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พัฒนารพสต.ให้สามารถคัดกรอง กระตุ้นและส่งต่อ พัฒนาการเด็กได้</a:t>
                      </a:r>
                    </a:p>
                    <a:p>
                      <a:pPr marL="228600" indent="-142875" algn="l" fontAlgn="t">
                        <a:buAutoNum type="arabicPeriod"/>
                      </a:pPr>
                      <a:r>
                        <a:rPr lang="th-TH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จัดหาอุปกรณ์กระตุ้นพัฒนาการเด็ก</a:t>
                      </a:r>
                    </a:p>
                    <a:p>
                      <a:pPr marL="228600" indent="-142875" algn="l" fontAlgn="t">
                        <a:buAutoNum type="arabicPeriod"/>
                      </a:pPr>
                      <a:r>
                        <a:rPr lang="th-TH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ปรับปรุงห้องให้คำปรึกษาในโรงพยาบาลให้สามารถรองรับผู้ป่วย</a:t>
                      </a:r>
                      <a:r>
                        <a:rPr lang="th-TH" sz="105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ยาเสพติด</a:t>
                      </a:r>
                      <a:r>
                        <a:rPr lang="th-TH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ได้เพียงพอ </a:t>
                      </a:r>
                    </a:p>
                    <a:p>
                      <a:pPr marL="228600" indent="-142875" algn="l" fontAlgn="t">
                        <a:buAutoNum type="arabicPeriod"/>
                      </a:pPr>
                      <a:r>
                        <a:rPr lang="th-TH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ให้จังหวัดช่วยขอโควตานักกิจกรรมบำบัด</a:t>
                      </a:r>
                    </a:p>
                    <a:p>
                      <a:pPr marL="228600" indent="-142875" algn="l" fontAlgn="t">
                        <a:buAutoNum type="arabicPeriod"/>
                      </a:pPr>
                      <a:r>
                        <a:rPr lang="th-TH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ส่งแพทย์เข้าอบรมสุขภาพจิตชุมชน/ส่งเภสัชอบรมสั้นด้านจิตเวช</a:t>
                      </a:r>
                    </a:p>
                    <a:p>
                      <a:pPr marL="228600" indent="-142875" algn="l" fontAlgn="t">
                        <a:buAutoNum type="arabicPeriod"/>
                      </a:pPr>
                      <a:r>
                        <a:rPr lang="th-TH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พัฒนาระบบการดูแลจิตเวชเด็กและวันรุ่นระหว่างหน่วยงานภายในอำเภอ เช่น โรงเรียน </a:t>
                      </a:r>
                      <a:r>
                        <a:rPr lang="th-TH" sz="105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อบต</a:t>
                      </a:r>
                      <a:r>
                        <a:rPr lang="th-TH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. รพสต.</a:t>
                      </a:r>
                    </a:p>
                    <a:p>
                      <a:pPr marL="228600" indent="-142875" algn="l" fontAlgn="t">
                        <a:buAutoNum type="arabicPeriod"/>
                      </a:pPr>
                      <a:r>
                        <a:rPr lang="th-TH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จัดบริการจิตแพทย์เด็กและผู้ใหญ่ช่วยตรวจปีละ 1-2 ครั้ง</a:t>
                      </a:r>
                    </a:p>
                    <a:p>
                      <a:pPr marL="228600" indent="-142875" algn="l" fontAlgn="t">
                        <a:buAutoNum type="arabicPeriod"/>
                      </a:pPr>
                      <a:r>
                        <a:rPr lang="th-TH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นิเทศ/ติดตามงานพัฒนาการและโรคจิตเวชเด็ก เชิงรุกในหน่วยงานสาธารณสุขทุก รพสต.</a:t>
                      </a:r>
                    </a:p>
                  </a:txBody>
                  <a:tcPr marL="1599" marR="1599" marT="159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84762"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5</a:t>
                      </a: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. 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รพ.แม่ระมาด (</a:t>
                      </a:r>
                      <a:r>
                        <a:rPr lang="en-US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F2)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599" marR="1599" marT="159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28600" indent="-142875" algn="l" fontAlgn="ctr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อัตรา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การฆ่าตัวตายสำเร็จ</a:t>
                      </a: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ลดลง</a:t>
                      </a:r>
                    </a:p>
                    <a:p>
                      <a:pPr marL="228600" indent="-142875" algn="l" fontAlgn="t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อัตราการเข้าถึงบริการโรคจิตเวชเด็กเพิ่มขึ้น</a:t>
                      </a:r>
                    </a:p>
                    <a:p>
                      <a:pPr marL="228600" indent="-142875" algn="l" fontAlgn="t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ผู้ติดฝิ่นเข้าถึงบริการเพิ่มขึ้น</a:t>
                      </a:r>
                    </a:p>
                    <a:p>
                      <a:pPr marL="228600" marR="0" indent="-142875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ระบบการสุขภาพจิต/</a:t>
                      </a:r>
                      <a:r>
                        <a:rPr lang="th-TH" sz="1050" u="none" strike="noStrike" dirty="0" err="1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ยาเสพติด</a:t>
                      </a: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ได้มาตรฐาน</a:t>
                      </a:r>
                      <a:endParaRPr lang="th-TH" sz="105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599" marR="1599" marT="159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28600" indent="-142875" algn="l" fontAlgn="t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อัตรา</a:t>
                      </a:r>
                      <a:r>
                        <a:rPr lang="th-TH" sz="1050" u="none" strike="noStrike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การฆ่าตัวตายสูงกว่าเกณฑ์ อัตราการเข้าถึงโรคจิตเวชเด็ก ยังต่ำกว่า</a:t>
                      </a:r>
                      <a:r>
                        <a:rPr lang="th-TH" sz="1050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เป้าหมาย</a:t>
                      </a:r>
                    </a:p>
                    <a:p>
                      <a:pPr marL="228600" indent="-142875" algn="l" fontAlgn="b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ผู้ป่วยจิตเวชได้รับบริการอย่างต่อเนื่องยังน้อยกว่าเป้าหมาย</a:t>
                      </a:r>
                    </a:p>
                    <a:p>
                      <a:pPr marL="228600" indent="-142875" algn="l" fontAlgn="b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เข้าไม่ถึงกลุ่มเสี่ยง/ระบบเฝ้าระวังไม่เข้มข้น เหมาะสม</a:t>
                      </a:r>
                    </a:p>
                    <a:p>
                      <a:pPr marL="228600" indent="-142875" algn="l" fontAlgn="t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ขาดความเชี่ยวชาญของผู้คัดกรองในรพ.สต.</a:t>
                      </a:r>
                    </a:p>
                    <a:p>
                      <a:pPr marL="228600" indent="-142875" algn="l" fontAlgn="b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สถานที่ให้บริการคับแคบ /ไม่เพียงพอ</a:t>
                      </a:r>
                    </a:p>
                    <a:p>
                      <a:pPr marL="228600" indent="-142875" algn="l" fontAlgn="b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ผู้ติดฝิ่นส่วนใหญ่ใช้วิธีฉีดทำให้มีการติดเชื้อ</a:t>
                      </a:r>
                      <a:r>
                        <a:rPr lang="en-US" sz="1050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HIV ,</a:t>
                      </a:r>
                      <a:r>
                        <a:rPr lang="th-TH" sz="1050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ไวรัชตับอักเสบ</a:t>
                      </a:r>
                    </a:p>
                    <a:p>
                      <a:pPr marL="228600" marR="0" indent="-142875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รถยนต์ขับเคลื่อน4ล้อไม่พอต่อการออกบริการ</a:t>
                      </a:r>
                    </a:p>
                    <a:p>
                      <a:pPr marL="228600" marR="0" indent="-142875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บุคลากรน้อย ไม่เพียงพอต่อการออกให้บริการเชิงรุก</a:t>
                      </a:r>
                      <a:endParaRPr lang="th-TH" sz="1050" b="0" i="0" u="none" strike="noStrike" dirty="0" smtClean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599" marR="1599" marT="159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228600" indent="-142875" algn="l" fontAlgn="t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พัฒนา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ศักยภาพเครือข่าย รพ.สต./แกนนำชุมชน/ท้องถิ่น/</a:t>
                      </a: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ครู</a:t>
                      </a:r>
                      <a:endParaRPr lang="en-US" sz="1050" u="none" strike="noStrike" dirty="0" smtClean="0"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142875" algn="l" fontAlgn="t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การค้นหา/เข้าถึงและเฝ้าระวังกลุ่มเสี่ยง เชิงรุก </a:t>
                      </a:r>
                      <a:r>
                        <a:rPr lang="en-US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Intervention</a:t>
                      </a: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กลุ่มเสี่ยง </a:t>
                      </a:r>
                      <a:endParaRPr lang="en-US" sz="1050" u="none" strike="noStrike" dirty="0" smtClean="0"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142875" algn="l" fontAlgn="t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เพิ่มวันประเมินโรคจิตเวชเด็ก(คัดกรองวันพุธ)นัดประเมินซ้ำโดยนักจิตวันอังคาร(รับ</a:t>
                      </a:r>
                      <a:r>
                        <a:rPr lang="en-US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case</a:t>
                      </a: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ของรพ.สต.ด้วย)</a:t>
                      </a:r>
                      <a:endParaRPr lang="en-US" sz="1050" u="none" strike="noStrike" dirty="0" smtClean="0"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142875" algn="l" fontAlgn="t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จัดบริการให้จิตแพทย์ตรวจรักษาอย่างน้อย ปี ละ 2 ครั้ง</a:t>
                      </a:r>
                      <a:endParaRPr lang="en-US" sz="1050" u="none" strike="noStrike" dirty="0" smtClean="0"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142875" algn="l" fontAlgn="b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ออกบริการเชิงรุก/จัดคลินิก</a:t>
                      </a:r>
                      <a:r>
                        <a:rPr lang="th-TH" sz="1050" u="none" strike="noStrike" dirty="0" err="1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ยาเสพติด</a:t>
                      </a: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ในรพ. 2 วัน/</a:t>
                      </a:r>
                      <a:r>
                        <a:rPr lang="en-US" sz="1050" u="none" strike="noStrike" dirty="0" err="1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wk</a:t>
                      </a:r>
                      <a:endParaRPr lang="en-US" sz="1050" u="none" strike="noStrike" dirty="0" smtClean="0"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142875" algn="l" fontAlgn="t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ขยายจุดบริการเมทาโดน เพิ่มใน </a:t>
                      </a:r>
                      <a:r>
                        <a:rPr lang="th-TH" sz="1050" u="none" strike="noStrike" dirty="0" err="1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พท.ต</a:t>
                      </a: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.แม่ตื่น ,สามหมื่น</a:t>
                      </a:r>
                    </a:p>
                    <a:p>
                      <a:pPr marL="228600" marR="0" indent="-142875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ใช้นโยบาย </a:t>
                      </a:r>
                      <a:r>
                        <a:rPr lang="en-US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Harm Reduction</a:t>
                      </a:r>
                      <a:endParaRPr lang="en-US" sz="1050" b="0" i="0" u="none" strike="noStrike" dirty="0" smtClean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599" marR="1599" marT="159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78365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ตาราง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7522172"/>
              </p:ext>
            </p:extLst>
          </p:nvPr>
        </p:nvGraphicFramePr>
        <p:xfrm>
          <a:off x="107505" y="126125"/>
          <a:ext cx="8856983" cy="657643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71171"/>
                <a:gridCol w="2278256"/>
                <a:gridCol w="2186835"/>
                <a:gridCol w="3220721"/>
              </a:tblGrid>
              <a:tr h="91159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100" b="1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โรงพยาบาล</a:t>
                      </a:r>
                      <a:endParaRPr lang="th-TH" sz="110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599" marR="1599" marT="1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Health  Need </a:t>
                      </a:r>
                      <a:r>
                        <a:rPr lang="th-TH" sz="1100" b="1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สาขาสุขภาพจิต</a:t>
                      </a:r>
                      <a:r>
                        <a:rPr lang="th-TH" sz="1100" b="1" u="none" strike="noStrike" baseline="0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ฯ</a:t>
                      </a:r>
                      <a:endParaRPr lang="en-US" sz="1100" b="1" i="0" u="none" strike="noStrike" dirty="0" smtClean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599" marR="1599" marT="1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Service  Gap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599" marR="1599" marT="1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100" b="1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      </a:t>
                      </a:r>
                      <a:r>
                        <a:rPr lang="th-TH" sz="1100" b="1" u="none" strike="noStrike" baseline="0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  </a:t>
                      </a:r>
                      <a:r>
                        <a:rPr lang="th-TH" sz="1100" b="1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มาตรการ</a:t>
                      </a:r>
                      <a:r>
                        <a:rPr lang="th-TH" sz="1100" b="1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สำคัญในการจัดการบริการสุขภาพ   </a:t>
                      </a:r>
                      <a:endParaRPr lang="th-TH" sz="1100" b="1" u="none" strike="noStrike" dirty="0" smtClean="0"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599" marR="1599" marT="1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79964"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6</a:t>
                      </a: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. 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รพ.พบพระ (</a:t>
                      </a:r>
                      <a:r>
                        <a:rPr lang="en-US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F2)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599" marR="1599" marT="159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28600" indent="-142875" algn="l" fontAlgn="t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เพิ่ม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การเข้าถึงโรคซึมเศร้าและโรคจิตเวชเด็ก </a:t>
                      </a:r>
                      <a:endParaRPr lang="th-TH" sz="1050" u="none" strike="noStrike" dirty="0" smtClean="0"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142875" algn="l" fontAlgn="t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ลดอัตราการฆ่าตัวตาย และทำร้ายตัวเองทั้งรายใหม่และการทำซ้ำ</a:t>
                      </a:r>
                    </a:p>
                    <a:p>
                      <a:pPr marL="228600" indent="-142875" algn="l" fontAlgn="t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เพิ่มการเข้าถึงและความต่อเนื่องในการรักษาผู้ป่วยโรคจิตและจิตเวช</a:t>
                      </a:r>
                    </a:p>
                    <a:p>
                      <a:pPr marL="228600" marR="0" indent="-142875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ผู้บำบัด</a:t>
                      </a:r>
                      <a:r>
                        <a:rPr lang="th-TH" sz="1050" u="none" strike="noStrike" dirty="0" err="1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ยาเสพติด</a:t>
                      </a: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ไม่กลับไปเสพซ้ำระหว่างบำบัด (ภายใน 3 เดือน)</a:t>
                      </a:r>
                      <a:endParaRPr lang="th-TH" sz="1050" b="0" i="0" u="none" strike="noStrike" dirty="0" smtClean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599" marR="1599" marT="159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28600" indent="-142875" algn="l" fontAlgn="t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อัตรา</a:t>
                      </a:r>
                      <a:r>
                        <a:rPr lang="th-TH" sz="1050" u="none" strike="noStrike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การเข้าถึงบริการโรคซึมเศร้าและโรคจิตเวชเด็กยังต่ำ อัตราการฆ่าตัวตายสูงกว่า</a:t>
                      </a:r>
                      <a:r>
                        <a:rPr lang="th-TH" sz="1050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เกณฑ์</a:t>
                      </a:r>
                    </a:p>
                    <a:p>
                      <a:pPr marL="228600" marR="0" indent="-142875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th-TH" sz="1050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บุคลากรวิชาชีพมีน้อย</a:t>
                      </a:r>
                      <a:endParaRPr lang="th-TH" sz="1050" b="0" i="0" u="none" strike="noStrike" dirty="0" smtClean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142875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สถานที่ให้บริการคับแคบและไม่ปลอดภัย ไม่เหมาะสม</a:t>
                      </a:r>
                    </a:p>
                    <a:p>
                      <a:pPr marL="228600" marR="0" indent="-142875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การคัดกรองภาวะซึมเศร้าและค้นหาติดตามในรายที่มีความเสี่ยงยังไม่ครอบคลุม</a:t>
                      </a:r>
                      <a:endParaRPr lang="th-TH" sz="1050" b="0" i="0" u="none" strike="noStrike" dirty="0" smtClean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142875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การเข้าถึงสารเคมีอันตรายได้ง่าย</a:t>
                      </a:r>
                      <a:endParaRPr lang="th-TH" sz="1050" b="0" i="0" u="none" strike="noStrike" dirty="0" smtClean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599" marR="1599" marT="159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228600" indent="-142875" algn="l" fontAlgn="t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พัฒนา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ระบบการคัดกรอง การติดตามผู้ที่มีความเสี่ยงและการส่งต่อเพื่อการรักษาที่ถูกต้องในรายที่มีความเสี่ยง</a:t>
                      </a: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สูง</a:t>
                      </a:r>
                    </a:p>
                    <a:p>
                      <a:pPr marL="228600" indent="-142875" algn="l" fontAlgn="b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พัฒนาเครือข่ายในชุมชน ให้ความรู้ในเรื่องสุขภาพจิต ภาวะซึมเศร้าและการฆ่าตัวตาย</a:t>
                      </a:r>
                    </a:p>
                    <a:p>
                      <a:pPr marL="228600" indent="-142875" algn="l" fontAlgn="t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เพิ่มการติดตามเยี่ยมบ้านโดยเจ้าหน้าที่และเครือข่ายในชุมชน</a:t>
                      </a:r>
                    </a:p>
                    <a:p>
                      <a:pPr marL="228600" indent="-142875" algn="l" fontAlgn="t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พัฒนาศักยภาพเจ้าหน้าที่ให้มีความรู้/ทักษะในการให้บริการเพิ่มมากขึ้น</a:t>
                      </a:r>
                    </a:p>
                    <a:p>
                      <a:pPr marL="228600" marR="0" indent="-142875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จัดบริการให้จิตแพทย์ตรวจรักษาอย่างน้อย ปี ละ 2 ครั้ง</a:t>
                      </a:r>
                      <a:endParaRPr lang="th-TH" sz="1050" b="0" i="0" u="none" strike="noStrike" dirty="0" smtClean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599" marR="1599" marT="159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79964"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7</a:t>
                      </a: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. 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รพ.บ้านตาก (</a:t>
                      </a:r>
                      <a:r>
                        <a:rPr lang="en-US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F2)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599" marR="1599" marT="159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28600" indent="-142875" algn="l" fontAlgn="b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อัตรา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การฆ่าตัวตายสำเร็จ</a:t>
                      </a: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ลดลง</a:t>
                      </a:r>
                    </a:p>
                    <a:p>
                      <a:pPr marL="228600" indent="-142875" algn="l" fontAlgn="b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กลุ่มเสี่ยงได้รับการคัดกรอง โรคทางจิตเวช ทุกกลุ่มวัย</a:t>
                      </a:r>
                    </a:p>
                    <a:p>
                      <a:pPr marL="228600" indent="-142875" algn="l" fontAlgn="b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ส่งเสริม ป้องกันปัญหาสุขภาพจิต ในชุมชน</a:t>
                      </a:r>
                    </a:p>
                    <a:p>
                      <a:pPr marL="228600" marR="0" indent="-142875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บริการที่มีมาตรฐาน</a:t>
                      </a:r>
                      <a:endParaRPr lang="th-TH" sz="1050" b="0" i="0" u="none" strike="noStrike" dirty="0" smtClean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599" marR="1599" marT="159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28600" indent="-142875" algn="l" fontAlgn="t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อัตรา</a:t>
                      </a:r>
                      <a:r>
                        <a:rPr lang="th-TH" sz="1050" u="none" strike="noStrike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การฆ่าตัวตายเกินเกณฑ์ อัตราการเข้าถึงโรคสมาธิสั้นต่ำกว่า</a:t>
                      </a:r>
                      <a:r>
                        <a:rPr lang="th-TH" sz="1050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เกณฑ์</a:t>
                      </a:r>
                    </a:p>
                    <a:p>
                      <a:pPr marL="228600" indent="-142875" algn="l" fontAlgn="t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การเข้าถึงสารเคมีอันตรายได้ง่าย</a:t>
                      </a:r>
                    </a:p>
                    <a:p>
                      <a:pPr marL="228600" marR="0" indent="-142875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ระบบการเฝ้าระวังในชุมชนยังไม่เข้มแข็ง</a:t>
                      </a:r>
                      <a:endParaRPr lang="th-TH" sz="1050" b="0" i="0" u="none" strike="noStrike" dirty="0" smtClean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599" marR="1599" marT="159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228600" indent="-142875" algn="l" fontAlgn="b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พัฒนา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ระบบการคัดกรอง การติดตามผู้ที่ผลการคัดกรองผิดปกติ และการส่งต่อเพื่อการรักษาที่ถูกต้องในรายที่มีความเสี่ยง</a:t>
                      </a: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สูง</a:t>
                      </a:r>
                    </a:p>
                    <a:p>
                      <a:pPr marL="228600" indent="-142875" algn="l" fontAlgn="t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จัดกิจกรรมส่งเสริมสุขภาพจิตในชุมชน</a:t>
                      </a:r>
                    </a:p>
                    <a:p>
                      <a:pPr marL="228600" indent="-142875" algn="l" fontAlgn="t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เยี่ยมบ้านผู้ป่วยที่มีปัญหาซับซ้อน/กลุ่มเสี่ยงทำร้ายตัวเอง</a:t>
                      </a:r>
                    </a:p>
                    <a:p>
                      <a:pPr marL="228600" indent="-142875" algn="l" fontAlgn="b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วิเคราะห์ข้อมูลการทำร้ายตัวเองและสอบสวนโรคทุกราย</a:t>
                      </a:r>
                      <a:endParaRPr lang="en-US" sz="1050" u="none" strike="noStrike" dirty="0" smtClean="0"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142875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จัดบริการให้จิตแพทย์ตรวจรักษาอย่างน้อย ปี ละ 2 ครั้ง</a:t>
                      </a:r>
                      <a:endParaRPr lang="th-TH" sz="1050" b="0" i="0" u="none" strike="noStrike" dirty="0" smtClean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599" marR="1599" marT="159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79964">
                <a:tc>
                  <a:txBody>
                    <a:bodyPr/>
                    <a:lstStyle/>
                    <a:p>
                      <a:pPr algn="l" fontAlgn="t"/>
                      <a:r>
                        <a:rPr lang="th-TH" sz="11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4. รพ.สามเงา (</a:t>
                      </a:r>
                      <a:r>
                        <a:rPr lang="en-US" sz="11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F2)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599" marR="1599" marT="159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28600" indent="-142875" algn="l" fontAlgn="ctr">
                        <a:buFont typeface="+mj-lt"/>
                        <a:buAutoNum type="arabicPeriod"/>
                      </a:pPr>
                      <a:r>
                        <a:rPr lang="th-TH" sz="11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11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อัตรา</a:t>
                      </a:r>
                      <a:r>
                        <a:rPr lang="th-TH" sz="11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การฆ่าตัวตายสำเร็จ</a:t>
                      </a:r>
                      <a:r>
                        <a:rPr lang="th-TH" sz="11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ลดลง</a:t>
                      </a:r>
                    </a:p>
                    <a:p>
                      <a:pPr marL="228600" marR="0" indent="-142875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th-TH" sz="11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กลุ่มเสี่ยงได้รับการคัดกรอง โรคทางจิตเวช ทุกกลุ่มวัย</a:t>
                      </a:r>
                    </a:p>
                    <a:p>
                      <a:pPr marL="228600" marR="0" indent="-142875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th-TH" sz="11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ผู้ป่วยได้รับการตรวจ รักษาโดยจิตแพทย์อย่างน้อย ปี ละ 2 ครั้ง</a:t>
                      </a:r>
                    </a:p>
                    <a:p>
                      <a:pPr marL="228600" marR="0" indent="-142875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th-TH" sz="11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บริการที่มีมาตรฐาน</a:t>
                      </a:r>
                      <a:endParaRPr lang="th-TH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599" marR="1599" marT="159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28600" indent="-142875" algn="l" fontAlgn="t">
                        <a:buFont typeface="+mj-lt"/>
                        <a:buAutoNum type="arabicPeriod"/>
                      </a:pPr>
                      <a:r>
                        <a:rPr lang="th-TH" sz="1100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อัตรา</a:t>
                      </a:r>
                      <a:r>
                        <a:rPr lang="th-TH" sz="1100" u="none" strike="noStrike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การฆ่าตัวตายเกินเกณฑ์ อัตราการเข้าถึงโรคสมาธิสั้นต่ำกว่า</a:t>
                      </a:r>
                      <a:r>
                        <a:rPr lang="th-TH" sz="1100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เกณฑ์</a:t>
                      </a:r>
                      <a:endParaRPr lang="en-US" sz="1100" u="none" strike="noStrike" dirty="0" smtClean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142875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th-TH" sz="11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ระบบการเฝ้าระวังในชุมชนยังไม่เข้มแข็ง</a:t>
                      </a:r>
                      <a:endParaRPr lang="th-TH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l" fontAlgn="t"/>
                      <a:endParaRPr lang="th-TH" sz="11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599" marR="1599" marT="159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228600" indent="-142875" algn="l" fontAlgn="b">
                        <a:buFont typeface="+mj-lt"/>
                        <a:buAutoNum type="arabicPeriod"/>
                      </a:pPr>
                      <a:r>
                        <a:rPr lang="th-TH" sz="11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พัฒนา</a:t>
                      </a:r>
                      <a:r>
                        <a:rPr lang="th-TH" sz="11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ระบบการคัดกรอง การติดตามผู้ที่ผลการคัดกรองผิดปกติ และการส่งต่อเพื่อการรักษาที่ถูกต้องในรายที่มีความเสี่ยง</a:t>
                      </a:r>
                      <a:r>
                        <a:rPr lang="th-TH" sz="11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สูง</a:t>
                      </a:r>
                    </a:p>
                    <a:p>
                      <a:pPr marL="228600" indent="-142875" algn="l" fontAlgn="t">
                        <a:buFont typeface="+mj-lt"/>
                        <a:buAutoNum type="arabicPeriod"/>
                      </a:pPr>
                      <a:r>
                        <a:rPr lang="th-TH" sz="11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จัดกิจกรรมส่งเสริมสุขภาพจิตในชุมชน</a:t>
                      </a:r>
                    </a:p>
                    <a:p>
                      <a:pPr marL="228600" indent="-142875" algn="l" fontAlgn="t">
                        <a:buFont typeface="+mj-lt"/>
                        <a:buAutoNum type="arabicPeriod"/>
                      </a:pPr>
                      <a:r>
                        <a:rPr lang="th-TH" sz="11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เยี่ยมบ้านผู้ป่วยที่มีปัญหาซับซ้อน/กลุ่มเสี่ยงทำร้ายตัวเอง</a:t>
                      </a:r>
                    </a:p>
                    <a:p>
                      <a:pPr marL="228600" marR="0" indent="-142875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th-TH" sz="11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วิเคราะห์ข้อมูลการทำร้ายตัวเองและสอบสวนโรคทุกราย</a:t>
                      </a:r>
                    </a:p>
                    <a:p>
                      <a:pPr marL="228600" marR="0" indent="-142875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th-TH" sz="11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จัดให้มีจิตแพทย์ตรวจรักษาอย่างน้อย ปีละ 2 ครั้ง</a:t>
                      </a:r>
                      <a:endParaRPr lang="th-TH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599" marR="1599" marT="159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79964">
                <a:tc>
                  <a:txBody>
                    <a:bodyPr/>
                    <a:lstStyle/>
                    <a:p>
                      <a:pPr algn="l" fontAlgn="t"/>
                      <a:r>
                        <a:rPr lang="th-TH" sz="11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5. รพ.วังเจ้า (</a:t>
                      </a:r>
                      <a:r>
                        <a:rPr lang="en-US" sz="11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F3)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599" marR="1599" marT="159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1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1.ลดการฆ่าตัวตาย และทำร้ายตัวเองทั้งรายใหม่และการ</a:t>
                      </a:r>
                      <a:r>
                        <a:rPr lang="th-TH" sz="11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ทำซ้ำ</a:t>
                      </a:r>
                    </a:p>
                    <a:p>
                      <a:pPr algn="l" fontAlgn="t"/>
                      <a:r>
                        <a:rPr lang="th-TH" sz="11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2.เพิ่มการเข้าถึงและความต่อเนื่องในการรักษาผู้ป่วยโรคจิตและจิตเวช</a:t>
                      </a:r>
                    </a:p>
                    <a:p>
                      <a:pPr algn="l" fontAlgn="t"/>
                      <a:r>
                        <a:rPr lang="th-TH" sz="11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๓เพิ่มการเข้าถึงและความต่อเนื่องในการดูแลโรคจิตเวชเด็ก</a:t>
                      </a:r>
                    </a:p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1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๔.เพิ่มการเข้าถึงบริการให้ปรึกษาในเรื่อง ลด  ละ เลิก สุราและ</a:t>
                      </a:r>
                      <a:r>
                        <a:rPr lang="th-TH" sz="1100" u="none" strike="noStrike" dirty="0" err="1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ยาเสพติด</a:t>
                      </a:r>
                      <a:endParaRPr lang="th-TH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599" marR="1599" marT="159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100" u="none" strike="noStrike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1.บุคลากรวิชาชีพมี</a:t>
                      </a:r>
                      <a:r>
                        <a:rPr lang="th-TH" sz="1100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น้อย</a:t>
                      </a:r>
                    </a:p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100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2.ไม่มีสถานที่ให้บริการเป็นสัดส่วน</a:t>
                      </a:r>
                      <a:r>
                        <a:rPr lang="th-TH" sz="11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(ห้องให้คำปรึกษา /กระตุ้นพัฒนาการ)</a:t>
                      </a:r>
                      <a:endParaRPr lang="th-TH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1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3.มีคลินิกจิตเวชให้บริการเดือนละ 1 ครั้ง จากนั้นเข้าสู่ระบบผู้ป่วยนอกทั่วไป ไม่มีผู้รับผิดชอบโดยตรงหากไม่ใช่วันคลินิก</a:t>
                      </a:r>
                      <a:endParaRPr lang="th-TH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100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4.การคัดกรองยังไม่ครอบคลุม</a:t>
                      </a:r>
                      <a:endParaRPr lang="th-TH" sz="1100" b="0" i="0" u="none" strike="noStrike" dirty="0" smtClean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5</a:t>
                      </a:r>
                      <a:r>
                        <a:rPr lang="th-TH" sz="11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.ชุมชนขาดความรู้ความเข้าใจ/ให้ความสำคัญน้อย</a:t>
                      </a:r>
                      <a:endParaRPr lang="th-TH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599" marR="1599" marT="159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228600" indent="-142875" algn="l" fontAlgn="b">
                        <a:buFont typeface="+mj-lt"/>
                        <a:buAutoNum type="arabicPeriod"/>
                      </a:pPr>
                      <a:r>
                        <a:rPr lang="th-TH" sz="11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พัฒนา</a:t>
                      </a:r>
                      <a:r>
                        <a:rPr lang="th-TH" sz="11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ระบบการคัดกรอง การติดตามผู้ที่ผลการคัดกรองผิดปกติ และการส่งต่อเพื่อการรักษาที่ถูกต้องในรายที่มีความเสี่ยง</a:t>
                      </a:r>
                      <a:r>
                        <a:rPr lang="th-TH" sz="11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สูง</a:t>
                      </a:r>
                    </a:p>
                    <a:p>
                      <a:pPr marL="228600" indent="-142875" algn="l" fontAlgn="b">
                        <a:buFont typeface="+mj-lt"/>
                        <a:buAutoNum type="arabicPeriod"/>
                      </a:pPr>
                      <a:r>
                        <a:rPr lang="th-TH" sz="11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การให้บริการเชิงรุกในชุมชน  พัฒนาเครือข่าย ในเรื่องการให้ความรู้ในเรื่องโรคทางจิตเวช  การจัดการความเครียด และการสร้างความเข้มแข็งทางจิตใจ</a:t>
                      </a:r>
                    </a:p>
                    <a:p>
                      <a:pPr marL="228600" indent="-142875" algn="l" fontAlgn="t">
                        <a:buFont typeface="+mj-lt"/>
                        <a:buAutoNum type="arabicPeriod"/>
                      </a:pPr>
                      <a:r>
                        <a:rPr lang="th-TH" sz="11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เพิ่มการติดตามเยี่ยมบ้านโดยเจ้าหน้าที่และเครือข่ายในชุมชน</a:t>
                      </a:r>
                    </a:p>
                    <a:p>
                      <a:pPr marL="228600" marR="0" indent="-142875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th-TH" sz="11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จัดหาสถานที่ให้บริการใน</a:t>
                      </a:r>
                      <a:r>
                        <a:rPr lang="th-TH" sz="1100" u="none" strike="noStrike" dirty="0" err="1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การตวจคัด</a:t>
                      </a:r>
                      <a:r>
                        <a:rPr lang="th-TH" sz="11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กรอง  และให้คำปรึกษาที่เป็นสัดส่วน</a:t>
                      </a:r>
                    </a:p>
                    <a:p>
                      <a:pPr marL="228600" marR="0" indent="-142875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th-TH" sz="11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พัฒนาศักยภาพเจ้าหน้าที่ให้มีความรู้/ทักษะในเรื่องการให้คำปรึกษาเรื่อง ลด ละ เลิก บุหรี่ สุรา </a:t>
                      </a:r>
                      <a:r>
                        <a:rPr lang="th-TH" sz="1100" u="none" strike="noStrike" dirty="0" err="1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ยาเสพติด</a:t>
                      </a:r>
                      <a:endParaRPr lang="th-TH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599" marR="1599" marT="159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30769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ชื่อเรื่อง 1"/>
          <p:cNvSpPr txBox="1">
            <a:spLocks noGrp="1"/>
          </p:cNvSpPr>
          <p:nvPr>
            <p:ph type="title"/>
          </p:nvPr>
        </p:nvSpPr>
        <p:spPr>
          <a:xfrm>
            <a:off x="71883" y="44624"/>
            <a:ext cx="8964613" cy="324000"/>
          </a:xfrm>
          <a:prstGeom prst="rect">
            <a:avLst/>
          </a:prstGeom>
          <a:solidFill>
            <a:srgbClr val="CC00FF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th-TH" sz="2800" b="1" dirty="0" smtClean="0">
                <a:latin typeface="TH Niramit AS" pitchFamily="2" charset="-34"/>
                <a:cs typeface="TH Niramit AS" pitchFamily="2" charset="-34"/>
              </a:rPr>
              <a:t> SP</a:t>
            </a:r>
            <a:r>
              <a:rPr lang="th-TH" altLang="th-TH" sz="2800" b="1" dirty="0" smtClean="0">
                <a:latin typeface="TH Niramit AS" pitchFamily="2" charset="-34"/>
                <a:cs typeface="TH Niramit AS" pitchFamily="2" charset="-34"/>
              </a:rPr>
              <a:t>  สาขาจักษุ</a:t>
            </a: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107504" y="2636912"/>
            <a:ext cx="4248472" cy="2031325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en-US" sz="1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Health Need :</a:t>
            </a:r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		</a:t>
            </a:r>
          </a:p>
          <a:p>
            <a:pPr marL="342900" lvl="0" indent="-342900">
              <a:buFont typeface="+mj-lt"/>
              <a:buAutoNum type="arabicPeriod"/>
            </a:pP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การคัดกรองต้อกระจก </a:t>
            </a:r>
            <a:r>
              <a:rPr lang="th-TH" sz="14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อ.เมือง  อ.แม่สอด  อ. พบพระและท่าสองยาง</a:t>
            </a:r>
            <a:r>
              <a:rPr lang="th-TH" sz="1400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ต่ำกว่าเป้าหมาย 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การผ่าตัด </a:t>
            </a:r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Blinding Cataract  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ต่ำกว่าเป้าหมาย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การผ่าตัด </a:t>
            </a:r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Low Vision Cataract   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ต่ำกว่า</a:t>
            </a: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เป้าหมาย</a:t>
            </a:r>
          </a:p>
          <a:p>
            <a:pPr marL="342900" lvl="0" indent="-342900">
              <a:buFont typeface="+mj-lt"/>
              <a:buAutoNum type="arabicPeriod"/>
            </a:pP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คัด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กรอง </a:t>
            </a:r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DR ,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ต้อหิน ต่ำกว่า</a:t>
            </a: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เป้าหมาย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High risk DR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ที่ไม่สามารถรักษาได้ถูกส่งไปรพศ.นอกเขต(เนื่องจากรอคิวนาน</a:t>
            </a:r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,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ขาดบุคลากร</a:t>
            </a:r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,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เครื่องมือ)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4427984" y="2622391"/>
            <a:ext cx="4608512" cy="224676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US" sz="1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Service Gap : 	</a:t>
            </a:r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	</a:t>
            </a:r>
          </a:p>
          <a:p>
            <a:pPr marL="342900" lvl="0" indent="-342900">
              <a:buFont typeface="+mj-lt"/>
              <a:buAutoNum type="arabicPeriod"/>
            </a:pP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ระยะเวลารอคอยผ่าตัด </a:t>
            </a:r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BC 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ภายใน 30 วัน = 98.00 % และผ่าตัด </a:t>
            </a:r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LV 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ภายใน 90 วัน =82.35%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การตรวจ </a:t>
            </a:r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DR 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ปี 2559 ต่ำกว่าเป้าหมาย (</a:t>
            </a:r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≥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60 %)ทุกอำเภอ เนื่องจากขาดบุคลากร และเครื่องมือคัดกรอง เน้นคัดกรองต้อกระจก		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อัตราการคัดกรองต้อหิน = </a:t>
            </a: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1</a:t>
            </a:r>
            <a:r>
              <a:rPr lang="en-US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3</a:t>
            </a: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r>
              <a:rPr lang="en-US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62</a:t>
            </a: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% (เกณฑ์</a:t>
            </a:r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≥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30%) ต่ำกว่าเกณฑ์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ขาดเครื่องมือ งบประมาณ และบุคลากรไม่เพียงพอ ในการวัดสายตาประกอบแว่นในเด็กนักเรียน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216024" y="4941168"/>
            <a:ext cx="8676456" cy="1815882"/>
          </a:xfrm>
          <a:prstGeom prst="rect">
            <a:avLst/>
          </a:prstGeom>
          <a:solidFill>
            <a:schemeClr val="accent6"/>
          </a:solidFill>
        </p:spPr>
        <p:txBody>
          <a:bodyPr wrap="square">
            <a:spAutoFit/>
          </a:bodyPr>
          <a:lstStyle/>
          <a:p>
            <a:r>
              <a:rPr lang="en-US" sz="1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Designed Services </a:t>
            </a:r>
            <a:r>
              <a:rPr lang="en-US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พัฒนาทุกอำเภอ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เร่งคัด</a:t>
            </a: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กรอง</a:t>
            </a:r>
            <a:r>
              <a:rPr lang="en-US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Cataract ,DR</a:t>
            </a: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ให้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ครบตามเป้าหมายภายใน 1 </a:t>
            </a: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ปี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เพิ่มปริมาณการ</a:t>
            </a: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ผ่าตัด</a:t>
            </a:r>
            <a:r>
              <a:rPr lang="en-US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Blinding Cataract, </a:t>
            </a:r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Low Vision </a:t>
            </a: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ทั้ง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ในและนอกเวลา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เพิ่มศักยภาพบริการเพื่อลดการส่งต่อ </a:t>
            </a:r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High risk DR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เครื่องมือ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/บุคลากร จักษุแพทย์</a:t>
            </a:r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,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จักษุแพทย์เฉพาะทาง,พยาบาลเวชปฏิบัติทางตา และนัก</a:t>
            </a:r>
            <a:r>
              <a:rPr lang="th-TH" sz="14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ทัศนมาตร</a:t>
            </a:r>
            <a:endParaRPr lang="th-TH" sz="14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เพิ่มการคัดกรองต้อหิน</a:t>
            </a:r>
          </a:p>
          <a:p>
            <a:pPr marL="342900" lvl="0" indent="-342900">
              <a:buFont typeface="+mj-lt"/>
              <a:buAutoNum type="arabicPeriod"/>
            </a:pP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เพิ่มการคัดกรองสายตา/แก้ปัญหาสายตาในเด็ก</a:t>
            </a: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นักเรียน</a:t>
            </a:r>
            <a:endParaRPr lang="en-US" sz="14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พัฒนา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ศักยภาพบุคลากรทั้งในระดับ </a:t>
            </a:r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S,M2,F</a:t>
            </a:r>
          </a:p>
        </p:txBody>
      </p:sp>
      <p:graphicFrame>
        <p:nvGraphicFramePr>
          <p:cNvPr id="8" name="ตาราง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4047951"/>
              </p:ext>
            </p:extLst>
          </p:nvPr>
        </p:nvGraphicFramePr>
        <p:xfrm>
          <a:off x="608875" y="548655"/>
          <a:ext cx="7563525" cy="1800225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4202758"/>
                <a:gridCol w="1736867"/>
                <a:gridCol w="1623900"/>
              </a:tblGrid>
              <a:tr h="25717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1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Health  Outcome</a:t>
                      </a:r>
                      <a:endParaRPr lang="en-US" sz="1300" b="1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300" b="1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เป้าหมาย</a:t>
                      </a:r>
                      <a:endParaRPr lang="th-TH" sz="1300" b="1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300" b="1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ผลงาน</a:t>
                      </a:r>
                      <a:endParaRPr lang="th-TH" sz="1300" b="1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257175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1.</a:t>
                      </a:r>
                      <a:r>
                        <a:rPr lang="th-TH" sz="14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อัตราการคัดกรองวัดสายตาในผู้สูงอายุ </a:t>
                      </a:r>
                      <a:r>
                        <a:rPr lang="en-US" sz="14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60</a:t>
                      </a:r>
                      <a:r>
                        <a:rPr lang="th-TH" sz="14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ปีขึ้นไป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ร้อยละ </a:t>
                      </a:r>
                      <a:r>
                        <a:rPr lang="en-US" sz="14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75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76.75</a:t>
                      </a:r>
                      <a:endParaRPr lang="th-TH" sz="14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/>
                </a:tc>
              </a:tr>
              <a:tr h="257175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2.</a:t>
                      </a:r>
                      <a:r>
                        <a:rPr lang="th-TH" sz="14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Blinding Cataract </a:t>
                      </a:r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ได้รับการผ่าตัดต้อกระจกใน </a:t>
                      </a:r>
                      <a:r>
                        <a:rPr lang="en-US" sz="14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30</a:t>
                      </a:r>
                      <a:r>
                        <a:rPr lang="th-TH" sz="14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วัน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ร้อยละ </a:t>
                      </a:r>
                      <a:r>
                        <a:rPr lang="en-US" sz="14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80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98.32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/>
                </a:tc>
              </a:tr>
              <a:tr h="257175"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u="none" strike="noStrike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1400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3.</a:t>
                      </a:r>
                      <a:r>
                        <a:rPr lang="en-US" sz="140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1400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ผ่าตัด </a:t>
                      </a:r>
                      <a:r>
                        <a:rPr lang="en-US" sz="1400" u="none" strike="noStrike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Low Vision Cataract  </a:t>
                      </a:r>
                      <a:endParaRPr 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u="none" strike="noStrike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≥ 80%</a:t>
                      </a:r>
                      <a:endParaRPr lang="th-TH" sz="1400" b="0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50.67</a:t>
                      </a:r>
                      <a:endParaRPr lang="th-TH" sz="1400" b="1" i="0" u="none" strike="noStrike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/>
                </a:tc>
              </a:tr>
              <a:tr h="257175"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1400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4. </a:t>
                      </a:r>
                      <a:r>
                        <a:rPr lang="th-TH" sz="1400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ตรวจ </a:t>
                      </a:r>
                      <a:r>
                        <a:rPr lang="en-US" sz="1400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DR</a:t>
                      </a:r>
                      <a:endParaRPr lang="th-TH" sz="1400" b="0" i="0" u="none" strike="noStrike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u="none" strike="noStrike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≥ 60%</a:t>
                      </a:r>
                      <a:endParaRPr lang="th-TH" sz="1400" b="0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41.10</a:t>
                      </a:r>
                      <a:endParaRPr lang="th-TH" sz="1400" b="1" i="0" u="none" strike="noStrike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/>
                </a:tc>
              </a:tr>
              <a:tr h="257175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14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5.</a:t>
                      </a:r>
                      <a:r>
                        <a:rPr lang="en-US" sz="1400" u="none" strike="noStrike" baseline="0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14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High </a:t>
                      </a:r>
                      <a:r>
                        <a:rPr lang="en-US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risk DR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100%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81.33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/>
                </a:tc>
              </a:tr>
              <a:tr h="257175">
                <a:tc>
                  <a:txBody>
                    <a:bodyPr/>
                    <a:lstStyle/>
                    <a:p>
                      <a:pPr algn="l" rtl="0" fontAlgn="t"/>
                      <a:r>
                        <a:rPr lang="th-TH" sz="140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140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6.</a:t>
                      </a:r>
                      <a:r>
                        <a:rPr lang="th-TH" sz="1400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1400" u="none" strike="noStrike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คัดกรองต้อหิน</a:t>
                      </a:r>
                      <a:endParaRPr lang="th-TH" sz="1400" b="0" i="0" u="none" strike="noStrike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u="none" strike="noStrike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≥ 30%</a:t>
                      </a:r>
                      <a:endParaRPr lang="th-TH" sz="1400" b="0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13.62</a:t>
                      </a:r>
                      <a:endParaRPr lang="th-TH" sz="1400" b="1" i="0" u="none" strike="noStrike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50519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ชื่อเรื่อง 1"/>
          <p:cNvSpPr txBox="1">
            <a:spLocks noGrp="1"/>
          </p:cNvSpPr>
          <p:nvPr>
            <p:ph type="title"/>
          </p:nvPr>
        </p:nvSpPr>
        <p:spPr>
          <a:xfrm>
            <a:off x="71883" y="44624"/>
            <a:ext cx="8964613" cy="418058"/>
          </a:xfrm>
          <a:prstGeom prst="rect">
            <a:avLst/>
          </a:prstGeom>
          <a:solidFill>
            <a:srgbClr val="CC00FF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th-TH" sz="2800" b="1" dirty="0" smtClean="0">
                <a:latin typeface="TH Niramit AS" pitchFamily="2" charset="-34"/>
                <a:cs typeface="TH Niramit AS" pitchFamily="2" charset="-34"/>
              </a:rPr>
              <a:t> SP</a:t>
            </a:r>
            <a:r>
              <a:rPr lang="th-TH" altLang="th-TH" sz="2800" b="1" dirty="0" smtClean="0">
                <a:latin typeface="TH Niramit AS" pitchFamily="2" charset="-34"/>
                <a:cs typeface="TH Niramit AS" pitchFamily="2" charset="-34"/>
              </a:rPr>
              <a:t>  สาขาทารกแรกเกิด</a:t>
            </a: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118137" y="2852936"/>
            <a:ext cx="4572000" cy="1384995"/>
          </a:xfrm>
          <a:prstGeom prst="rect">
            <a:avLst/>
          </a:prstGeom>
          <a:solidFill>
            <a:srgbClr val="92D050"/>
          </a:solidFill>
        </p:spPr>
        <p:txBody>
          <a:bodyPr>
            <a:spAutoFit/>
          </a:bodyPr>
          <a:lstStyle/>
          <a:p>
            <a:r>
              <a:rPr lang="en-US" sz="1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Health Need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1. ลดอัตราตายทารกแรกเกิด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2. ทารกแรกเกิดที่มีภาวะขาดออกซิเจน (</a:t>
            </a:r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Birth Asphyxia)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 ได้รับการดูแลรักษา และส่งต่ออย่างเหมาะสม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3. ทารกแรกเกิดน้ำหนักน้อยกว่า 2</a:t>
            </a:r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,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500 กรัม (</a:t>
            </a:r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LBW)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ได้รับการดูแลรักษา และส่งต่ออย่างเหมาะสม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4788023" y="2852936"/>
            <a:ext cx="4243557" cy="160043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en-US" sz="1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Service  Gap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lvl="3" indent="-342900">
              <a:buFont typeface="+mj-lt"/>
              <a:buAutoNum type="arabicPeriod"/>
            </a:pP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การฝากครรภ์คุณภาพ</a:t>
            </a:r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,ห้องคลอดคุณภาพ</a:t>
            </a:r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      </a:t>
            </a:r>
            <a:endParaRPr lang="th-TH" sz="14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lvl="3" indent="-342900">
              <a:buFont typeface="+mj-lt"/>
              <a:buAutoNum type="arabicPeriod"/>
            </a:pP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ขาด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อุปกรณ์เครื่องมือช่วยเหลือเด็กแรกคลอด/วิกฤต</a:t>
            </a:r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,NICU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ไม่</a:t>
            </a: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เพียงพอ</a:t>
            </a:r>
            <a:endParaRPr lang="th-TH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lvl="3" indent="-342900">
              <a:buFont typeface="+mj-lt"/>
              <a:buAutoNum type="arabicPeriod"/>
            </a:pP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ภาวะ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เสี่ยงในขณะตั้งครรภ์ ,ขณะคลอด                   </a:t>
            </a:r>
            <a:endParaRPr lang="th-TH" sz="14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lvl="3" indent="-342900">
              <a:buFont typeface="+mj-lt"/>
              <a:buAutoNum type="arabicPeriod"/>
            </a:pP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การ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คลอดก่อนกำหนด  </a:t>
            </a:r>
          </a:p>
          <a:p>
            <a:pPr marL="342900" lvl="3" indent="-342900">
              <a:buFont typeface="+mj-lt"/>
              <a:buAutoNum type="arabicPeriod"/>
            </a:pP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แม่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ตั้งครรภ์อายุน้อยกว่า </a:t>
            </a:r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20 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ปี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118136" y="4653136"/>
            <a:ext cx="8913443" cy="160043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en-US" sz="1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Designed Services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1.</a:t>
            </a:r>
            <a:r>
              <a:rPr lang="th-TH" sz="1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เพิ่มศักยภาพรพ.แม่ข่ายทั้งสองแห่ง (รพ.ตสม.</a:t>
            </a:r>
            <a:r>
              <a:rPr lang="en-US" sz="1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,</a:t>
            </a:r>
            <a:r>
              <a:rPr lang="th-TH" sz="1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แม่สอด) 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เพื่อสนับสนุนระบบบริการให้ รพ.ลูกข่ายฝั่งตะวันออก และฝั่งตะวันตกเพิ่มเตียง</a:t>
            </a:r>
            <a:r>
              <a:rPr lang="en-US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NICU</a:t>
            </a:r>
            <a:endParaRPr lang="th-TH" sz="14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US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2.</a:t>
            </a: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รพ.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แม่ข่ายทั้งสองแห่ง นิเทศติดตาม การพัฒนาระบบบริการงานทารกแรกเกิด ให้คำแนะนำ(พี่สอนน้อง)อย่าง</a:t>
            </a: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ต่อเนื่อง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US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3.</a:t>
            </a:r>
            <a:r>
              <a:rPr lang="th-TH" sz="1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พัฒนาศักยภาพ รพช.แม่ข่าย </a:t>
            </a:r>
            <a:r>
              <a:rPr lang="en-US" sz="1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M2 </a:t>
            </a:r>
            <a:r>
              <a:rPr lang="th-TH" sz="1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รพ.อุ้มผาง</a:t>
            </a:r>
            <a:r>
              <a:rPr lang="en-US" sz="1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,</a:t>
            </a:r>
            <a:r>
              <a:rPr lang="th-TH" sz="1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ท่าสองยางเพิ่มเตียง </a:t>
            </a:r>
            <a:r>
              <a:rPr lang="en-US" sz="1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NICU </a:t>
            </a:r>
            <a:r>
              <a:rPr lang="th-TH" sz="1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และ รพ.(</a:t>
            </a:r>
            <a:r>
              <a:rPr lang="en-US" sz="1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F)</a:t>
            </a:r>
            <a:r>
              <a:rPr lang="th-TH" sz="1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รพ.แม่ระมาด</a:t>
            </a:r>
            <a:endParaRPr lang="en-US" sz="14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US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4.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การพัฒนาศักยภาพบุคลากรให้มีความรู้ ทักษะ การดูแลทารกแรกเกิดอย่างสม่ำเสมอในรพ.ทุกระดับ </a:t>
            </a:r>
            <a:endParaRPr lang="th-TH" sz="14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US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5.</a:t>
            </a: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มี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การประชุมคณะกรรมการ </a:t>
            </a:r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SP NB 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เพื่อรับทราบปัญหาอุปสรรค และแนวทางแก้ไข ทบทวนทักษะการให้บริการ</a:t>
            </a:r>
            <a:r>
              <a:rPr lang="th-TH" sz="14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สม่ำเสอ</a:t>
            </a:r>
            <a:endParaRPr lang="th-TH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7" name="ตาราง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5338283"/>
              </p:ext>
            </p:extLst>
          </p:nvPr>
        </p:nvGraphicFramePr>
        <p:xfrm>
          <a:off x="218119" y="764704"/>
          <a:ext cx="8746369" cy="1944216"/>
        </p:xfrm>
        <a:graphic>
          <a:graphicData uri="http://schemas.openxmlformats.org/drawingml/2006/table">
            <a:tbl>
              <a:tblPr>
                <a:tableStyleId>{93296810-A885-4BE3-A3E7-6D5BEEA58F35}</a:tableStyleId>
              </a:tblPr>
              <a:tblGrid>
                <a:gridCol w="3450283"/>
                <a:gridCol w="1994318"/>
                <a:gridCol w="1201389"/>
                <a:gridCol w="2100379"/>
              </a:tblGrid>
              <a:tr h="28803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Health  Outcome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1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เป้าหมาย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1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ผลงาน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1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หมายเหตุ</a:t>
                      </a:r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230" marR="8230" marT="823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444398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1.</a:t>
                      </a:r>
                      <a:r>
                        <a:rPr lang="th-TH" sz="1400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)อัตรา</a:t>
                      </a:r>
                      <a:r>
                        <a:rPr lang="th-TH" sz="1400" u="none" strike="noStrike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การเสียชีวิตของทารกแรกเกิด อายุน้อยกว่าหรือเท่ากับ 28 วัน</a:t>
                      </a:r>
                      <a:endParaRPr lang="th-TH" sz="1400" b="0" i="0" u="none" strike="noStrike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230" marR="8230" marT="823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น้อยกว่า </a:t>
                      </a:r>
                      <a:r>
                        <a:rPr lang="en-US" sz="14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5</a:t>
                      </a:r>
                      <a:r>
                        <a:rPr lang="th-TH" sz="14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ต่อ </a:t>
                      </a:r>
                      <a:r>
                        <a:rPr lang="en-US" sz="14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1000</a:t>
                      </a:r>
                      <a:r>
                        <a:rPr lang="th-TH" sz="14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ของ</a:t>
                      </a:r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ทารกเกิดมีชีพ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230" marR="8230" marT="823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5.44</a:t>
                      </a:r>
                      <a:endParaRPr lang="th-TH" sz="1400" b="1" i="0" u="none" strike="noStrike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230" marR="8230" marT="8230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คนไทย</a:t>
                      </a:r>
                      <a:r>
                        <a:rPr lang="th-TH" sz="14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14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0.98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230" marR="8230" marT="8230" marB="0"/>
                </a:tc>
              </a:tr>
              <a:tr h="666598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2.</a:t>
                      </a:r>
                      <a:r>
                        <a:rPr lang="th-TH" sz="14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)จำนวน</a:t>
                      </a:r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เตียง </a:t>
                      </a:r>
                      <a:r>
                        <a:rPr lang="en-US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NICU </a:t>
                      </a:r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เพิ่มขึ้นเพียงพอต่อการบริบาลทารกป่วย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230" marR="8230" marT="823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</a:t>
                      </a:r>
                      <a:r>
                        <a:rPr lang="th-TH" sz="14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เตียง ต่อจำนวนคลอด </a:t>
                      </a:r>
                      <a:r>
                        <a:rPr lang="en-US" sz="14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500</a:t>
                      </a:r>
                      <a:r>
                        <a:rPr lang="th-TH" sz="14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ราย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230" marR="8230" marT="823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23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230" marR="8230" marT="823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ปัจจุบัน </a:t>
                      </a:r>
                      <a:r>
                        <a:rPr lang="th-TH" sz="1400" u="none" strike="noStrike" dirty="0" err="1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รพ.ต</a:t>
                      </a:r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สม. 8 เตียง,รพ.แม่สอด 12 เตียง,อุ้มผาง 3 เตียง</a:t>
                      </a:r>
                      <a:r>
                        <a:rPr lang="th-TH" sz="1400" u="none" strike="noStrike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ไม่เพียงพอ </a:t>
                      </a:r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ทำแผนขยายเพิ่มในปี 61-65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230" marR="8230" marT="8230" marB="0"/>
                </a:tc>
              </a:tr>
              <a:tr h="350116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3.</a:t>
                      </a:r>
                      <a:r>
                        <a:rPr lang="th-TH" sz="14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) </a:t>
                      </a:r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จำนวน </a:t>
                      </a:r>
                      <a:r>
                        <a:rPr lang="en-US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Cooling system </a:t>
                      </a:r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ครบทุกเขตสุขภาพ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230" marR="8230" marT="8230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</a:t>
                      </a:r>
                      <a:r>
                        <a:rPr lang="th-TH" sz="14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เครื่อง</a:t>
                      </a:r>
                      <a:r>
                        <a:rPr lang="th-TH" sz="14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ต่อ</a:t>
                      </a:r>
                      <a:r>
                        <a:rPr lang="en-US" sz="14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</a:t>
                      </a:r>
                      <a:r>
                        <a:rPr lang="th-TH" sz="14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เขต</a:t>
                      </a:r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บริการฯ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230" marR="8230" marT="823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มีในเขต</a:t>
                      </a:r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สุขภาพ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230" marR="8230" marT="8230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 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230" marR="8230" marT="823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50519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ตาราง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0772818"/>
              </p:ext>
            </p:extLst>
          </p:nvPr>
        </p:nvGraphicFramePr>
        <p:xfrm>
          <a:off x="179512" y="188640"/>
          <a:ext cx="8784976" cy="4453218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1440160"/>
                <a:gridCol w="2376264"/>
                <a:gridCol w="1944216"/>
                <a:gridCol w="3024336"/>
              </a:tblGrid>
              <a:tr h="231372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200" b="1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โรงพยาบาล</a:t>
                      </a:r>
                      <a:endParaRPr lang="th-TH" sz="120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803" marR="7803" marT="7803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Health  Need </a:t>
                      </a:r>
                      <a:r>
                        <a:rPr lang="th-TH" sz="1200" b="1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สาขาทารกแรกเกิด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803" marR="7803" marT="7803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Service  Gap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803" marR="7803" marT="7803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200" b="1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มาตรการ</a:t>
                      </a:r>
                      <a:r>
                        <a:rPr lang="th-TH" sz="1200" b="1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สำคัญในการจัดการบริการสุขภาพ      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803" marR="7803" marT="7803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515023">
                <a:tc>
                  <a:txBody>
                    <a:bodyPr/>
                    <a:lstStyle/>
                    <a:p>
                      <a:pPr marL="228600" indent="-228600" algn="l" fontAlgn="ctr">
                        <a:buAutoNum type="arabicPeriod"/>
                      </a:pPr>
                      <a:r>
                        <a:rPr lang="th-TH" sz="1200" u="none" strike="noStrike" dirty="0" err="1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รพ.ต</a:t>
                      </a:r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สม. (</a:t>
                      </a:r>
                      <a:r>
                        <a:rPr lang="en-US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S</a:t>
                      </a:r>
                      <a:r>
                        <a:rPr lang="en-US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)</a:t>
                      </a:r>
                      <a:endParaRPr lang="th-TH" sz="1200" u="none" strike="noStrike" dirty="0" smtClean="0"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รพ.แม่สอด (</a:t>
                      </a:r>
                      <a:r>
                        <a:rPr lang="en-US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S)</a:t>
                      </a:r>
                    </a:p>
                    <a:p>
                      <a:pPr marL="0" indent="0" algn="l" fontAlgn="ctr">
                        <a:buNone/>
                      </a:pP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803" marR="7803" marT="7803" marB="0"/>
                </a:tc>
                <a:tc>
                  <a:txBody>
                    <a:bodyPr/>
                    <a:lstStyle/>
                    <a:p>
                      <a:pPr marL="228600" indent="-142875" algn="l" fontAlgn="ctr">
                        <a:buFont typeface="+mj-lt"/>
                        <a:buAutoNum type="arabicPeriod"/>
                      </a:pPr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ลดอัตราตายทารกแรกเกิด</a:t>
                      </a:r>
                    </a:p>
                    <a:p>
                      <a:pPr marL="228600" indent="-142875" algn="l" fontAlgn="ctr">
                        <a:buFont typeface="+mj-lt"/>
                        <a:buAutoNum type="arabicPeriod"/>
                      </a:pPr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การดูแลทารกแรกเกิดเป็นมาตรฐานเดียวกัน</a:t>
                      </a:r>
                    </a:p>
                    <a:p>
                      <a:pPr marL="228600" indent="-142875" algn="l" fontAlgn="ctr">
                        <a:buFont typeface="+mj-lt"/>
                        <a:buAutoNum type="arabicPeriod"/>
                      </a:pPr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รองรับ</a:t>
                      </a:r>
                      <a: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การรักษาใกล้บ้าน-ภายในจังหวัด</a:t>
                      </a:r>
                    </a:p>
                    <a:p>
                      <a:pPr algn="l" fontAlgn="ctr"/>
                      <a: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 </a:t>
                      </a:r>
                      <a:endParaRPr lang="th-TH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803" marR="7803" marT="7803" marB="0"/>
                </a:tc>
                <a:tc>
                  <a:txBody>
                    <a:bodyPr/>
                    <a:lstStyle/>
                    <a:p>
                      <a:pPr marL="228600" indent="-142875" algn="l" fontAlgn="ctr">
                        <a:buFont typeface="+mj-lt"/>
                        <a:buAutoNum type="arabicPeriod"/>
                      </a:pPr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อัตราการคลอดก่อนกำหนดสูง</a:t>
                      </a:r>
                    </a:p>
                    <a:p>
                      <a:pPr marL="228600" marR="0" indent="-142875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Birth asphyxia , Anomalies</a:t>
                      </a:r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ไม่ลดลง</a:t>
                      </a:r>
                    </a:p>
                    <a:p>
                      <a:pPr marL="228600" indent="-142875" algn="l" fontAlgn="ctr">
                        <a:buFont typeface="+mj-lt"/>
                        <a:buAutoNum type="arabicPeriod"/>
                      </a:pPr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อัตรา </a:t>
                      </a:r>
                      <a:r>
                        <a:rPr lang="en-US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LBW </a:t>
                      </a:r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เกินเป้าที่กำหนด</a:t>
                      </a:r>
                    </a:p>
                    <a:p>
                      <a:pPr marL="228600" indent="-142875" algn="l" fontAlgn="ctr">
                        <a:buFont typeface="+mj-lt"/>
                        <a:buAutoNum type="arabicPeriod"/>
                      </a:pPr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ไม่สามารถทำ  </a:t>
                      </a:r>
                      <a:r>
                        <a:rPr lang="en-US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birth planning</a:t>
                      </a:r>
                      <a:endParaRPr lang="th-TH" sz="1200" u="none" strike="noStrike" dirty="0" smtClean="0"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142875" algn="l" fontAlgn="ctr">
                        <a:buFont typeface="+mj-lt"/>
                        <a:buAutoNum type="arabicPeriod"/>
                      </a:pPr>
                      <a:r>
                        <a:rPr lang="en-US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Sick</a:t>
                      </a:r>
                      <a:r>
                        <a:rPr lang="en-US" sz="1200" u="none" strike="noStrike" baseline="0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NB </a:t>
                      </a:r>
                      <a: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ไม่เพียงพอ  </a:t>
                      </a:r>
                      <a:endParaRPr lang="th-TH" sz="1200" u="none" strike="noStrike" dirty="0" smtClean="0"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142875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เหตุตายจากการคลอดก่อนกำหนด</a:t>
                      </a:r>
                    </a:p>
                    <a:p>
                      <a:pPr marL="228600" marR="0" indent="-142875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มีความเสี่ยงทางคลินิกจากระบบการให้บริการทุกระดับสถานบริการ</a:t>
                      </a:r>
                    </a:p>
                    <a:p>
                      <a:pPr algn="l" fontAlgn="ctr"/>
                      <a: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 </a:t>
                      </a:r>
                      <a:endParaRPr lang="th-TH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803" marR="7803" marT="7803" marB="0"/>
                </a:tc>
                <a:tc>
                  <a:txBody>
                    <a:bodyPr/>
                    <a:lstStyle/>
                    <a:p>
                      <a:pPr marL="228600" indent="-142875" algn="l" fontAlgn="ctr">
                        <a:buFont typeface="+mj-lt"/>
                        <a:buAutoNum type="arabicPeriod"/>
                      </a:pPr>
                      <a:r>
                        <a:rPr lang="th-TH" sz="1200" u="none" strike="noStrike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กำกับติดตามคุณภาพ</a:t>
                      </a:r>
                      <a:r>
                        <a:rPr lang="en-US" sz="1200" u="none" strike="noStrike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ANC </a:t>
                      </a:r>
                      <a:r>
                        <a:rPr lang="th-TH" sz="1200" u="none" strike="noStrike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ครรภ์ปกติ/เสี่ยง</a:t>
                      </a:r>
                      <a:r>
                        <a:rPr lang="th-TH" sz="1200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สูง</a:t>
                      </a:r>
                    </a:p>
                    <a:p>
                      <a:pPr marL="257175" indent="-171450" algn="l" fontAlgn="ctr">
                        <a:buFontTx/>
                        <a:buChar char="-"/>
                      </a:pPr>
                      <a:r>
                        <a:rPr lang="th-TH" sz="1200" u="none" strike="noStrike" dirty="0" err="1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อัลต</a:t>
                      </a:r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ร้า</a:t>
                      </a:r>
                      <a:r>
                        <a:rPr lang="th-TH" sz="1200" u="none" strike="noStrike" dirty="0" err="1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ซาวด์</a:t>
                      </a:r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อย่างน้อย2ครั้งในหญิงตั้งครรภ์ที่มีความเสี่ยงต่ำ</a:t>
                      </a:r>
                    </a:p>
                    <a:p>
                      <a:pPr marL="257175" indent="-171450" algn="l" fontAlgn="ctr">
                        <a:buFontTx/>
                        <a:buChar char="-"/>
                      </a:pPr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ติดตามหญิงตั้งครรภ์ที่มีน้ำหนักขึ้นน้อยกว่าเกณฑ์โดยส่งพบแพทย์เพื่อติดตามน้ำหนักทารกในครรภ์</a:t>
                      </a:r>
                    </a:p>
                    <a:p>
                      <a:pPr marL="257175" marR="0" indent="-17145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fast tract preterm labor </a:t>
                      </a:r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ในการ</a:t>
                      </a:r>
                      <a:r>
                        <a:rPr lang="en-US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admit </a:t>
                      </a:r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เพื่อ</a:t>
                      </a:r>
                      <a:r>
                        <a:rPr lang="en-US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inhibit </a:t>
                      </a:r>
                      <a:r>
                        <a:rPr lang="en-US" sz="1200" u="none" strike="noStrike" dirty="0" err="1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labar</a:t>
                      </a:r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ตาม</a:t>
                      </a:r>
                      <a:r>
                        <a:rPr lang="en-US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CPG</a:t>
                      </a:r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อย่างทันท่วงที</a:t>
                      </a:r>
                    </a:p>
                    <a:p>
                      <a:pPr marL="257175" indent="-171450" algn="l" fontAlgn="ctr">
                        <a:buFontTx/>
                        <a:buChar char="-"/>
                      </a:pPr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มีระบบปรึกษา/ส่งต่อจาก</a:t>
                      </a:r>
                      <a:r>
                        <a:rPr lang="th-TH" sz="1200" u="none" strike="noStrike" dirty="0" err="1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รพช</a:t>
                      </a:r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.อย่างทันท่วงที โดยระบบโทรปรึกษาสูติแพทย์โดยตรง</a:t>
                      </a:r>
                    </a:p>
                    <a:p>
                      <a:pPr marL="314325" indent="-228600" algn="l" fontAlgn="ctr">
                        <a:buFont typeface="+mj-lt"/>
                        <a:buAutoNum type="arabicPeriod" startAt="2"/>
                      </a:pPr>
                      <a:r>
                        <a:rPr lang="th-TH" sz="1200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เพิ่มพื้นที่บริการทารกแรกเกิดวิกฤต/</a:t>
                      </a:r>
                      <a:r>
                        <a:rPr lang="en-US" sz="1200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SNB</a:t>
                      </a:r>
                    </a:p>
                    <a:p>
                      <a:pPr marL="228600" marR="0" indent="-142875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 startAt="2"/>
                        <a:tabLst/>
                        <a:defRPr/>
                      </a:pPr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พัฒนาการดูแลด้วย </a:t>
                      </a:r>
                      <a:r>
                        <a:rPr lang="en-US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noninvasive ventilation </a:t>
                      </a:r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โดยเฉพาะ </a:t>
                      </a:r>
                      <a:r>
                        <a:rPr lang="en-US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CPAP </a:t>
                      </a:r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ฯลฯ</a:t>
                      </a:r>
                    </a:p>
                    <a:p>
                      <a:pPr marL="228600" marR="0" indent="-142875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 startAt="2"/>
                        <a:tabLst/>
                        <a:defRPr/>
                      </a:pPr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ฟื้นฟู-ให้ความรู้ -ประเมินทักษะ</a:t>
                      </a:r>
                      <a:r>
                        <a:rPr lang="en-US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NCPR2015</a:t>
                      </a:r>
                      <a:endParaRPr lang="en-US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803" marR="7803" marT="7803" marB="0"/>
                </a:tc>
              </a:tr>
              <a:tr h="210691">
                <a:tc>
                  <a:txBody>
                    <a:bodyPr/>
                    <a:lstStyle/>
                    <a:p>
                      <a:pPr algn="l" fontAlgn="ctr"/>
                      <a: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3.รพ.อุ้มผาง (</a:t>
                      </a:r>
                      <a:r>
                        <a:rPr lang="en-US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M2</a:t>
                      </a:r>
                      <a:r>
                        <a:rPr lang="en-US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)</a:t>
                      </a:r>
                    </a:p>
                    <a:p>
                      <a:pPr algn="l" fontAlgn="ctr"/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4.รพ.ท่าสองยาง (</a:t>
                      </a:r>
                      <a:r>
                        <a:rPr lang="en-US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M2)</a:t>
                      </a:r>
                    </a:p>
                    <a:p>
                      <a:pPr algn="l" fontAlgn="ctr"/>
                      <a:r>
                        <a:rPr lang="en-US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5</a:t>
                      </a:r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. รพ.แม่ระมาด (</a:t>
                      </a:r>
                      <a:r>
                        <a:rPr lang="en-US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F2)</a:t>
                      </a:r>
                    </a:p>
                    <a:p>
                      <a:pPr algn="l" fontAlgn="ctr"/>
                      <a:r>
                        <a:rPr lang="en-US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6</a:t>
                      </a:r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. รพ.พบพระ (</a:t>
                      </a:r>
                      <a:r>
                        <a:rPr lang="en-US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F2)</a:t>
                      </a:r>
                    </a:p>
                    <a:p>
                      <a:pPr algn="l" fontAlgn="ctr"/>
                      <a:r>
                        <a:rPr lang="en-US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7</a:t>
                      </a:r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. รพ.บ้านตาก (</a:t>
                      </a:r>
                      <a:r>
                        <a:rPr lang="en-US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F2)</a:t>
                      </a:r>
                    </a:p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8</a:t>
                      </a:r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. รพ.สามเงา (</a:t>
                      </a:r>
                      <a:r>
                        <a:rPr lang="en-US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F2)</a:t>
                      </a:r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</a:p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9</a:t>
                      </a:r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. รพ.วังเจ้า (</a:t>
                      </a:r>
                      <a:r>
                        <a:rPr lang="en-US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F3)</a:t>
                      </a:r>
                    </a:p>
                    <a:p>
                      <a:pPr algn="l" fontAlgn="ctr"/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803" marR="7803" marT="7803" marB="0" anchor="ctr"/>
                </a:tc>
                <a:tc>
                  <a:txBody>
                    <a:bodyPr/>
                    <a:lstStyle/>
                    <a:p>
                      <a:pPr marL="228600" indent="-228600" algn="l" fontAlgn="ctr">
                        <a:buFont typeface="+mj-lt"/>
                        <a:buAutoNum type="arabicPeriod"/>
                      </a:pPr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รองรับ</a:t>
                      </a:r>
                      <a: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การรักษาใกล้บ้าน-ภายใน</a:t>
                      </a:r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จังหวัด</a:t>
                      </a:r>
                    </a:p>
                    <a:p>
                      <a:pPr marL="228600" indent="-228600" algn="l" fontAlgn="ctr">
                        <a:buFont typeface="+mj-lt"/>
                        <a:buAutoNum type="arabicPeriod"/>
                      </a:pPr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ระบบส่งต่อเป็นมาตรฐาน</a:t>
                      </a:r>
                    </a:p>
                    <a:p>
                      <a:pPr marL="228600" marR="0" indent="-22860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ลดภาวะแทรกซ้อนเบื้องต้น </a:t>
                      </a:r>
                      <a:r>
                        <a:rPr lang="th-TH" sz="1200" u="none" strike="noStrike" dirty="0" err="1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รพช</a:t>
                      </a:r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.</a:t>
                      </a:r>
                    </a:p>
                    <a:p>
                      <a:pPr algn="l" fontAlgn="ctr"/>
                      <a:endParaRPr lang="th-TH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803" marR="7803" marT="7803" marB="0"/>
                </a:tc>
                <a:tc>
                  <a:txBody>
                    <a:bodyPr/>
                    <a:lstStyle/>
                    <a:p>
                      <a:pPr marL="228600" indent="-228600" algn="l" fontAlgn="ctr">
                        <a:buFont typeface="+mj-lt"/>
                        <a:buAutoNum type="arabicPeriod"/>
                      </a:pPr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การ</a:t>
                      </a:r>
                      <a: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ดูแล</a:t>
                      </a:r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ทารกต่ำกว่ามาตรฐาน </a:t>
                      </a:r>
                      <a: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&lt;85</a:t>
                      </a:r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%</a:t>
                      </a:r>
                    </a:p>
                    <a:p>
                      <a:pPr marL="228600" marR="0" indent="-22860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ความรู้-ทักษะ ของทีมดูแลทารก ตั้งแต่</a:t>
                      </a:r>
                      <a:r>
                        <a:rPr lang="en-US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LR-ward-OPD</a:t>
                      </a:r>
                    </a:p>
                    <a:p>
                      <a:pPr algn="l" fontAlgn="ctr"/>
                      <a:endParaRPr lang="th-TH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803" marR="7803" marT="7803" marB="0"/>
                </a:tc>
                <a:tc>
                  <a:txBody>
                    <a:bodyPr/>
                    <a:lstStyle/>
                    <a:p>
                      <a:pPr marL="228600" indent="-228600" algn="l" fontAlgn="ctr">
                        <a:buFont typeface="+mj-lt"/>
                        <a:buAutoNum type="arabicPeriod"/>
                      </a:pPr>
                      <a:r>
                        <a:rPr lang="th-TH" sz="1200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กำกับ</a:t>
                      </a:r>
                      <a:r>
                        <a:rPr lang="th-TH" sz="1200" u="none" strike="noStrike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ติดตามคุณภาพการดูแลทารกแรก</a:t>
                      </a:r>
                      <a:r>
                        <a:rPr lang="th-TH" sz="1200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เกิด</a:t>
                      </a:r>
                    </a:p>
                    <a:p>
                      <a:pPr marL="228600" indent="-228600" algn="l" fontAlgn="ctr">
                        <a:buFont typeface="+mj-lt"/>
                        <a:buAutoNum type="arabicPeriod"/>
                      </a:pPr>
                      <a:r>
                        <a:rPr lang="th-TH" sz="1200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ฟื้นฟู-ให้ความรู้ -ประเมินทักษะ</a:t>
                      </a:r>
                      <a:r>
                        <a:rPr lang="en-US" sz="1200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NCPR2015</a:t>
                      </a:r>
                      <a:endParaRPr lang="th-TH" sz="1200" u="none" strike="noStrike" dirty="0" smtClean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th-TH" sz="1200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ปรับคู่มือมาตรฐานการดูแลทารก ร่วมกันทุกสถานบริการ</a:t>
                      </a:r>
                    </a:p>
                    <a:p>
                      <a:pPr marL="228600" marR="0" indent="-22860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th-TH" sz="1200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พัฒนาการดูแลด้วย </a:t>
                      </a:r>
                      <a:r>
                        <a:rPr lang="en-US" sz="1200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noninvasive ventilation </a:t>
                      </a:r>
                      <a:r>
                        <a:rPr lang="th-TH" sz="1200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โดยเฉพาะ </a:t>
                      </a:r>
                      <a:r>
                        <a:rPr lang="en-US" sz="1200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CPAP</a:t>
                      </a:r>
                      <a:endParaRPr lang="en-US" sz="1200" b="0" i="0" u="none" strike="noStrike" dirty="0" smtClean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803" marR="7803" marT="7803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78405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ชื่อเรื่อง 1"/>
          <p:cNvSpPr txBox="1">
            <a:spLocks noGrp="1"/>
          </p:cNvSpPr>
          <p:nvPr>
            <p:ph type="title"/>
          </p:nvPr>
        </p:nvSpPr>
        <p:spPr>
          <a:xfrm>
            <a:off x="71883" y="44624"/>
            <a:ext cx="8964613" cy="418058"/>
          </a:xfrm>
          <a:prstGeom prst="rect">
            <a:avLst/>
          </a:prstGeom>
          <a:solidFill>
            <a:srgbClr val="CC00FF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th-TH" sz="2800" b="1" dirty="0" smtClean="0">
                <a:latin typeface="TH Niramit AS" pitchFamily="2" charset="-34"/>
                <a:cs typeface="TH Niramit AS" pitchFamily="2" charset="-34"/>
              </a:rPr>
              <a:t> SP</a:t>
            </a:r>
            <a:r>
              <a:rPr lang="th-TH" altLang="th-TH" sz="2800" b="1" dirty="0" smtClean="0">
                <a:latin typeface="TH Niramit AS" pitchFamily="2" charset="-34"/>
                <a:cs typeface="TH Niramit AS" pitchFamily="2" charset="-34"/>
              </a:rPr>
              <a:t>  สาขาหัวใจ</a:t>
            </a:r>
          </a:p>
        </p:txBody>
      </p:sp>
      <p:graphicFrame>
        <p:nvGraphicFramePr>
          <p:cNvPr id="2" name="ตาราง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9422858"/>
              </p:ext>
            </p:extLst>
          </p:nvPr>
        </p:nvGraphicFramePr>
        <p:xfrm>
          <a:off x="395535" y="675154"/>
          <a:ext cx="8352928" cy="145770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825993"/>
                <a:gridCol w="1263468"/>
                <a:gridCol w="1263467"/>
              </a:tblGrid>
              <a:tr h="33799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Health Outcome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เป้าหมาย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ผลงาน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318590">
                <a:tc>
                  <a:txBody>
                    <a:bodyPr/>
                    <a:lstStyle/>
                    <a:p>
                      <a:pPr algn="l" fontAlgn="b"/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1. </a:t>
                      </a:r>
                      <a:r>
                        <a:rPr lang="th-TH" sz="1400" u="none" strike="noStrike" dirty="0" err="1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อัตร</a:t>
                      </a:r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การตายใน รพ. ของผู้ป่วย </a:t>
                      </a:r>
                      <a:r>
                        <a:rPr lang="en-US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STEMI</a:t>
                      </a:r>
                      <a:endParaRPr 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&lt; 10 %</a:t>
                      </a:r>
                    </a:p>
                  </a:txBody>
                  <a:tcPr marL="9525" marR="9525" marT="9525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2.4</a:t>
                      </a: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3 </a:t>
                      </a:r>
                      <a:r>
                        <a:rPr lang="th-TH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%</a:t>
                      </a:r>
                      <a:endParaRPr lang="th-TH" sz="1400" b="0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18590">
                <a:tc>
                  <a:txBody>
                    <a:bodyPr/>
                    <a:lstStyle/>
                    <a:p>
                      <a:pPr algn="l" fontAlgn="b"/>
                      <a:r>
                        <a:rPr lang="th-TH" sz="14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2. อัตราการได้รับการเปิดหลอดเลือด ( </a:t>
                      </a:r>
                      <a:r>
                        <a:rPr lang="en-US" sz="14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Reperfusion rate )</a:t>
                      </a:r>
                      <a:endParaRPr lang="en-US" sz="1400" b="0" i="0" u="none" strike="noStrike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&gt; 75 %</a:t>
                      </a:r>
                    </a:p>
                  </a:txBody>
                  <a:tcPr marL="9525" marR="9525" marT="9525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69.77 </a:t>
                      </a:r>
                      <a:r>
                        <a:rPr lang="th-TH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%</a:t>
                      </a:r>
                      <a:endParaRPr lang="th-TH" sz="1400" b="0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482528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3.</a:t>
                      </a:r>
                      <a:r>
                        <a:rPr lang="th-TH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ร้อยละโรงพยาบาลในระดับ 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F2</a:t>
                      </a:r>
                      <a:r>
                        <a:rPr lang="th-TH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สามารถ</a:t>
                      </a:r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ให้ยาละลายลิ่มเลือด(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Fribrinolytic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drug) </a:t>
                      </a:r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ในผู้ป่วย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STEMI</a:t>
                      </a:r>
                    </a:p>
                  </a:txBody>
                  <a:tcPr marL="9525" marR="9525" marT="9525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100 %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 </a:t>
                      </a: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100 %</a:t>
                      </a:r>
                      <a:endParaRPr lang="th-TH" sz="1400" b="0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สี่เหลี่ยมผืนผ้า 4"/>
          <p:cNvSpPr/>
          <p:nvPr/>
        </p:nvSpPr>
        <p:spPr>
          <a:xfrm>
            <a:off x="179512" y="2376510"/>
            <a:ext cx="4572000" cy="203132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r>
              <a:rPr lang="en-US" sz="1400" b="1" dirty="0">
                <a:latin typeface="Tahoma" panose="020B0604030504040204" pitchFamily="34" charset="0"/>
                <a:cs typeface="Tahoma" panose="020B0604030504040204" pitchFamily="34" charset="0"/>
              </a:rPr>
              <a:t>Health Need </a:t>
            </a:r>
            <a:endParaRPr lang="en-US" sz="1400" dirty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th-TH" sz="1400" dirty="0">
                <a:latin typeface="Tahoma" panose="020B0604030504040204" pitchFamily="34" charset="0"/>
                <a:cs typeface="Tahoma" panose="020B0604030504040204" pitchFamily="34" charset="0"/>
              </a:rPr>
              <a:t>ผู้ป่วยโรคเรื้อรังที่มีความเสี่ยงสูง เช่น </a:t>
            </a:r>
            <a:r>
              <a:rPr lang="en-US" sz="1400" dirty="0">
                <a:latin typeface="Tahoma" panose="020B0604030504040204" pitchFamily="34" charset="0"/>
                <a:cs typeface="Tahoma" panose="020B0604030504040204" pitchFamily="34" charset="0"/>
              </a:rPr>
              <a:t>DM ,HT </a:t>
            </a:r>
            <a:r>
              <a:rPr lang="th-TH" sz="1400" dirty="0">
                <a:latin typeface="Tahoma" panose="020B0604030504040204" pitchFamily="34" charset="0"/>
                <a:cs typeface="Tahoma" panose="020B0604030504040204" pitchFamily="34" charset="0"/>
              </a:rPr>
              <a:t>ควรได้รับการคัดกรองอย่างเหมาะสม</a:t>
            </a:r>
            <a:endParaRPr lang="en-US" sz="1400" dirty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th-TH" sz="1400" dirty="0">
                <a:latin typeface="Tahoma" panose="020B0604030504040204" pitchFamily="34" charset="0"/>
                <a:cs typeface="Tahoma" panose="020B0604030504040204" pitchFamily="34" charset="0"/>
              </a:rPr>
              <a:t>ผู้ป่วย </a:t>
            </a:r>
            <a:r>
              <a:rPr lang="en-US" sz="1400" dirty="0">
                <a:latin typeface="Tahoma" panose="020B0604030504040204" pitchFamily="34" charset="0"/>
                <a:cs typeface="Tahoma" panose="020B0604030504040204" pitchFamily="34" charset="0"/>
              </a:rPr>
              <a:t>STEMI </a:t>
            </a:r>
            <a:r>
              <a:rPr lang="th-TH" sz="1400" dirty="0">
                <a:latin typeface="Tahoma" panose="020B0604030504040204" pitchFamily="34" charset="0"/>
                <a:cs typeface="Tahoma" panose="020B0604030504040204" pitchFamily="34" charset="0"/>
              </a:rPr>
              <a:t>ที่มีอาการรุนแรงเช่น </a:t>
            </a:r>
            <a:r>
              <a:rPr lang="en-US" sz="1400" dirty="0">
                <a:latin typeface="Tahoma" panose="020B0604030504040204" pitchFamily="34" charset="0"/>
                <a:cs typeface="Tahoma" panose="020B0604030504040204" pitchFamily="34" charset="0"/>
              </a:rPr>
              <a:t>Cardiogenic shock </a:t>
            </a:r>
            <a:r>
              <a:rPr lang="th-TH" sz="1400" dirty="0">
                <a:latin typeface="Tahoma" panose="020B0604030504040204" pitchFamily="34" charset="0"/>
                <a:cs typeface="Tahoma" panose="020B0604030504040204" pitchFamily="34" charset="0"/>
              </a:rPr>
              <a:t>ควรได้รับการรักษาและส่งต่ออย่างเหมาะสม  </a:t>
            </a:r>
            <a:endParaRPr lang="en-US" sz="1400" dirty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th-TH" sz="1400" dirty="0">
                <a:latin typeface="Tahoma" panose="020B0604030504040204" pitchFamily="34" charset="0"/>
                <a:cs typeface="Tahoma" panose="020B0604030504040204" pitchFamily="34" charset="0"/>
              </a:rPr>
              <a:t>ผู้ป่วยโรคหัวใจล้มเหลวเรื้อรังควรได้รับการดูแลใน </a:t>
            </a:r>
            <a:r>
              <a:rPr lang="en-US" sz="1400" dirty="0">
                <a:latin typeface="Tahoma" panose="020B0604030504040204" pitchFamily="34" charset="0"/>
                <a:cs typeface="Tahoma" panose="020B0604030504040204" pitchFamily="34" charset="0"/>
              </a:rPr>
              <a:t>Heart Failure Clinic </a:t>
            </a:r>
            <a:r>
              <a:rPr lang="th-TH" sz="1400" dirty="0">
                <a:latin typeface="Tahoma" panose="020B0604030504040204" pitchFamily="34" charset="0"/>
                <a:cs typeface="Tahoma" panose="020B0604030504040204" pitchFamily="34" charset="0"/>
              </a:rPr>
              <a:t>ในโรงพยาบาลระดับ </a:t>
            </a:r>
            <a:r>
              <a:rPr lang="en-US" sz="1400" dirty="0">
                <a:latin typeface="Tahoma" panose="020B0604030504040204" pitchFamily="34" charset="0"/>
                <a:cs typeface="Tahoma" panose="020B0604030504040204" pitchFamily="34" charset="0"/>
              </a:rPr>
              <a:t>S </a:t>
            </a:r>
            <a:r>
              <a:rPr lang="th-TH" sz="1400" dirty="0">
                <a:latin typeface="Tahoma" panose="020B0604030504040204" pitchFamily="34" charset="0"/>
                <a:cs typeface="Tahoma" panose="020B0604030504040204" pitchFamily="34" charset="0"/>
              </a:rPr>
              <a:t>ขึ้นไป</a:t>
            </a:r>
            <a:endParaRPr lang="en-US" sz="1400" dirty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th-TH" sz="1400" dirty="0">
                <a:latin typeface="Tahoma" panose="020B0604030504040204" pitchFamily="34" charset="0"/>
                <a:cs typeface="Tahoma" panose="020B0604030504040204" pitchFamily="34" charset="0"/>
              </a:rPr>
              <a:t>ผู้ป่วยโรคหัวใจสามารถได้รับการวินิจฉัยและให้การรักษาเบื้องต้นที่ </a:t>
            </a:r>
            <a:r>
              <a:rPr lang="th-TH" sz="1400" dirty="0" err="1">
                <a:latin typeface="Tahoma" panose="020B0604030504040204" pitchFamily="34" charset="0"/>
                <a:cs typeface="Tahoma" panose="020B0604030504040204" pitchFamily="34" charset="0"/>
              </a:rPr>
              <a:t>รพช</a:t>
            </a:r>
            <a:r>
              <a:rPr lang="th-TH" sz="1400" dirty="0">
                <a:latin typeface="Tahoma" panose="020B0604030504040204" pitchFamily="34" charset="0"/>
                <a:cs typeface="Tahoma" panose="020B0604030504040204" pitchFamily="34" charset="0"/>
              </a:rPr>
              <a:t>. ได้ในกรณีที่ยังไม่ต้องส่งต่อ </a:t>
            </a:r>
            <a:endParaRPr lang="en-US" sz="1400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4858051" y="2376510"/>
            <a:ext cx="4104456" cy="1384995"/>
          </a:xfrm>
          <a:prstGeom prst="rect">
            <a:avLst/>
          </a:prstGeom>
          <a:solidFill>
            <a:srgbClr val="FFFF99"/>
          </a:solidFill>
        </p:spPr>
        <p:txBody>
          <a:bodyPr wrap="square">
            <a:spAutoFit/>
          </a:bodyPr>
          <a:lstStyle/>
          <a:p>
            <a:r>
              <a:rPr lang="en-US" sz="1400" b="1" dirty="0">
                <a:latin typeface="Tahoma" panose="020B0604030504040204" pitchFamily="34" charset="0"/>
                <a:cs typeface="Tahoma" panose="020B0604030504040204" pitchFamily="34" charset="0"/>
              </a:rPr>
              <a:t>Service Gap</a:t>
            </a:r>
            <a:endParaRPr lang="en-US" sz="1400" dirty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th-TH" sz="1400" dirty="0">
                <a:latin typeface="Tahoma" panose="020B0604030504040204" pitchFamily="34" charset="0"/>
                <a:cs typeface="Tahoma" panose="020B0604030504040204" pitchFamily="34" charset="0"/>
              </a:rPr>
              <a:t>การเข้าถึงยาละลายลิ่มเลือดในบางพื้นที่ยังไม่ครอบคลุม </a:t>
            </a:r>
            <a:endParaRPr lang="en-US" sz="1400" dirty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th-TH" sz="1400" dirty="0" smtClean="0">
                <a:latin typeface="Tahoma" panose="020B0604030504040204" pitchFamily="34" charset="0"/>
                <a:cs typeface="Tahoma" panose="020B0604030504040204" pitchFamily="34" charset="0"/>
              </a:rPr>
              <a:t>การเข้าถึง/ใช้บริการระบบ </a:t>
            </a:r>
            <a:r>
              <a:rPr lang="en-US" sz="1400" dirty="0" smtClean="0">
                <a:latin typeface="Tahoma" panose="020B0604030504040204" pitchFamily="34" charset="0"/>
                <a:cs typeface="Tahoma" panose="020B0604030504040204" pitchFamily="34" charset="0"/>
              </a:rPr>
              <a:t>Fast Track</a:t>
            </a:r>
          </a:p>
          <a:p>
            <a:pPr marL="342900" lvl="0" indent="-342900">
              <a:buFont typeface="+mj-lt"/>
              <a:buAutoNum type="arabicPeriod"/>
            </a:pPr>
            <a:r>
              <a:rPr lang="th-TH" sz="1400" dirty="0">
                <a:latin typeface="Tahoma" panose="020B0604030504040204" pitchFamily="34" charset="0"/>
                <a:cs typeface="Tahoma" panose="020B0604030504040204" pitchFamily="34" charset="0"/>
              </a:rPr>
              <a:t>ความพร้อมในการวินิจฉัยเบื้องต้นเพื่อให้ผู้ป่วยได้รับการรักษาที่ถูกต้องและส่งต่ออย่างเหมาะสม</a:t>
            </a:r>
            <a:endParaRPr lang="en-US" sz="1400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179512" y="4581128"/>
            <a:ext cx="8784976" cy="1600438"/>
          </a:xfrm>
          <a:prstGeom prst="rect">
            <a:avLst/>
          </a:prstGeom>
          <a:solidFill>
            <a:srgbClr val="99FF66"/>
          </a:solidFill>
        </p:spPr>
        <p:txBody>
          <a:bodyPr wrap="square">
            <a:spAutoFit/>
          </a:bodyPr>
          <a:lstStyle/>
          <a:p>
            <a:r>
              <a:rPr lang="en-US" sz="1400" b="1" dirty="0">
                <a:latin typeface="Tahoma" panose="020B0604030504040204" pitchFamily="34" charset="0"/>
                <a:cs typeface="Tahoma" panose="020B0604030504040204" pitchFamily="34" charset="0"/>
              </a:rPr>
              <a:t>Designed Services </a:t>
            </a:r>
            <a:endParaRPr lang="en-US" sz="1400" dirty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th-TH" sz="1400" dirty="0">
                <a:latin typeface="Tahoma" panose="020B0604030504040204" pitchFamily="34" charset="0"/>
                <a:cs typeface="Tahoma" panose="020B0604030504040204" pitchFamily="34" charset="0"/>
              </a:rPr>
              <a:t>ขยายบริการ </a:t>
            </a:r>
            <a:r>
              <a:rPr lang="en-US" sz="1400" dirty="0">
                <a:latin typeface="Tahoma" panose="020B0604030504040204" pitchFamily="34" charset="0"/>
                <a:cs typeface="Tahoma" panose="020B0604030504040204" pitchFamily="34" charset="0"/>
              </a:rPr>
              <a:t>CCU </a:t>
            </a:r>
            <a:r>
              <a:rPr lang="th-TH" sz="1400" dirty="0">
                <a:latin typeface="Tahoma" panose="020B0604030504040204" pitchFamily="34" charset="0"/>
                <a:cs typeface="Tahoma" panose="020B0604030504040204" pitchFamily="34" charset="0"/>
              </a:rPr>
              <a:t>จำนวน </a:t>
            </a:r>
            <a:r>
              <a:rPr lang="en-US" sz="1400" dirty="0">
                <a:latin typeface="Tahoma" panose="020B0604030504040204" pitchFamily="34" charset="0"/>
                <a:cs typeface="Tahoma" panose="020B0604030504040204" pitchFamily="34" charset="0"/>
              </a:rPr>
              <a:t>4</a:t>
            </a:r>
            <a:r>
              <a:rPr lang="th-TH" sz="1400" dirty="0">
                <a:latin typeface="Tahoma" panose="020B0604030504040204" pitchFamily="34" charset="0"/>
                <a:cs typeface="Tahoma" panose="020B0604030504040204" pitchFamily="34" charset="0"/>
              </a:rPr>
              <a:t> เตียงในโรงพยาบาลแม่สอด(ปี 256</a:t>
            </a:r>
            <a:r>
              <a:rPr lang="en-US" sz="1400" dirty="0">
                <a:latin typeface="Tahoma" panose="020B0604030504040204" pitchFamily="34" charset="0"/>
                <a:cs typeface="Tahoma" panose="020B0604030504040204" pitchFamily="34" charset="0"/>
              </a:rPr>
              <a:t>1</a:t>
            </a:r>
            <a:r>
              <a:rPr lang="th-TH" sz="1400" dirty="0">
                <a:latin typeface="Tahoma" panose="020B0604030504040204" pitchFamily="34" charset="0"/>
                <a:cs typeface="Tahoma" panose="020B0604030504040204" pitchFamily="34" charset="0"/>
              </a:rPr>
              <a:t>) </a:t>
            </a:r>
            <a:endParaRPr lang="en-US" sz="1400" dirty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th-TH" sz="1400" dirty="0">
                <a:latin typeface="Tahoma" panose="020B0604030504040204" pitchFamily="34" charset="0"/>
                <a:cs typeface="Tahoma" panose="020B0604030504040204" pitchFamily="34" charset="0"/>
              </a:rPr>
              <a:t>พัฒนา</a:t>
            </a:r>
            <a:r>
              <a:rPr lang="en-US" sz="1400" dirty="0">
                <a:latin typeface="Tahoma" panose="020B0604030504040204" pitchFamily="34" charset="0"/>
                <a:cs typeface="Tahoma" panose="020B0604030504040204" pitchFamily="34" charset="0"/>
              </a:rPr>
              <a:t>Heart Failure Clinic </a:t>
            </a:r>
            <a:r>
              <a:rPr lang="th-TH" sz="1400" dirty="0">
                <a:latin typeface="Tahoma" panose="020B0604030504040204" pitchFamily="34" charset="0"/>
                <a:cs typeface="Tahoma" panose="020B0604030504040204" pitchFamily="34" charset="0"/>
              </a:rPr>
              <a:t>ในรพ.ระดับ </a:t>
            </a:r>
            <a:r>
              <a:rPr lang="en-US" sz="1400" dirty="0">
                <a:latin typeface="Tahoma" panose="020B0604030504040204" pitchFamily="34" charset="0"/>
                <a:cs typeface="Tahoma" panose="020B0604030504040204" pitchFamily="34" charset="0"/>
              </a:rPr>
              <a:t>S ,Warfarin Clinic</a:t>
            </a:r>
            <a:r>
              <a:rPr lang="th-TH" sz="1400" dirty="0">
                <a:latin typeface="Tahoma" panose="020B0604030504040204" pitchFamily="34" charset="0"/>
                <a:cs typeface="Tahoma" panose="020B0604030504040204" pitchFamily="34" charset="0"/>
              </a:rPr>
              <a:t>ในรพ.ระดับ</a:t>
            </a:r>
            <a:r>
              <a:rPr lang="en-US" sz="1400" dirty="0">
                <a:latin typeface="Tahoma" panose="020B0604030504040204" pitchFamily="34" charset="0"/>
                <a:cs typeface="Tahoma" panose="020B0604030504040204" pitchFamily="34" charset="0"/>
              </a:rPr>
              <a:t>F,</a:t>
            </a:r>
            <a:r>
              <a:rPr lang="th-TH" sz="1400" dirty="0" err="1">
                <a:latin typeface="Tahoma" panose="020B0604030504040204" pitchFamily="34" charset="0"/>
                <a:cs typeface="Tahoma" panose="020B0604030504040204" pitchFamily="34" charset="0"/>
              </a:rPr>
              <a:t>รพช</a:t>
            </a:r>
            <a:r>
              <a:rPr lang="th-TH" sz="1400" dirty="0">
                <a:latin typeface="Tahoma" panose="020B0604030504040204" pitchFamily="34" charset="0"/>
                <a:cs typeface="Tahoma" panose="020B0604030504040204" pitchFamily="34" charset="0"/>
              </a:rPr>
              <a:t>.</a:t>
            </a:r>
            <a:r>
              <a:rPr lang="en-US" sz="1400" dirty="0">
                <a:latin typeface="Tahoma" panose="020B0604030504040204" pitchFamily="34" charset="0"/>
                <a:cs typeface="Tahoma" panose="020B0604030504040204" pitchFamily="34" charset="0"/>
              </a:rPr>
              <a:t>F</a:t>
            </a:r>
            <a:r>
              <a:rPr lang="th-TH" sz="1400" dirty="0">
                <a:latin typeface="Tahoma" panose="020B0604030504040204" pitchFamily="34" charset="0"/>
                <a:cs typeface="Tahoma" panose="020B0604030504040204" pitchFamily="34" charset="0"/>
              </a:rPr>
              <a:t>สามารถให้ยา </a:t>
            </a:r>
            <a:r>
              <a:rPr lang="en-US" sz="1400" dirty="0">
                <a:latin typeface="Tahoma" panose="020B0604030504040204" pitchFamily="34" charset="0"/>
                <a:cs typeface="Tahoma" panose="020B0604030504040204" pitchFamily="34" charset="0"/>
              </a:rPr>
              <a:t>SK </a:t>
            </a:r>
            <a:r>
              <a:rPr lang="th-TH" sz="1400" dirty="0">
                <a:latin typeface="Tahoma" panose="020B0604030504040204" pitchFamily="34" charset="0"/>
                <a:cs typeface="Tahoma" panose="020B0604030504040204" pitchFamily="34" charset="0"/>
              </a:rPr>
              <a:t>ได้ทุกแห่ง</a:t>
            </a:r>
            <a:endParaRPr lang="en-US" sz="1400" dirty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th-TH" sz="1400" dirty="0">
                <a:latin typeface="Tahoma" panose="020B0604030504040204" pitchFamily="34" charset="0"/>
                <a:cs typeface="Tahoma" panose="020B0604030504040204" pitchFamily="34" charset="0"/>
              </a:rPr>
              <a:t>พัฒนาศักยภาพ </a:t>
            </a:r>
            <a:r>
              <a:rPr lang="en-GB" sz="1400" dirty="0">
                <a:latin typeface="Tahoma" panose="020B0604030504040204" pitchFamily="34" charset="0"/>
                <a:cs typeface="Tahoma" panose="020B0604030504040204" pitchFamily="34" charset="0"/>
              </a:rPr>
              <a:t>Node </a:t>
            </a:r>
            <a:r>
              <a:rPr lang="en-US" sz="1400" dirty="0">
                <a:latin typeface="Tahoma" panose="020B0604030504040204" pitchFamily="34" charset="0"/>
                <a:cs typeface="Tahoma" panose="020B0604030504040204" pitchFamily="34" charset="0"/>
              </a:rPr>
              <a:t>M2 </a:t>
            </a:r>
            <a:r>
              <a:rPr lang="th-TH" sz="1400" dirty="0">
                <a:latin typeface="Tahoma" panose="020B0604030504040204" pitchFamily="34" charset="0"/>
                <a:cs typeface="Tahoma" panose="020B0604030504040204" pitchFamily="34" charset="0"/>
              </a:rPr>
              <a:t>ที่มีความพร้อมในการวินิจฉัยเบื้องต้นเพื่อให้ผู้ป่วยได้รับการรักษาที่ถูกต้องและส่งต่ออย่างเหมาะสม โดยเฉพาะพื้นที่ที่มีปัญหาการส่งต่อ</a:t>
            </a:r>
            <a:endParaRPr lang="en-US" sz="1400" dirty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th-TH" sz="1400" dirty="0">
                <a:latin typeface="Tahoma" panose="020B0604030504040204" pitchFamily="34" charset="0"/>
                <a:cs typeface="Tahoma" panose="020B0604030504040204" pitchFamily="34" charset="0"/>
              </a:rPr>
              <a:t>พัฒนาศักยภาพของบุคลากรทุกระดับในการให้การดูแลรักษาผู้ป่วยโรคหัวใจ</a:t>
            </a:r>
            <a:endParaRPr lang="en-US" sz="1400" dirty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th-TH" sz="1400" dirty="0">
                <a:latin typeface="Tahoma" panose="020B0604030504040204" pitchFamily="34" charset="0"/>
                <a:cs typeface="Tahoma" panose="020B0604030504040204" pitchFamily="34" charset="0"/>
              </a:rPr>
              <a:t>พัฒนาระบบการส่งต่อ</a:t>
            </a:r>
            <a:r>
              <a:rPr lang="en-US" sz="1400" dirty="0">
                <a:latin typeface="Tahoma" panose="020B0604030504040204" pitchFamily="34" charset="0"/>
                <a:cs typeface="Tahoma" panose="020B0604030504040204" pitchFamily="34" charset="0"/>
              </a:rPr>
              <a:t> STEMI fast track</a:t>
            </a:r>
            <a:r>
              <a:rPr lang="th-TH" sz="1400" b="1" dirty="0">
                <a:latin typeface="Tahoma" panose="020B0604030504040204" pitchFamily="34" charset="0"/>
                <a:cs typeface="Tahoma" panose="020B0604030504040204" pitchFamily="34" charset="0"/>
              </a:rPr>
              <a:t> , </a:t>
            </a:r>
            <a:r>
              <a:rPr lang="th-TH" sz="1400" dirty="0">
                <a:latin typeface="Tahoma" panose="020B0604030504040204" pitchFamily="34" charset="0"/>
                <a:cs typeface="Tahoma" panose="020B0604030504040204" pitchFamily="34" charset="0"/>
              </a:rPr>
              <a:t>ระบบนัด </a:t>
            </a:r>
            <a:r>
              <a:rPr lang="en-US" sz="1400" dirty="0">
                <a:latin typeface="Tahoma" panose="020B0604030504040204" pitchFamily="34" charset="0"/>
                <a:cs typeface="Tahoma" panose="020B0604030504040204" pitchFamily="34" charset="0"/>
              </a:rPr>
              <a:t>Echocardiogram</a:t>
            </a:r>
          </a:p>
        </p:txBody>
      </p:sp>
    </p:spTree>
    <p:extLst>
      <p:ext uri="{BB962C8B-B14F-4D97-AF65-F5344CB8AC3E}">
        <p14:creationId xmlns:p14="http://schemas.microsoft.com/office/powerpoint/2010/main" val="4250519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ชื่อเรื่อง 1"/>
          <p:cNvSpPr txBox="1">
            <a:spLocks noGrp="1"/>
          </p:cNvSpPr>
          <p:nvPr>
            <p:ph type="title"/>
          </p:nvPr>
        </p:nvSpPr>
        <p:spPr>
          <a:xfrm>
            <a:off x="71883" y="44624"/>
            <a:ext cx="8964613" cy="360000"/>
          </a:xfrm>
          <a:prstGeom prst="rect">
            <a:avLst/>
          </a:prstGeom>
          <a:solidFill>
            <a:srgbClr val="CC00FF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th-TH" sz="2800" b="1" dirty="0" smtClean="0">
                <a:latin typeface="TH Niramit AS" pitchFamily="2" charset="-34"/>
                <a:cs typeface="TH Niramit AS" pitchFamily="2" charset="-34"/>
              </a:rPr>
              <a:t> SP</a:t>
            </a:r>
            <a:r>
              <a:rPr lang="th-TH" altLang="th-TH" sz="2800" b="1" dirty="0" smtClean="0">
                <a:latin typeface="TH Niramit AS" pitchFamily="2" charset="-34"/>
                <a:cs typeface="TH Niramit AS" pitchFamily="2" charset="-34"/>
              </a:rPr>
              <a:t>  สาขา </a:t>
            </a:r>
            <a:r>
              <a:rPr lang="en-GB" altLang="th-TH" sz="2800" b="1" dirty="0" smtClean="0">
                <a:latin typeface="TH Niramit AS" pitchFamily="2" charset="-34"/>
                <a:cs typeface="TH Niramit AS" pitchFamily="2" charset="-34"/>
              </a:rPr>
              <a:t>NCD </a:t>
            </a:r>
            <a:endParaRPr lang="th-TH" altLang="th-TH" sz="2800" b="1" dirty="0" smtClean="0"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3" name="สี่เหลี่ยมผืนผ้า 2"/>
          <p:cNvSpPr/>
          <p:nvPr/>
        </p:nvSpPr>
        <p:spPr>
          <a:xfrm>
            <a:off x="4793604" y="2064330"/>
            <a:ext cx="4242892" cy="1292662"/>
          </a:xfrm>
          <a:prstGeom prst="rect">
            <a:avLst/>
          </a:prstGeom>
          <a:solidFill>
            <a:srgbClr val="99FF66"/>
          </a:solidFill>
        </p:spPr>
        <p:txBody>
          <a:bodyPr wrap="square">
            <a:spAutoFit/>
          </a:bodyPr>
          <a:lstStyle/>
          <a:p>
            <a:pPr lvl="0"/>
            <a:r>
              <a:rPr lang="en-US" sz="1300" b="1" dirty="0">
                <a:solidFill>
                  <a:prstClr val="black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Health Need : DM/HT</a:t>
            </a:r>
            <a:endParaRPr lang="en-US" sz="1300" dirty="0">
              <a:solidFill>
                <a:prstClr val="black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marL="265113" lvl="0" indent="-265113">
              <a:buFont typeface="+mj-lt"/>
              <a:buAutoNum type="arabicPeriod"/>
            </a:pPr>
            <a:r>
              <a:rPr lang="th-TH" sz="1300" dirty="0">
                <a:solidFill>
                  <a:prstClr val="black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ลดอัตราป่วย</a:t>
            </a:r>
            <a:r>
              <a:rPr lang="en-US" sz="1300" dirty="0">
                <a:solidFill>
                  <a:prstClr val="black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DM/HT </a:t>
            </a:r>
            <a:r>
              <a:rPr lang="th-TH" sz="1300" dirty="0">
                <a:solidFill>
                  <a:prstClr val="black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รายใหม่</a:t>
            </a:r>
            <a:endParaRPr lang="en-US" sz="1300" dirty="0">
              <a:solidFill>
                <a:prstClr val="black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marL="265113" lvl="0" indent="-265113">
              <a:buFont typeface="+mj-lt"/>
              <a:buAutoNum type="arabicPeriod"/>
            </a:pPr>
            <a:r>
              <a:rPr lang="th-TH" sz="1300" dirty="0">
                <a:solidFill>
                  <a:prstClr val="black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ลดการเกิดภาวะแทรกซ้อน </a:t>
            </a:r>
            <a:r>
              <a:rPr lang="en-US" sz="1300" dirty="0">
                <a:solidFill>
                  <a:prstClr val="black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DM/HT </a:t>
            </a:r>
          </a:p>
          <a:p>
            <a:pPr marL="265113" lvl="0" indent="-265113">
              <a:buFont typeface="+mj-lt"/>
              <a:buAutoNum type="arabicPeriod"/>
            </a:pPr>
            <a:r>
              <a:rPr lang="th-TH" sz="1300" dirty="0">
                <a:solidFill>
                  <a:prstClr val="black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ประเมิน และติดตามการใช้ยา/ผลการปรับเปลี่ยนพฤติกรรมในกลุ่ม </a:t>
            </a:r>
            <a:r>
              <a:rPr lang="en-US" sz="1300" dirty="0">
                <a:solidFill>
                  <a:prstClr val="black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High CVD Risk </a:t>
            </a:r>
            <a:r>
              <a:rPr lang="th-TH" sz="1300" dirty="0">
                <a:solidFill>
                  <a:prstClr val="black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และ</a:t>
            </a:r>
            <a:r>
              <a:rPr lang="en-US" sz="1300" dirty="0">
                <a:solidFill>
                  <a:prstClr val="black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CKD stage 3</a:t>
            </a:r>
          </a:p>
          <a:p>
            <a:pPr marL="265113" lvl="0" indent="-265113">
              <a:buFont typeface="+mj-lt"/>
              <a:buAutoNum type="arabicPeriod"/>
            </a:pPr>
            <a:r>
              <a:rPr lang="th-TH" sz="1300" dirty="0">
                <a:solidFill>
                  <a:prstClr val="black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พัฒนาระบบข้อมูล </a:t>
            </a:r>
            <a:r>
              <a:rPr lang="en-US" sz="1300" dirty="0">
                <a:solidFill>
                  <a:prstClr val="black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NCD (</a:t>
            </a:r>
            <a:r>
              <a:rPr lang="th-TH" sz="1300" dirty="0">
                <a:solidFill>
                  <a:prstClr val="black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คุณภาพ</a:t>
            </a:r>
            <a:r>
              <a:rPr lang="en-US" sz="1300" dirty="0">
                <a:solidFill>
                  <a:prstClr val="black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,</a:t>
            </a:r>
            <a:r>
              <a:rPr lang="th-TH" sz="1300" dirty="0">
                <a:solidFill>
                  <a:prstClr val="black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ประสิทธิภาพ)</a:t>
            </a:r>
            <a:endParaRPr lang="en-US" sz="1300" dirty="0">
              <a:solidFill>
                <a:prstClr val="black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9" name="ตาราง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2847593"/>
              </p:ext>
            </p:extLst>
          </p:nvPr>
        </p:nvGraphicFramePr>
        <p:xfrm>
          <a:off x="251520" y="476672"/>
          <a:ext cx="8647556" cy="1434465"/>
        </p:xfrm>
        <a:graphic>
          <a:graphicData uri="http://schemas.openxmlformats.org/drawingml/2006/table">
            <a:tbl>
              <a:tblPr>
                <a:tableStyleId>{93296810-A885-4BE3-A3E7-6D5BEEA58F35}</a:tableStyleId>
              </a:tblPr>
              <a:tblGrid>
                <a:gridCol w="5472610"/>
                <a:gridCol w="1366820"/>
                <a:gridCol w="1808126"/>
              </a:tblGrid>
              <a:tr h="25717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Health Outcome</a:t>
                      </a:r>
                      <a:endParaRPr lang="en-US" sz="1300" b="1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300" b="1" i="0" u="none" strike="noStrike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เป้าหมาย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ผลงาน</a:t>
                      </a:r>
                      <a:endParaRPr lang="th-TH" sz="1300" b="1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257175"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1.</a:t>
                      </a:r>
                      <a:r>
                        <a:rPr lang="th-TH" sz="13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ร้อย</a:t>
                      </a:r>
                      <a:r>
                        <a:rPr lang="th-TH" sz="13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ละของผู้ป่วยโรคเบาหวานที่ควบคุมน้ำตาลในเลือดได้ดี</a:t>
                      </a:r>
                      <a:endParaRPr lang="th-TH" sz="13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3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≥</a:t>
                      </a:r>
                      <a:r>
                        <a:rPr lang="en-US" sz="13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13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ร้อย</a:t>
                      </a:r>
                      <a:r>
                        <a:rPr lang="th-TH" sz="13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ละ </a:t>
                      </a:r>
                      <a:r>
                        <a:rPr lang="en-US" sz="13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40</a:t>
                      </a:r>
                      <a:endParaRPr lang="th-TH" sz="13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3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41.88</a:t>
                      </a:r>
                      <a:endParaRPr lang="th-TH" sz="13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/>
                </a:tc>
              </a:tr>
              <a:tr h="257175"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2.</a:t>
                      </a:r>
                      <a:r>
                        <a:rPr lang="th-TH" sz="13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13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ร้อยละของผู้ป่วยโรคความดันโลหิตสูงที่ควบคุมความดันโลหิตได้ดี</a:t>
                      </a:r>
                      <a:endParaRPr lang="th-TH" sz="13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3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≥</a:t>
                      </a:r>
                      <a:r>
                        <a:rPr lang="en-US" sz="13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13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ร้อย</a:t>
                      </a:r>
                      <a:r>
                        <a:rPr lang="th-TH" sz="13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ละ </a:t>
                      </a:r>
                      <a:r>
                        <a:rPr lang="en-US" sz="13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50</a:t>
                      </a:r>
                      <a:endParaRPr lang="th-TH" sz="13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300" u="none" strike="noStrike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26.56</a:t>
                      </a:r>
                      <a:endParaRPr lang="th-TH" sz="1300" b="0" i="0" u="none" strike="noStrike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/>
                </a:tc>
              </a:tr>
              <a:tr h="308595">
                <a:tc>
                  <a:txBody>
                    <a:bodyPr/>
                    <a:lstStyle/>
                    <a:p>
                      <a:pPr algn="l" fontAlgn="t"/>
                      <a:r>
                        <a:rPr lang="en-US" sz="13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3.</a:t>
                      </a:r>
                      <a:r>
                        <a:rPr lang="th-TH" sz="13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13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อัตราการรับการรักษาซ้ำเป็นผู้ป่วยใน ใน </a:t>
                      </a:r>
                      <a:r>
                        <a:rPr lang="en-US" sz="13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28</a:t>
                      </a:r>
                      <a:r>
                        <a:rPr lang="th-TH" sz="13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13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วัน (</a:t>
                      </a:r>
                      <a:r>
                        <a:rPr lang="en-US" sz="13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Re-admit) </a:t>
                      </a:r>
                      <a:r>
                        <a:rPr lang="th-TH" sz="13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ผู้ป่วยโรคปอดอุดกั้นเรื้อรัง</a:t>
                      </a:r>
                      <a:endParaRPr lang="th-TH" sz="13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3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&lt; </a:t>
                      </a:r>
                      <a:r>
                        <a:rPr lang="th-TH" sz="13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ร้อย</a:t>
                      </a:r>
                      <a:r>
                        <a:rPr lang="th-TH" sz="13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ละ </a:t>
                      </a:r>
                      <a:r>
                        <a:rPr lang="en-US" sz="13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10</a:t>
                      </a:r>
                      <a:endParaRPr lang="th-TH" sz="13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300" u="none" strike="noStrike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161.17</a:t>
                      </a:r>
                      <a:endParaRPr lang="th-TH" sz="1300" b="0" i="0" u="none" strike="noStrike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/>
                </a:tc>
              </a:tr>
              <a:tr h="257175"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4.</a:t>
                      </a:r>
                      <a:r>
                        <a:rPr lang="th-TH" sz="13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อัตรา</a:t>
                      </a:r>
                      <a:r>
                        <a:rPr lang="th-TH" sz="13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การเข้าระบบ</a:t>
                      </a:r>
                      <a:r>
                        <a:rPr lang="en-US" sz="13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Stroke Fast Tract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3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≥ร้อยละ</a:t>
                      </a:r>
                      <a:r>
                        <a:rPr lang="en-US" sz="13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10</a:t>
                      </a:r>
                      <a:endParaRPr lang="th-TH" sz="13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3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43.17</a:t>
                      </a:r>
                      <a:endParaRPr lang="th-TH" sz="13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/>
                </a:tc>
              </a:tr>
            </a:tbl>
          </a:graphicData>
        </a:graphic>
      </p:graphicFrame>
      <p:sp>
        <p:nvSpPr>
          <p:cNvPr id="11" name="สี่เหลี่ยมผืนผ้า 10"/>
          <p:cNvSpPr/>
          <p:nvPr/>
        </p:nvSpPr>
        <p:spPr>
          <a:xfrm>
            <a:off x="179512" y="2075189"/>
            <a:ext cx="4536504" cy="124649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en-US" sz="1250" b="1" dirty="0">
                <a:latin typeface="Tahoma" panose="020B0604030504040204" pitchFamily="34" charset="0"/>
                <a:cs typeface="Tahoma" panose="020B0604030504040204" pitchFamily="34" charset="0"/>
              </a:rPr>
              <a:t>Health Need : COPD</a:t>
            </a:r>
            <a:endParaRPr lang="en-US" sz="1250" dirty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marL="265113" lvl="0" indent="-265113">
              <a:buFont typeface="+mj-lt"/>
              <a:buAutoNum type="arabicPeriod"/>
            </a:pPr>
            <a:r>
              <a:rPr lang="th-TH" sz="1250" dirty="0">
                <a:latin typeface="Tahoma" panose="020B0604030504040204" pitchFamily="34" charset="0"/>
                <a:cs typeface="Tahoma" panose="020B0604030504040204" pitchFamily="34" charset="0"/>
              </a:rPr>
              <a:t>ลดกลุ่มเสี่ยงต่อการป่วยเป็นโรคปอดอุดกั้นเรื้อรัง </a:t>
            </a:r>
            <a:endParaRPr lang="en-US" sz="1250" dirty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marL="265113" lvl="0" indent="-265113">
              <a:buFont typeface="+mj-lt"/>
              <a:buAutoNum type="arabicPeriod"/>
            </a:pPr>
            <a:r>
              <a:rPr lang="th-TH" sz="1250" dirty="0">
                <a:latin typeface="Tahoma" panose="020B0604030504040204" pitchFamily="34" charset="0"/>
                <a:cs typeface="Tahoma" panose="020B0604030504040204" pitchFamily="34" charset="0"/>
              </a:rPr>
              <a:t>ลดอาการและชะลอการเสื่อมของสมรรถภาพปอด ในกลุ่มที่ป่วยเป็นโรคปอดอุดกั้นเรื้อรัง</a:t>
            </a:r>
            <a:endParaRPr lang="en-US" sz="1250" dirty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marL="265113" lvl="0" indent="-265113">
              <a:buFont typeface="+mj-lt"/>
              <a:buAutoNum type="arabicPeriod"/>
            </a:pPr>
            <a:r>
              <a:rPr lang="th-TH" sz="1250" dirty="0">
                <a:latin typeface="Tahoma" panose="020B0604030504040204" pitchFamily="34" charset="0"/>
                <a:cs typeface="Tahoma" panose="020B0604030504040204" pitchFamily="34" charset="0"/>
              </a:rPr>
              <a:t>ลดอัตราการเข้ารักษาในโรงพยาบาลและเพิ่มคุณภาพชีวิตผู้ป่วย</a:t>
            </a:r>
            <a:endParaRPr lang="en-US" sz="1250" dirty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marL="265113" lvl="0" indent="-265113">
              <a:buFont typeface="+mj-lt"/>
              <a:buAutoNum type="arabicPeriod"/>
            </a:pPr>
            <a:r>
              <a:rPr lang="th-TH" sz="1250" dirty="0">
                <a:latin typeface="Tahoma" panose="020B0604030504040204" pitchFamily="34" charset="0"/>
                <a:cs typeface="Tahoma" panose="020B0604030504040204" pitchFamily="34" charset="0"/>
              </a:rPr>
              <a:t>การดูแลต่อเนื่องในชุมชน</a:t>
            </a:r>
            <a:endParaRPr lang="en-US" sz="1250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" name="สี่เหลี่ยมผืนผ้า 11"/>
          <p:cNvSpPr/>
          <p:nvPr/>
        </p:nvSpPr>
        <p:spPr>
          <a:xfrm>
            <a:off x="179512" y="3504490"/>
            <a:ext cx="8856984" cy="1292662"/>
          </a:xfrm>
          <a:prstGeom prst="rect">
            <a:avLst/>
          </a:prstGeom>
          <a:solidFill>
            <a:srgbClr val="FF99FF"/>
          </a:solidFill>
        </p:spPr>
        <p:txBody>
          <a:bodyPr wrap="square">
            <a:spAutoFit/>
          </a:bodyPr>
          <a:lstStyle/>
          <a:p>
            <a:r>
              <a:rPr lang="en-US" sz="1300" b="1" dirty="0">
                <a:latin typeface="Tahoma" panose="020B0604030504040204" pitchFamily="34" charset="0"/>
                <a:cs typeface="Tahoma" panose="020B0604030504040204" pitchFamily="34" charset="0"/>
              </a:rPr>
              <a:t>Service Gap</a:t>
            </a:r>
            <a:endParaRPr lang="en-US" sz="1300" dirty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marL="273050" lvl="0" indent="-273050">
              <a:buFont typeface="+mj-lt"/>
              <a:buAutoNum type="arabicPeriod"/>
            </a:pPr>
            <a:r>
              <a:rPr lang="en-US" sz="1300" dirty="0">
                <a:latin typeface="Tahoma" panose="020B0604030504040204" pitchFamily="34" charset="0"/>
                <a:cs typeface="Tahoma" panose="020B0604030504040204" pitchFamily="34" charset="0"/>
              </a:rPr>
              <a:t>DM/HT control</a:t>
            </a:r>
            <a:r>
              <a:rPr lang="th-TH" sz="1300" dirty="0">
                <a:latin typeface="Tahoma" panose="020B0604030504040204" pitchFamily="34" charset="0"/>
                <a:cs typeface="Tahoma" panose="020B0604030504040204" pitchFamily="34" charset="0"/>
              </a:rPr>
              <a:t> ได้</a:t>
            </a:r>
            <a:r>
              <a:rPr lang="th-TH" sz="1300" b="1" dirty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300" dirty="0" smtClean="0">
                <a:latin typeface="Tahoma" panose="020B0604030504040204" pitchFamily="34" charset="0"/>
                <a:cs typeface="Tahoma" panose="020B0604030504040204" pitchFamily="34" charset="0"/>
              </a:rPr>
              <a:t>41.88</a:t>
            </a:r>
            <a:r>
              <a:rPr lang="th-TH" sz="1300" dirty="0" smtClean="0">
                <a:latin typeface="Tahoma" panose="020B0604030504040204" pitchFamily="34" charset="0"/>
                <a:cs typeface="Tahoma" panose="020B0604030504040204" pitchFamily="34" charset="0"/>
              </a:rPr>
              <a:t>/2</a:t>
            </a:r>
            <a:r>
              <a:rPr lang="en-US" sz="1300" dirty="0" smtClean="0">
                <a:latin typeface="Tahoma" panose="020B0604030504040204" pitchFamily="34" charset="0"/>
                <a:cs typeface="Tahoma" panose="020B0604030504040204" pitchFamily="34" charset="0"/>
              </a:rPr>
              <a:t>6.56</a:t>
            </a:r>
            <a:r>
              <a:rPr lang="th-TH" sz="1300" dirty="0" smtClean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1300" dirty="0">
                <a:latin typeface="Tahoma" panose="020B0604030504040204" pitchFamily="34" charset="0"/>
                <a:cs typeface="Tahoma" panose="020B0604030504040204" pitchFamily="34" charset="0"/>
              </a:rPr>
              <a:t>ยังต่ำกว่าเกณฑ์</a:t>
            </a:r>
            <a:endParaRPr lang="en-US" sz="1300" dirty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marL="273050" lvl="0" indent="-273050">
              <a:buFont typeface="+mj-lt"/>
              <a:buAutoNum type="arabicPeriod"/>
            </a:pPr>
            <a:r>
              <a:rPr lang="th-TH" sz="1300" dirty="0">
                <a:latin typeface="Tahoma" panose="020B0604030504040204" pitchFamily="34" charset="0"/>
                <a:cs typeface="Tahoma" panose="020B0604030504040204" pitchFamily="34" charset="0"/>
              </a:rPr>
              <a:t>ผู้ป่วย </a:t>
            </a:r>
            <a:r>
              <a:rPr lang="en-US" sz="1300" dirty="0">
                <a:latin typeface="Tahoma" panose="020B0604030504040204" pitchFamily="34" charset="0"/>
                <a:cs typeface="Tahoma" panose="020B0604030504040204" pitchFamily="34" charset="0"/>
              </a:rPr>
              <a:t>DM/HT</a:t>
            </a:r>
            <a:r>
              <a:rPr lang="th-TH" sz="1300" dirty="0">
                <a:latin typeface="Tahoma" panose="020B0604030504040204" pitchFamily="34" charset="0"/>
                <a:cs typeface="Tahoma" panose="020B0604030504040204" pitchFamily="34" charset="0"/>
              </a:rPr>
              <a:t>คัดกรองภาวะแทรกซ้อน </a:t>
            </a:r>
            <a:r>
              <a:rPr lang="th-TH" sz="1300" dirty="0" smtClean="0">
                <a:latin typeface="Tahoma" panose="020B0604030504040204" pitchFamily="34" charset="0"/>
                <a:cs typeface="Tahoma" panose="020B0604030504040204" pitchFamily="34" charset="0"/>
              </a:rPr>
              <a:t>(</a:t>
            </a:r>
            <a:r>
              <a:rPr lang="en-US" sz="1300" dirty="0" smtClean="0">
                <a:latin typeface="Tahoma" panose="020B0604030504040204" pitchFamily="34" charset="0"/>
                <a:cs typeface="Tahoma" panose="020B0604030504040204" pitchFamily="34" charset="0"/>
              </a:rPr>
              <a:t>6 </a:t>
            </a:r>
            <a:r>
              <a:rPr lang="th-TH" sz="1300" dirty="0" smtClean="0">
                <a:latin typeface="Tahoma" panose="020B0604030504040204" pitchFamily="34" charset="0"/>
                <a:cs typeface="Tahoma" panose="020B0604030504040204" pitchFamily="34" charset="0"/>
              </a:rPr>
              <a:t>เดือน) 54.86</a:t>
            </a:r>
            <a:endParaRPr lang="en-US" sz="1300" dirty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marL="273050" indent="-273050">
              <a:buFont typeface="+mj-lt"/>
              <a:buAutoNum type="arabicPeriod"/>
            </a:pPr>
            <a:r>
              <a:rPr lang="th-TH" sz="1300" dirty="0">
                <a:latin typeface="Tahoma" panose="020B0604030504040204" pitchFamily="34" charset="0"/>
                <a:cs typeface="Tahoma" panose="020B0604030504040204" pitchFamily="34" charset="0"/>
              </a:rPr>
              <a:t>ผู้ป่วย</a:t>
            </a:r>
            <a:r>
              <a:rPr lang="en-US" sz="1300" dirty="0">
                <a:latin typeface="Tahoma" panose="020B0604030504040204" pitchFamily="34" charset="0"/>
                <a:cs typeface="Tahoma" panose="020B0604030504040204" pitchFamily="34" charset="0"/>
              </a:rPr>
              <a:t>DM/HT</a:t>
            </a:r>
            <a:r>
              <a:rPr lang="th-TH" sz="1300" dirty="0">
                <a:latin typeface="Tahoma" panose="020B0604030504040204" pitchFamily="34" charset="0"/>
                <a:cs typeface="Tahoma" panose="020B0604030504040204" pitchFamily="34" charset="0"/>
              </a:rPr>
              <a:t>ได้รับการ</a:t>
            </a:r>
            <a:r>
              <a:rPr lang="th-TH" sz="1300" dirty="0" smtClean="0">
                <a:latin typeface="Tahoma" panose="020B0604030504040204" pitchFamily="34" charset="0"/>
                <a:cs typeface="Tahoma" panose="020B0604030504040204" pitchFamily="34" charset="0"/>
              </a:rPr>
              <a:t>ประเมิน</a:t>
            </a:r>
            <a:r>
              <a:rPr lang="th-TH" sz="1300" dirty="0">
                <a:latin typeface="Tahoma" panose="020B0604030504040204" pitchFamily="34" charset="0"/>
                <a:cs typeface="Tahoma" panose="020B0604030504040204" pitchFamily="34" charset="0"/>
              </a:rPr>
              <a:t>ภาวะแทรกซ้อน</a:t>
            </a:r>
            <a:endParaRPr lang="en-US" sz="1300" dirty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marL="273050" lvl="0" indent="-273050">
              <a:buFont typeface="+mj-lt"/>
              <a:buAutoNum type="arabicPeriod"/>
            </a:pPr>
            <a:r>
              <a:rPr lang="th-TH" sz="1300" dirty="0" smtClean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300" dirty="0">
                <a:latin typeface="Tahoma" panose="020B0604030504040204" pitchFamily="34" charset="0"/>
                <a:cs typeface="Tahoma" panose="020B0604030504040204" pitchFamily="34" charset="0"/>
              </a:rPr>
              <a:t>CVD risk </a:t>
            </a:r>
            <a:r>
              <a:rPr lang="th-TH" sz="1300" dirty="0">
                <a:latin typeface="Tahoma" panose="020B0604030504040204" pitchFamily="34" charset="0"/>
                <a:cs typeface="Tahoma" panose="020B0604030504040204" pitchFamily="34" charset="0"/>
              </a:rPr>
              <a:t>(</a:t>
            </a:r>
            <a:r>
              <a:rPr lang="en-US" sz="1300" dirty="0">
                <a:latin typeface="Tahoma" panose="020B0604030504040204" pitchFamily="34" charset="0"/>
                <a:cs typeface="Tahoma" panose="020B0604030504040204" pitchFamily="34" charset="0"/>
              </a:rPr>
              <a:t>6 </a:t>
            </a:r>
            <a:r>
              <a:rPr lang="th-TH" sz="1300" dirty="0">
                <a:latin typeface="Tahoma" panose="020B0604030504040204" pitchFamily="34" charset="0"/>
                <a:cs typeface="Tahoma" panose="020B0604030504040204" pitchFamily="34" charset="0"/>
              </a:rPr>
              <a:t>เดือน) </a:t>
            </a:r>
            <a:r>
              <a:rPr lang="th-TH" sz="1300" dirty="0" smtClean="0">
                <a:latin typeface="Tahoma" panose="020B0604030504040204" pitchFamily="34" charset="0"/>
                <a:cs typeface="Tahoma" panose="020B0604030504040204" pitchFamily="34" charset="0"/>
              </a:rPr>
              <a:t>50.19 </a:t>
            </a:r>
          </a:p>
          <a:p>
            <a:pPr marL="273050" lvl="0" indent="-273050">
              <a:buFont typeface="+mj-lt"/>
              <a:buAutoNum type="arabicPeriod"/>
            </a:pPr>
            <a:r>
              <a:rPr lang="th-TH" sz="1300" dirty="0" smtClean="0">
                <a:latin typeface="Tahoma" panose="020B0604030504040204" pitchFamily="34" charset="0"/>
                <a:cs typeface="Tahoma" panose="020B0604030504040204" pitchFamily="34" charset="0"/>
              </a:rPr>
              <a:t>ระบบ</a:t>
            </a:r>
            <a:r>
              <a:rPr lang="th-TH" sz="1300" dirty="0">
                <a:latin typeface="Tahoma" panose="020B0604030504040204" pitchFamily="34" charset="0"/>
                <a:cs typeface="Tahoma" panose="020B0604030504040204" pitchFamily="34" charset="0"/>
              </a:rPr>
              <a:t>ข้อมูลการดำเนินงาน</a:t>
            </a:r>
            <a:r>
              <a:rPr lang="en-US" sz="1300" dirty="0">
                <a:latin typeface="Tahoma" panose="020B0604030504040204" pitchFamily="34" charset="0"/>
                <a:cs typeface="Tahoma" panose="020B0604030504040204" pitchFamily="34" charset="0"/>
              </a:rPr>
              <a:t>NCD</a:t>
            </a:r>
            <a:r>
              <a:rPr lang="th-TH" sz="1300" dirty="0">
                <a:latin typeface="Tahoma" panose="020B0604030504040204" pitchFamily="34" charset="0"/>
                <a:cs typeface="Tahoma" panose="020B0604030504040204" pitchFamily="34" charset="0"/>
              </a:rPr>
              <a:t>(</a:t>
            </a:r>
            <a:r>
              <a:rPr lang="en-US" sz="1300" dirty="0">
                <a:latin typeface="Tahoma" panose="020B0604030504040204" pitchFamily="34" charset="0"/>
                <a:cs typeface="Tahoma" panose="020B0604030504040204" pitchFamily="34" charset="0"/>
              </a:rPr>
              <a:t>43</a:t>
            </a:r>
            <a:r>
              <a:rPr lang="th-TH" sz="1300" dirty="0">
                <a:latin typeface="Tahoma" panose="020B0604030504040204" pitchFamily="34" charset="0"/>
                <a:cs typeface="Tahoma" panose="020B0604030504040204" pitchFamily="34" charset="0"/>
              </a:rPr>
              <a:t>แฟ้ม)ยังไม่สามารถนำมาใช้ได้อย่างเต็มประสิทธิภาพ</a:t>
            </a:r>
            <a:endParaRPr lang="en-US" sz="1300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" name="สี่เหลี่ยมผืนผ้า 12"/>
          <p:cNvSpPr/>
          <p:nvPr/>
        </p:nvSpPr>
        <p:spPr>
          <a:xfrm>
            <a:off x="179512" y="5013176"/>
            <a:ext cx="8779396" cy="1692771"/>
          </a:xfrm>
          <a:prstGeom prst="rect">
            <a:avLst/>
          </a:prstGeom>
          <a:solidFill>
            <a:schemeClr val="accent6"/>
          </a:solidFill>
        </p:spPr>
        <p:txBody>
          <a:bodyPr wrap="square">
            <a:spAutoFit/>
          </a:bodyPr>
          <a:lstStyle/>
          <a:p>
            <a:r>
              <a:rPr lang="en-US" sz="1300" b="1" dirty="0">
                <a:latin typeface="Tahoma" panose="020B0604030504040204" pitchFamily="34" charset="0"/>
                <a:cs typeface="Tahoma" panose="020B0604030504040204" pitchFamily="34" charset="0"/>
              </a:rPr>
              <a:t> Designed Services</a:t>
            </a:r>
            <a:endParaRPr lang="en-US" sz="1300" dirty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marL="273050" lvl="0" indent="-190500">
              <a:buFont typeface="+mj-lt"/>
              <a:buAutoNum type="arabicPeriod"/>
            </a:pPr>
            <a:r>
              <a:rPr lang="th-TH" sz="1300" dirty="0">
                <a:latin typeface="Tahoma" panose="020B0604030504040204" pitchFamily="34" charset="0"/>
                <a:cs typeface="Tahoma" panose="020B0604030504040204" pitchFamily="34" charset="0"/>
              </a:rPr>
              <a:t>พัฒนาศักยภาพ รพ.</a:t>
            </a:r>
            <a:r>
              <a:rPr lang="en-US" sz="1300" dirty="0">
                <a:latin typeface="Tahoma" panose="020B0604030504040204" pitchFamily="34" charset="0"/>
                <a:cs typeface="Tahoma" panose="020B0604030504040204" pitchFamily="34" charset="0"/>
              </a:rPr>
              <a:t>(S)</a:t>
            </a:r>
            <a:r>
              <a:rPr lang="th-TH" sz="1300" dirty="0" err="1">
                <a:latin typeface="Tahoma" panose="020B0604030504040204" pitchFamily="34" charset="0"/>
                <a:cs typeface="Tahoma" panose="020B0604030504040204" pitchFamily="34" charset="0"/>
              </a:rPr>
              <a:t>ตส</a:t>
            </a:r>
            <a:r>
              <a:rPr lang="th-TH" sz="1300" dirty="0">
                <a:latin typeface="Tahoma" panose="020B0604030504040204" pitchFamily="34" charset="0"/>
                <a:cs typeface="Tahoma" panose="020B0604030504040204" pitchFamily="34" charset="0"/>
              </a:rPr>
              <a:t>ม.และ รพ.แม่สอด รพ.</a:t>
            </a:r>
            <a:r>
              <a:rPr lang="en-US" sz="1300" dirty="0">
                <a:latin typeface="Tahoma" panose="020B0604030504040204" pitchFamily="34" charset="0"/>
                <a:cs typeface="Tahoma" panose="020B0604030504040204" pitchFamily="34" charset="0"/>
              </a:rPr>
              <a:t>M2,</a:t>
            </a:r>
            <a:r>
              <a:rPr lang="th-TH" sz="1300" dirty="0">
                <a:latin typeface="Tahoma" panose="020B0604030504040204" pitchFamily="34" charset="0"/>
                <a:cs typeface="Tahoma" panose="020B0604030504040204" pitchFamily="34" charset="0"/>
              </a:rPr>
              <a:t>อุ้มผาง</a:t>
            </a:r>
            <a:r>
              <a:rPr lang="en-US" sz="1300" dirty="0">
                <a:latin typeface="Tahoma" panose="020B0604030504040204" pitchFamily="34" charset="0"/>
                <a:cs typeface="Tahoma" panose="020B0604030504040204" pitchFamily="34" charset="0"/>
              </a:rPr>
              <a:t>,</a:t>
            </a:r>
            <a:r>
              <a:rPr lang="th-TH" sz="1300" dirty="0">
                <a:latin typeface="Tahoma" panose="020B0604030504040204" pitchFamily="34" charset="0"/>
                <a:cs typeface="Tahoma" panose="020B0604030504040204" pitchFamily="34" charset="0"/>
              </a:rPr>
              <a:t>ท่าสองยาง ในการตรวจวินิจฉัย รักษาและส่งต่อ</a:t>
            </a:r>
            <a:endParaRPr lang="en-US" sz="1300" dirty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marL="273050" lvl="0" indent="-190500">
              <a:buFont typeface="+mj-lt"/>
              <a:buAutoNum type="arabicPeriod"/>
            </a:pPr>
            <a:r>
              <a:rPr lang="th-TH" sz="1300" dirty="0">
                <a:latin typeface="Tahoma" panose="020B0604030504040204" pitchFamily="34" charset="0"/>
                <a:cs typeface="Tahoma" panose="020B0604030504040204" pitchFamily="34" charset="0"/>
              </a:rPr>
              <a:t>พัฒนาศักยภาพ รพ</a:t>
            </a:r>
            <a:r>
              <a:rPr lang="th-TH" sz="1300" dirty="0" err="1">
                <a:latin typeface="Tahoma" panose="020B0604030504040204" pitchFamily="34" charset="0"/>
                <a:cs typeface="Tahoma" panose="020B0604030504040204" pitchFamily="34" charset="0"/>
              </a:rPr>
              <a:t>ช.ระ</a:t>
            </a:r>
            <a:r>
              <a:rPr lang="th-TH" sz="1300" dirty="0">
                <a:latin typeface="Tahoma" panose="020B0604030504040204" pitchFamily="34" charset="0"/>
                <a:cs typeface="Tahoma" panose="020B0604030504040204" pitchFamily="34" charset="0"/>
              </a:rPr>
              <a:t>ดับ </a:t>
            </a:r>
            <a:r>
              <a:rPr lang="en-US" sz="1300" dirty="0">
                <a:latin typeface="Tahoma" panose="020B0604030504040204" pitchFamily="34" charset="0"/>
                <a:cs typeface="Tahoma" panose="020B0604030504040204" pitchFamily="34" charset="0"/>
              </a:rPr>
              <a:t>F</a:t>
            </a:r>
            <a:r>
              <a:rPr lang="th-TH" sz="1300" dirty="0">
                <a:latin typeface="Tahoma" panose="020B0604030504040204" pitchFamily="34" charset="0"/>
                <a:cs typeface="Tahoma" panose="020B0604030504040204" pitchFamily="34" charset="0"/>
              </a:rPr>
              <a:t> ทุกแห่ง ในการเฝ้าระวัง,ประเมิน,คัดกรอง ภาวะแทรกซ้อน</a:t>
            </a:r>
            <a:r>
              <a:rPr lang="en-US" sz="1300" dirty="0">
                <a:latin typeface="Tahoma" panose="020B0604030504040204" pitchFamily="34" charset="0"/>
                <a:cs typeface="Tahoma" panose="020B0604030504040204" pitchFamily="34" charset="0"/>
              </a:rPr>
              <a:t>DM/HT</a:t>
            </a:r>
            <a:r>
              <a:rPr lang="th-TH" sz="1300" dirty="0">
                <a:latin typeface="Tahoma" panose="020B0604030504040204" pitchFamily="34" charset="0"/>
                <a:cs typeface="Tahoma" panose="020B0604030504040204" pitchFamily="34" charset="0"/>
              </a:rPr>
              <a:t>/</a:t>
            </a:r>
            <a:r>
              <a:rPr lang="en-US" sz="1300" dirty="0">
                <a:latin typeface="Tahoma" panose="020B0604030504040204" pitchFamily="34" charset="0"/>
                <a:cs typeface="Tahoma" panose="020B0604030504040204" pitchFamily="34" charset="0"/>
              </a:rPr>
              <a:t>hyperlipidemia </a:t>
            </a:r>
            <a:r>
              <a:rPr lang="th-TH" sz="1300" dirty="0">
                <a:latin typeface="Tahoma" panose="020B0604030504040204" pitchFamily="34" charset="0"/>
                <a:cs typeface="Tahoma" panose="020B0604030504040204" pitchFamily="34" charset="0"/>
              </a:rPr>
              <a:t>และประเมิน</a:t>
            </a:r>
            <a:r>
              <a:rPr lang="en-US" sz="1300" dirty="0">
                <a:latin typeface="Tahoma" panose="020B0604030504040204" pitchFamily="34" charset="0"/>
                <a:cs typeface="Tahoma" panose="020B0604030504040204" pitchFamily="34" charset="0"/>
              </a:rPr>
              <a:t> CVD risk</a:t>
            </a:r>
          </a:p>
          <a:p>
            <a:pPr marL="273050" lvl="0" indent="-190500">
              <a:buFont typeface="+mj-lt"/>
              <a:buAutoNum type="arabicPeriod"/>
            </a:pPr>
            <a:r>
              <a:rPr lang="th-TH" sz="1300" dirty="0">
                <a:latin typeface="Tahoma" panose="020B0604030504040204" pitchFamily="34" charset="0"/>
                <a:cs typeface="Tahoma" panose="020B0604030504040204" pitchFamily="34" charset="0"/>
              </a:rPr>
              <a:t>ติดตามการใช้ยาและผลการปรับเปลี่ยนพฤติกรรมในกลุ่ม </a:t>
            </a:r>
            <a:r>
              <a:rPr lang="en-US" sz="1300" dirty="0">
                <a:latin typeface="Tahoma" panose="020B0604030504040204" pitchFamily="34" charset="0"/>
                <a:cs typeface="Tahoma" panose="020B0604030504040204" pitchFamily="34" charset="0"/>
              </a:rPr>
              <a:t>High Risk </a:t>
            </a:r>
          </a:p>
          <a:p>
            <a:pPr marL="273050" lvl="0" indent="-190500">
              <a:buFont typeface="+mj-lt"/>
              <a:buAutoNum type="arabicPeriod"/>
            </a:pPr>
            <a:r>
              <a:rPr lang="th-TH" sz="1300" dirty="0">
                <a:latin typeface="Tahoma" panose="020B0604030504040204" pitchFamily="34" charset="0"/>
                <a:cs typeface="Tahoma" panose="020B0604030504040204" pitchFamily="34" charset="0"/>
              </a:rPr>
              <a:t>จัดตั้งคลินิกอดบุหรี่ใน รพ. ทุกแห่ง</a:t>
            </a:r>
            <a:endParaRPr lang="en-US" sz="1300" dirty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marL="273050" lvl="0" indent="-190500">
              <a:buFont typeface="+mj-lt"/>
              <a:buAutoNum type="arabicPeriod"/>
            </a:pPr>
            <a:r>
              <a:rPr lang="th-TH" sz="1300" dirty="0">
                <a:latin typeface="Tahoma" panose="020B0604030504040204" pitchFamily="34" charset="0"/>
                <a:cs typeface="Tahoma" panose="020B0604030504040204" pitchFamily="34" charset="0"/>
              </a:rPr>
              <a:t>เพิ่ม </a:t>
            </a:r>
            <a:r>
              <a:rPr lang="en-US" sz="1300" dirty="0">
                <a:latin typeface="Tahoma" panose="020B0604030504040204" pitchFamily="34" charset="0"/>
                <a:cs typeface="Tahoma" panose="020B0604030504040204" pitchFamily="34" charset="0"/>
              </a:rPr>
              <a:t>Stroke Corner </a:t>
            </a:r>
            <a:r>
              <a:rPr lang="th-TH" sz="1300" dirty="0">
                <a:latin typeface="Tahoma" panose="020B0604030504040204" pitchFamily="34" charset="0"/>
                <a:cs typeface="Tahoma" panose="020B0604030504040204" pitchFamily="34" charset="0"/>
              </a:rPr>
              <a:t>ใน </a:t>
            </a:r>
            <a:r>
              <a:rPr lang="th-TH" sz="1300" dirty="0" err="1">
                <a:latin typeface="Tahoma" panose="020B0604030504040204" pitchFamily="34" charset="0"/>
                <a:cs typeface="Tahoma" panose="020B0604030504040204" pitchFamily="34" charset="0"/>
              </a:rPr>
              <a:t>รพช</a:t>
            </a:r>
            <a:r>
              <a:rPr lang="th-TH" sz="1300" dirty="0">
                <a:latin typeface="Tahoma" panose="020B0604030504040204" pitchFamily="34" charset="0"/>
                <a:cs typeface="Tahoma" panose="020B0604030504040204" pitchFamily="34" charset="0"/>
              </a:rPr>
              <a:t>. ทุกแห่ง</a:t>
            </a:r>
            <a:endParaRPr lang="en-US" sz="1300" dirty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marL="273050" lvl="0" indent="-190500">
              <a:buFont typeface="+mj-lt"/>
              <a:buAutoNum type="arabicPeriod"/>
            </a:pPr>
            <a:r>
              <a:rPr lang="th-TH" sz="1300" dirty="0">
                <a:latin typeface="Tahoma" panose="020B0604030504040204" pitchFamily="34" charset="0"/>
                <a:cs typeface="Tahoma" panose="020B0604030504040204" pitchFamily="34" charset="0"/>
              </a:rPr>
              <a:t>พัฒนาระบบข้อมูล </a:t>
            </a:r>
            <a:r>
              <a:rPr lang="en-US" sz="1300" dirty="0">
                <a:latin typeface="Tahoma" panose="020B0604030504040204" pitchFamily="34" charset="0"/>
                <a:cs typeface="Tahoma" panose="020B0604030504040204" pitchFamily="34" charset="0"/>
              </a:rPr>
              <a:t>NCD</a:t>
            </a:r>
            <a:r>
              <a:rPr lang="th-TH" sz="1300" dirty="0">
                <a:latin typeface="Tahoma" panose="020B0604030504040204" pitchFamily="34" charset="0"/>
                <a:cs typeface="Tahoma" panose="020B0604030504040204" pitchFamily="34" charset="0"/>
              </a:rPr>
              <a:t> เชื่อมกับ</a:t>
            </a:r>
            <a:r>
              <a:rPr lang="en-US" sz="1300" dirty="0">
                <a:latin typeface="Tahoma" panose="020B0604030504040204" pitchFamily="34" charset="0"/>
                <a:cs typeface="Tahoma" panose="020B0604030504040204" pitchFamily="34" charset="0"/>
              </a:rPr>
              <a:t>Data Center</a:t>
            </a:r>
            <a:r>
              <a:rPr lang="th-TH" sz="1300" dirty="0">
                <a:latin typeface="Tahoma" panose="020B0604030504040204" pitchFamily="34" charset="0"/>
                <a:cs typeface="Tahoma" panose="020B0604030504040204" pitchFamily="34" charset="0"/>
              </a:rPr>
              <a:t> เพื่อสามารถนำมาใช้ประโยชน์ได้สะดวกและเกิดประโยชน์สูงสุด</a:t>
            </a:r>
          </a:p>
        </p:txBody>
      </p:sp>
    </p:spTree>
    <p:extLst>
      <p:ext uri="{BB962C8B-B14F-4D97-AF65-F5344CB8AC3E}">
        <p14:creationId xmlns:p14="http://schemas.microsoft.com/office/powerpoint/2010/main" val="3270754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แผนภูมิ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12355987"/>
              </p:ext>
            </p:extLst>
          </p:nvPr>
        </p:nvGraphicFramePr>
        <p:xfrm>
          <a:off x="1187624" y="188640"/>
          <a:ext cx="7344816" cy="14401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แผนภูมิ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02665422"/>
              </p:ext>
            </p:extLst>
          </p:nvPr>
        </p:nvGraphicFramePr>
        <p:xfrm>
          <a:off x="1115616" y="1772816"/>
          <a:ext cx="7461886" cy="15841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แผนภูมิ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83034188"/>
              </p:ext>
            </p:extLst>
          </p:nvPr>
        </p:nvGraphicFramePr>
        <p:xfrm>
          <a:off x="1115616" y="3429000"/>
          <a:ext cx="7416824" cy="13681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ตัวแทนเนื้อหา 2"/>
          <p:cNvSpPr>
            <a:spLocks noGrp="1"/>
          </p:cNvSpPr>
          <p:nvPr>
            <p:ph idx="1"/>
          </p:nvPr>
        </p:nvSpPr>
        <p:spPr>
          <a:xfrm>
            <a:off x="323528" y="4941168"/>
            <a:ext cx="8640960" cy="1756791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100" b="1" dirty="0">
                <a:latin typeface="Tahoma" panose="020B0604030504040204" pitchFamily="34" charset="0"/>
                <a:cs typeface="Tahoma" panose="020B0604030504040204" pitchFamily="34" charset="0"/>
              </a:rPr>
              <a:t>"Stroke :  </a:t>
            </a:r>
            <a:r>
              <a:rPr lang="th-TH" sz="1100" b="1" dirty="0">
                <a:latin typeface="Tahoma" panose="020B0604030504040204" pitchFamily="34" charset="0"/>
                <a:cs typeface="Tahoma" panose="020B0604030504040204" pitchFamily="34" charset="0"/>
              </a:rPr>
              <a:t>มุ่งเน้นการเข้าถึงบริการที่รวดเร็ว  การดูแลต่อเนื่องและเพิ่มการฟื้นฟู   </a:t>
            </a:r>
            <a:r>
              <a:rPr lang="th-TH" sz="1100" b="1" dirty="0" smtClean="0">
                <a:latin typeface="Tahoma" panose="020B0604030504040204" pitchFamily="34" charset="0"/>
                <a:cs typeface="Tahoma" panose="020B0604030504040204" pitchFamily="34" charset="0"/>
              </a:rPr>
              <a:t>เป้าหมาย </a:t>
            </a:r>
            <a:r>
              <a:rPr lang="th-TH" sz="1100" b="1" dirty="0">
                <a:latin typeface="Tahoma" panose="020B0604030504040204" pitchFamily="34" charset="0"/>
                <a:cs typeface="Tahoma" panose="020B0604030504040204" pitchFamily="34" charset="0"/>
              </a:rPr>
              <a:t>: </a:t>
            </a:r>
            <a:r>
              <a:rPr lang="en-US" sz="1100" b="1" dirty="0">
                <a:latin typeface="Tahoma" panose="020B0604030504040204" pitchFamily="34" charset="0"/>
                <a:cs typeface="Tahoma" panose="020B0604030504040204" pitchFamily="34" charset="0"/>
              </a:rPr>
              <a:t>Stroke unit </a:t>
            </a:r>
            <a:r>
              <a:rPr lang="th-TH" sz="1100" b="1" dirty="0">
                <a:latin typeface="Tahoma" panose="020B0604030504040204" pitchFamily="34" charset="0"/>
                <a:cs typeface="Tahoma" panose="020B0604030504040204" pitchFamily="34" charset="0"/>
              </a:rPr>
              <a:t>ที่ได้มาตรฐานและมี</a:t>
            </a:r>
            <a:r>
              <a:rPr lang="th-TH" sz="1100" b="1" dirty="0" smtClean="0">
                <a:latin typeface="Tahoma" panose="020B0604030504040204" pitchFamily="34" charset="0"/>
                <a:cs typeface="Tahoma" panose="020B0604030504040204" pitchFamily="34" charset="0"/>
              </a:rPr>
              <a:t>คุณภาพ</a:t>
            </a:r>
            <a:r>
              <a:rPr lang="th-TH" sz="1100" b="1" dirty="0">
                <a:latin typeface="Tahoma" panose="020B0604030504040204" pitchFamily="34" charset="0"/>
                <a:cs typeface="Tahoma" panose="020B0604030504040204" pitchFamily="34" charset="0"/>
              </a:rPr>
              <a:t>			</a:t>
            </a:r>
            <a:endParaRPr lang="th-TH" sz="1100" b="1" dirty="0" smtClean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buNone/>
            </a:pPr>
            <a:r>
              <a:rPr lang="th-TH" sz="1100" b="1" dirty="0" smtClean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1200" b="1" u="sng" dirty="0">
                <a:solidFill>
                  <a:schemeClr val="accent1">
                    <a:lumMod val="50000"/>
                  </a:schemeClr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มาตรการสำคัญในการจัดการบริการสุขภาพ( </a:t>
            </a:r>
            <a:r>
              <a:rPr lang="en-US" sz="1200" b="1" u="sng" dirty="0">
                <a:solidFill>
                  <a:schemeClr val="accent1">
                    <a:lumMod val="50000"/>
                  </a:schemeClr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Service Delivery) </a:t>
            </a:r>
            <a:r>
              <a:rPr lang="th-TH" sz="1200" b="1" u="sng" dirty="0">
                <a:solidFill>
                  <a:schemeClr val="accent1">
                    <a:lumMod val="50000"/>
                  </a:schemeClr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เพิ่มเติม</a:t>
            </a:r>
            <a:r>
              <a:rPr lang="th-TH" sz="1100" b="1" dirty="0">
                <a:latin typeface="Tahoma" panose="020B0604030504040204" pitchFamily="34" charset="0"/>
                <a:cs typeface="Tahoma" panose="020B0604030504040204" pitchFamily="34" charset="0"/>
              </a:rPr>
              <a:t>	</a:t>
            </a:r>
            <a:endParaRPr lang="th-TH" sz="1100" b="1" dirty="0" smtClean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marL="228600" indent="-142875">
              <a:buFont typeface="+mj-lt"/>
              <a:buAutoNum type="arabicPeriod"/>
            </a:pPr>
            <a:r>
              <a:rPr lang="th-TH" sz="1100" b="1" dirty="0" smtClean="0">
                <a:latin typeface="Tahoma" panose="020B0604030504040204" pitchFamily="34" charset="0"/>
                <a:cs typeface="Tahoma" panose="020B0604030504040204" pitchFamily="34" charset="0"/>
              </a:rPr>
              <a:t>การ</a:t>
            </a:r>
            <a:r>
              <a:rPr lang="th-TH" sz="1100" b="1" dirty="0">
                <a:latin typeface="Tahoma" panose="020B0604030504040204" pitchFamily="34" charset="0"/>
                <a:cs typeface="Tahoma" panose="020B0604030504040204" pitchFamily="34" charset="0"/>
              </a:rPr>
              <a:t>เข้าถึงบริการที่รวดเร็ว โดยเชื่อมโยงกับ</a:t>
            </a:r>
            <a:r>
              <a:rPr lang="en-US" sz="1100" b="1" dirty="0" err="1">
                <a:latin typeface="Tahoma" panose="020B0604030504040204" pitchFamily="34" charset="0"/>
                <a:cs typeface="Tahoma" panose="020B0604030504040204" pitchFamily="34" charset="0"/>
              </a:rPr>
              <a:t>sp</a:t>
            </a:r>
            <a:r>
              <a:rPr lang="en-US" sz="1100" b="1" dirty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1100" b="1" dirty="0">
                <a:latin typeface="Tahoma" panose="020B0604030504040204" pitchFamily="34" charset="0"/>
                <a:cs typeface="Tahoma" panose="020B0604030504040204" pitchFamily="34" charset="0"/>
              </a:rPr>
              <a:t>สาขาอุบัติเหตุสร้างเครือข่ายการดูแล </a:t>
            </a:r>
            <a:r>
              <a:rPr lang="en-US" sz="1100" b="1" dirty="0">
                <a:latin typeface="Tahoma" panose="020B0604030504040204" pitchFamily="34" charset="0"/>
                <a:cs typeface="Tahoma" panose="020B0604030504040204" pitchFamily="34" charset="0"/>
              </a:rPr>
              <a:t>Post-Hospital care </a:t>
            </a:r>
            <a:r>
              <a:rPr lang="th-TH" sz="1100" b="1" dirty="0">
                <a:latin typeface="Tahoma" panose="020B0604030504040204" pitchFamily="34" charset="0"/>
                <a:cs typeface="Tahoma" panose="020B0604030504040204" pitchFamily="34" charset="0"/>
              </a:rPr>
              <a:t>และหน่วยบริการปฐมภูมิ พัฒนาการเข้าถึงบริการ การส่งต่อ การดูแลผู้ป่วยภาวะฉุกเฉิน เพื่อรองรับ </a:t>
            </a:r>
            <a:r>
              <a:rPr lang="en-US" sz="1100" b="1" dirty="0">
                <a:latin typeface="Tahoma" panose="020B0604030504040204" pitchFamily="34" charset="0"/>
                <a:cs typeface="Tahoma" panose="020B0604030504040204" pitchFamily="34" charset="0"/>
              </a:rPr>
              <a:t>Stroke Fast </a:t>
            </a:r>
            <a:r>
              <a:rPr lang="en-US" sz="1100" b="1" dirty="0" smtClean="0">
                <a:latin typeface="Tahoma" panose="020B0604030504040204" pitchFamily="34" charset="0"/>
                <a:cs typeface="Tahoma" panose="020B0604030504040204" pitchFamily="34" charset="0"/>
              </a:rPr>
              <a:t>tract</a:t>
            </a:r>
            <a:endParaRPr lang="en-US" sz="1100" b="1" dirty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marL="228600" indent="-142875">
              <a:buFont typeface="+mj-lt"/>
              <a:buAutoNum type="arabicPeriod"/>
            </a:pPr>
            <a:r>
              <a:rPr lang="en-US" sz="1100" b="1" dirty="0" smtClean="0">
                <a:latin typeface="Tahoma" panose="020B0604030504040204" pitchFamily="34" charset="0"/>
                <a:cs typeface="Tahoma" panose="020B0604030504040204" pitchFamily="34" charset="0"/>
              </a:rPr>
              <a:t>Stroke </a:t>
            </a:r>
            <a:r>
              <a:rPr lang="en-US" sz="1100" b="1" dirty="0">
                <a:latin typeface="Tahoma" panose="020B0604030504040204" pitchFamily="34" charset="0"/>
                <a:cs typeface="Tahoma" panose="020B0604030504040204" pitchFamily="34" charset="0"/>
              </a:rPr>
              <a:t>Unit </a:t>
            </a:r>
            <a:r>
              <a:rPr lang="th-TH" sz="1100" b="1" dirty="0">
                <a:latin typeface="Tahoma" panose="020B0604030504040204" pitchFamily="34" charset="0"/>
                <a:cs typeface="Tahoma" panose="020B0604030504040204" pitchFamily="34" charset="0"/>
              </a:rPr>
              <a:t>ในโรงพยาบาล ระดับ </a:t>
            </a:r>
            <a:r>
              <a:rPr lang="en-US" sz="1100" b="1" dirty="0">
                <a:latin typeface="Tahoma" panose="020B0604030504040204" pitchFamily="34" charset="0"/>
                <a:cs typeface="Tahoma" panose="020B0604030504040204" pitchFamily="34" charset="0"/>
              </a:rPr>
              <a:t>A,S </a:t>
            </a:r>
            <a:r>
              <a:rPr lang="th-TH" sz="1100" b="1" dirty="0">
                <a:latin typeface="Tahoma" panose="020B0604030504040204" pitchFamily="34" charset="0"/>
                <a:cs typeface="Tahoma" panose="020B0604030504040204" pitchFamily="34" charset="0"/>
              </a:rPr>
              <a:t>ร้อยละ 100 		</a:t>
            </a:r>
          </a:p>
          <a:p>
            <a:pPr marL="228600" indent="-142875">
              <a:buFont typeface="+mj-lt"/>
              <a:buAutoNum type="arabicPeriod"/>
            </a:pPr>
            <a:r>
              <a:rPr lang="th-TH" sz="1100" b="1" dirty="0" smtClean="0">
                <a:latin typeface="Tahoma" panose="020B0604030504040204" pitchFamily="34" charset="0"/>
                <a:cs typeface="Tahoma" panose="020B0604030504040204" pitchFamily="34" charset="0"/>
              </a:rPr>
              <a:t>โรงพยาบาล</a:t>
            </a:r>
            <a:r>
              <a:rPr lang="th-TH" sz="1100" b="1" dirty="0">
                <a:latin typeface="Tahoma" panose="020B0604030504040204" pitchFamily="34" charset="0"/>
                <a:cs typeface="Tahoma" panose="020B0604030504040204" pitchFamily="34" charset="0"/>
              </a:rPr>
              <a:t>ระดับ </a:t>
            </a:r>
            <a:r>
              <a:rPr lang="en-US" sz="1100" b="1" dirty="0">
                <a:latin typeface="Tahoma" panose="020B0604030504040204" pitchFamily="34" charset="0"/>
                <a:cs typeface="Tahoma" panose="020B0604030504040204" pitchFamily="34" charset="0"/>
              </a:rPr>
              <a:t>M , F </a:t>
            </a:r>
            <a:r>
              <a:rPr lang="th-TH" sz="1100" b="1" dirty="0">
                <a:latin typeface="Tahoma" panose="020B0604030504040204" pitchFamily="34" charset="0"/>
                <a:cs typeface="Tahoma" panose="020B0604030504040204" pitchFamily="34" charset="0"/>
              </a:rPr>
              <a:t>พัฒนาการดูแลเชื่อมต่อจากโรงพยาบาลระดับ </a:t>
            </a:r>
            <a:r>
              <a:rPr lang="en-US" sz="1100" b="1" dirty="0">
                <a:latin typeface="Tahoma" panose="020B0604030504040204" pitchFamily="34" charset="0"/>
                <a:cs typeface="Tahoma" panose="020B0604030504040204" pitchFamily="34" charset="0"/>
              </a:rPr>
              <a:t>A,S 	</a:t>
            </a:r>
          </a:p>
          <a:p>
            <a:pPr marL="228600" indent="-142875">
              <a:buFont typeface="+mj-lt"/>
              <a:buAutoNum type="arabicPeriod"/>
            </a:pPr>
            <a:r>
              <a:rPr lang="th-TH" sz="1100" b="1" dirty="0" smtClean="0">
                <a:latin typeface="Tahoma" panose="020B0604030504040204" pitchFamily="34" charset="0"/>
                <a:cs typeface="Tahoma" panose="020B0604030504040204" pitchFamily="34" charset="0"/>
              </a:rPr>
              <a:t>การ</a:t>
            </a:r>
            <a:r>
              <a:rPr lang="th-TH" sz="1100" b="1" dirty="0">
                <a:latin typeface="Tahoma" panose="020B0604030504040204" pitchFamily="34" charset="0"/>
                <a:cs typeface="Tahoma" panose="020B0604030504040204" pitchFamily="34" charset="0"/>
              </a:rPr>
              <a:t>ดูแลต่อเนื่อง/ฟื้นฟู</a:t>
            </a:r>
            <a:r>
              <a:rPr lang="en-US" sz="1100" b="1" dirty="0">
                <a:latin typeface="Tahoma" panose="020B0604030504040204" pitchFamily="34" charset="0"/>
                <a:cs typeface="Tahoma" panose="020B0604030504040204" pitchFamily="34" charset="0"/>
              </a:rPr>
              <a:t>Rehabilitation </a:t>
            </a:r>
            <a:r>
              <a:rPr lang="th-TH" sz="1100" b="1" dirty="0">
                <a:latin typeface="Tahoma" panose="020B0604030504040204" pitchFamily="34" charset="0"/>
                <a:cs typeface="Tahoma" panose="020B0604030504040204" pitchFamily="34" charset="0"/>
              </a:rPr>
              <a:t>สำหรับผู้ป่วยระยะ </a:t>
            </a:r>
            <a:r>
              <a:rPr lang="en-US" sz="1100" b="1" dirty="0">
                <a:latin typeface="Tahoma" panose="020B0604030504040204" pitchFamily="34" charset="0"/>
                <a:cs typeface="Tahoma" panose="020B0604030504040204" pitchFamily="34" charset="0"/>
              </a:rPr>
              <a:t>Sub-acute </a:t>
            </a:r>
            <a:r>
              <a:rPr lang="th-TH" sz="1100" b="1" dirty="0">
                <a:latin typeface="Tahoma" panose="020B0604030504040204" pitchFamily="34" charset="0"/>
                <a:cs typeface="Tahoma" panose="020B0604030504040204" pitchFamily="34" charset="0"/>
              </a:rPr>
              <a:t>โดยเชื่อมโยง</a:t>
            </a:r>
            <a:r>
              <a:rPr lang="th-TH" sz="1100" b="1" dirty="0" smtClean="0">
                <a:latin typeface="Tahoma" panose="020B0604030504040204" pitchFamily="34" charset="0"/>
                <a:cs typeface="Tahoma" panose="020B0604030504040204" pitchFamily="34" charset="0"/>
              </a:rPr>
              <a:t>กับสาขา</a:t>
            </a:r>
            <a:r>
              <a:rPr lang="th-TH" sz="1100" b="1" dirty="0">
                <a:latin typeface="Tahoma" panose="020B0604030504040204" pitchFamily="34" charset="0"/>
                <a:cs typeface="Tahoma" panose="020B0604030504040204" pitchFamily="34" charset="0"/>
              </a:rPr>
              <a:t>เวชศาสตร์ฟื้นฟู	</a:t>
            </a:r>
          </a:p>
        </p:txBody>
      </p:sp>
    </p:spTree>
    <p:extLst>
      <p:ext uri="{BB962C8B-B14F-4D97-AF65-F5344CB8AC3E}">
        <p14:creationId xmlns:p14="http://schemas.microsoft.com/office/powerpoint/2010/main" val="4161782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07504" y="188640"/>
            <a:ext cx="8892480" cy="523220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marL="514350" indent="-514350" algn="ctr"/>
            <a:r>
              <a:rPr lang="th-TH" b="1" dirty="0" smtClean="0">
                <a:latin typeface="TH NiramitIT๙" pitchFamily="2" charset="-34"/>
                <a:cs typeface="TH NiramitIT๙" pitchFamily="2" charset="-34"/>
              </a:rPr>
              <a:t>ความสำเร็จของตัวชี้วัดตาม </a:t>
            </a:r>
            <a:r>
              <a:rPr lang="en-US" b="1" dirty="0" smtClean="0">
                <a:latin typeface="TH NiramitIT๙" pitchFamily="2" charset="-34"/>
                <a:cs typeface="TH NiramitIT๙" pitchFamily="2" charset="-34"/>
              </a:rPr>
              <a:t>Service Plan </a:t>
            </a:r>
            <a:r>
              <a:rPr lang="th-TH" b="1" dirty="0" smtClean="0">
                <a:latin typeface="TH NiramitIT๙" pitchFamily="2" charset="-34"/>
                <a:cs typeface="TH NiramitIT๙" pitchFamily="2" charset="-34"/>
              </a:rPr>
              <a:t>แต่ละสาขาไม่น้อยกว่า ร้อยละ 80</a:t>
            </a:r>
          </a:p>
        </p:txBody>
      </p:sp>
      <p:graphicFrame>
        <p:nvGraphicFramePr>
          <p:cNvPr id="3" name="ตาราง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1993540"/>
              </p:ext>
            </p:extLst>
          </p:nvPr>
        </p:nvGraphicFramePr>
        <p:xfrm>
          <a:off x="323531" y="1136104"/>
          <a:ext cx="8352925" cy="5029200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4212159"/>
                <a:gridCol w="1070888"/>
                <a:gridCol w="1070888"/>
                <a:gridCol w="856711"/>
                <a:gridCol w="1142279"/>
              </a:tblGrid>
              <a:tr h="304975">
                <a:tc rowSpan="2">
                  <a:txBody>
                    <a:bodyPr/>
                    <a:lstStyle/>
                    <a:p>
                      <a:pPr algn="ctr"/>
                      <a:r>
                        <a:rPr lang="th-TH" sz="16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สาขา</a:t>
                      </a:r>
                      <a:endParaRPr lang="th-TH" sz="16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th-TH" sz="16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จำนวนตัวชี้วัด</a:t>
                      </a:r>
                      <a:endParaRPr lang="th-TH" sz="16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</a:tr>
              <a:tr h="304975">
                <a:tc vMerge="1">
                  <a:txBody>
                    <a:bodyPr/>
                    <a:lstStyle/>
                    <a:p>
                      <a:endParaRPr lang="th-TH" dirty="0"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ทั้งหมด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chemeClr val="accent1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ผ่าน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chemeClr val="accent1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ไม่ผ่าน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chemeClr val="accent1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ร้อยละ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chemeClr val="accent1">
                        <a:alpha val="40000"/>
                      </a:schemeClr>
                    </a:solidFill>
                  </a:tcPr>
                </a:tc>
              </a:tr>
              <a:tr h="304975">
                <a:tc>
                  <a:txBody>
                    <a:bodyPr/>
                    <a:lstStyle/>
                    <a:p>
                      <a:r>
                        <a:rPr lang="th-TH" sz="1600" dirty="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1. สาขาโรคหัวใจ</a:t>
                      </a:r>
                      <a:endParaRPr lang="th-TH" sz="1600" dirty="0">
                        <a:solidFill>
                          <a:srgbClr val="FF0000"/>
                        </a:solidFill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2</a:t>
                      </a:r>
                      <a:endParaRPr lang="th-TH" sz="1600" dirty="0">
                        <a:solidFill>
                          <a:srgbClr val="FF0000"/>
                        </a:solidFill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</a:t>
                      </a:r>
                      <a:endParaRPr lang="th-TH" sz="1600" dirty="0">
                        <a:solidFill>
                          <a:srgbClr val="FF0000"/>
                        </a:solidFill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</a:t>
                      </a:r>
                      <a:endParaRPr lang="th-TH" sz="1600" dirty="0">
                        <a:solidFill>
                          <a:srgbClr val="FF0000"/>
                        </a:solidFill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5</a:t>
                      </a:r>
                      <a:r>
                        <a:rPr lang="th-TH" sz="1600" dirty="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0</a:t>
                      </a:r>
                      <a:endParaRPr lang="th-TH" sz="1600" dirty="0">
                        <a:solidFill>
                          <a:srgbClr val="FF0000"/>
                        </a:solidFill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304975">
                <a:tc>
                  <a:txBody>
                    <a:bodyPr/>
                    <a:lstStyle/>
                    <a:p>
                      <a:r>
                        <a:rPr lang="th-TH" sz="1600" dirty="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2. สาขาโรคมะเร็ง</a:t>
                      </a:r>
                      <a:endParaRPr lang="th-TH" sz="1600" dirty="0">
                        <a:solidFill>
                          <a:srgbClr val="FF0000"/>
                        </a:solidFill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3</a:t>
                      </a:r>
                      <a:endParaRPr lang="th-TH" sz="1600" dirty="0">
                        <a:solidFill>
                          <a:srgbClr val="FF0000"/>
                        </a:solidFill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2</a:t>
                      </a:r>
                      <a:endParaRPr lang="th-TH" sz="1600" dirty="0">
                        <a:solidFill>
                          <a:srgbClr val="FF0000"/>
                        </a:solidFill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</a:t>
                      </a:r>
                      <a:endParaRPr lang="th-TH" sz="1600" dirty="0">
                        <a:solidFill>
                          <a:srgbClr val="FF0000"/>
                        </a:solidFill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6</a:t>
                      </a:r>
                      <a:r>
                        <a:rPr lang="en-US" sz="1600" dirty="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6.67</a:t>
                      </a:r>
                      <a:endParaRPr lang="th-TH" sz="1600" dirty="0">
                        <a:solidFill>
                          <a:srgbClr val="FF0000"/>
                        </a:solidFill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304975">
                <a:tc>
                  <a:txBody>
                    <a:bodyPr/>
                    <a:lstStyle/>
                    <a:p>
                      <a:r>
                        <a:rPr lang="th-TH" sz="1600" dirty="0" smtClean="0"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3. สาขาอุบัติเหตุ</a:t>
                      </a:r>
                      <a:endParaRPr lang="th-TH" sz="1600" dirty="0"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3</a:t>
                      </a:r>
                      <a:endParaRPr lang="th-TH" sz="1600" dirty="0"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3</a:t>
                      </a:r>
                      <a:endParaRPr lang="th-TH" sz="1600" dirty="0"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-</a:t>
                      </a:r>
                      <a:endParaRPr lang="th-TH" sz="1600" dirty="0"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100</a:t>
                      </a:r>
                      <a:endParaRPr lang="th-TH" sz="1600" dirty="0"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304975">
                <a:tc>
                  <a:txBody>
                    <a:bodyPr/>
                    <a:lstStyle/>
                    <a:p>
                      <a:r>
                        <a:rPr lang="th-TH" sz="1600" dirty="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4. สาขาทารกแรกเกิด</a:t>
                      </a:r>
                      <a:endParaRPr lang="th-TH" sz="1600" dirty="0">
                        <a:solidFill>
                          <a:srgbClr val="FF0000"/>
                        </a:solidFill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3</a:t>
                      </a:r>
                      <a:endParaRPr lang="th-TH" sz="1600" dirty="0"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2</a:t>
                      </a:r>
                      <a:endParaRPr lang="th-TH" sz="1600" dirty="0">
                        <a:solidFill>
                          <a:srgbClr val="FF0000"/>
                        </a:solidFill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</a:t>
                      </a:r>
                      <a:endParaRPr lang="th-TH" sz="1600" dirty="0">
                        <a:solidFill>
                          <a:srgbClr val="FF0000"/>
                        </a:solidFill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66.67</a:t>
                      </a:r>
                      <a:endParaRPr lang="th-TH" sz="1600" dirty="0">
                        <a:solidFill>
                          <a:srgbClr val="FF0000"/>
                        </a:solidFill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304975">
                <a:tc>
                  <a:txBody>
                    <a:bodyPr/>
                    <a:lstStyle/>
                    <a:p>
                      <a:r>
                        <a:rPr lang="th-TH" sz="1600" dirty="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5. สาขาสุขภาพจิต</a:t>
                      </a:r>
                      <a:r>
                        <a:rPr lang="th-TH" sz="1600" baseline="0" dirty="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จิ</a:t>
                      </a:r>
                      <a:r>
                        <a:rPr lang="th-TH" sz="1600" dirty="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ตเวช  และ</a:t>
                      </a:r>
                      <a:r>
                        <a:rPr lang="th-TH" sz="1600" dirty="0" err="1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ยาเสพติด</a:t>
                      </a:r>
                      <a:endParaRPr lang="th-TH" sz="1600" dirty="0">
                        <a:solidFill>
                          <a:srgbClr val="FF0000"/>
                        </a:solidFill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6</a:t>
                      </a:r>
                      <a:endParaRPr lang="th-TH" sz="1600" dirty="0">
                        <a:solidFill>
                          <a:srgbClr val="FF0000"/>
                        </a:solidFill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3</a:t>
                      </a:r>
                      <a:endParaRPr lang="th-TH" sz="1600" dirty="0">
                        <a:solidFill>
                          <a:srgbClr val="FF0000"/>
                        </a:solidFill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3</a:t>
                      </a:r>
                      <a:endParaRPr lang="th-TH" sz="1600" dirty="0">
                        <a:solidFill>
                          <a:srgbClr val="FF0000"/>
                        </a:solidFill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50</a:t>
                      </a:r>
                      <a:endParaRPr lang="th-TH" sz="1600" dirty="0">
                        <a:solidFill>
                          <a:srgbClr val="FF0000"/>
                        </a:solidFill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304975">
                <a:tc>
                  <a:txBody>
                    <a:bodyPr/>
                    <a:lstStyle/>
                    <a:p>
                      <a:r>
                        <a:rPr lang="th-TH" sz="1600" dirty="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6. สาขาเชี่ยวชาญ 5 สาขาหลัก</a:t>
                      </a:r>
                      <a:endParaRPr lang="th-TH" sz="1600" dirty="0">
                        <a:solidFill>
                          <a:srgbClr val="FF0000"/>
                        </a:solidFill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6</a:t>
                      </a:r>
                      <a:endParaRPr lang="th-TH" sz="1600" dirty="0">
                        <a:solidFill>
                          <a:srgbClr val="FF0000"/>
                        </a:solidFill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</a:t>
                      </a:r>
                      <a:endParaRPr lang="th-TH" sz="1600" dirty="0">
                        <a:solidFill>
                          <a:srgbClr val="FF0000"/>
                        </a:solidFill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5</a:t>
                      </a:r>
                      <a:endParaRPr lang="th-TH" sz="1600" dirty="0">
                        <a:solidFill>
                          <a:srgbClr val="FF0000"/>
                        </a:solidFill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16.66</a:t>
                      </a:r>
                      <a:endParaRPr lang="th-TH" sz="1600" dirty="0">
                        <a:solidFill>
                          <a:srgbClr val="FF0000"/>
                        </a:solidFill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304975">
                <a:tc>
                  <a:txBody>
                    <a:bodyPr/>
                    <a:lstStyle/>
                    <a:p>
                      <a:r>
                        <a:rPr lang="th-TH" sz="1600" dirty="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7. สาขาสุขภาพช่องปาก</a:t>
                      </a:r>
                      <a:endParaRPr lang="th-TH" sz="1600" dirty="0">
                        <a:solidFill>
                          <a:srgbClr val="FF0000"/>
                        </a:solidFill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</a:t>
                      </a:r>
                      <a:endParaRPr lang="th-TH" sz="1600" dirty="0">
                        <a:solidFill>
                          <a:srgbClr val="FF0000"/>
                        </a:solidFill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-</a:t>
                      </a:r>
                      <a:endParaRPr lang="th-TH" sz="1600" dirty="0">
                        <a:solidFill>
                          <a:srgbClr val="FF0000"/>
                        </a:solidFill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</a:t>
                      </a:r>
                      <a:endParaRPr lang="th-TH" sz="1600" dirty="0">
                        <a:solidFill>
                          <a:srgbClr val="FF0000"/>
                        </a:solidFill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100</a:t>
                      </a:r>
                      <a:endParaRPr lang="th-TH" sz="1600" dirty="0">
                        <a:solidFill>
                          <a:srgbClr val="FF0000"/>
                        </a:solidFill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304975">
                <a:tc>
                  <a:txBody>
                    <a:bodyPr/>
                    <a:lstStyle/>
                    <a:p>
                      <a:r>
                        <a:rPr lang="th-TH" sz="1600" dirty="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8. สาขาโรคไต</a:t>
                      </a:r>
                      <a:endParaRPr lang="th-TH" sz="1600" dirty="0">
                        <a:solidFill>
                          <a:srgbClr val="FF0000"/>
                        </a:solidFill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2</a:t>
                      </a:r>
                      <a:endParaRPr lang="th-TH" sz="1600" dirty="0">
                        <a:solidFill>
                          <a:srgbClr val="FF0000"/>
                        </a:solidFill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</a:t>
                      </a:r>
                      <a:endParaRPr lang="th-TH" sz="1600" dirty="0">
                        <a:solidFill>
                          <a:srgbClr val="FF0000"/>
                        </a:solidFill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-</a:t>
                      </a:r>
                      <a:endParaRPr lang="th-TH" sz="1600" dirty="0">
                        <a:solidFill>
                          <a:srgbClr val="FF0000"/>
                        </a:solidFill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50</a:t>
                      </a:r>
                      <a:endParaRPr lang="th-TH" sz="1600" dirty="0">
                        <a:solidFill>
                          <a:srgbClr val="FF0000"/>
                        </a:solidFill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304975">
                <a:tc>
                  <a:txBody>
                    <a:bodyPr/>
                    <a:lstStyle/>
                    <a:p>
                      <a:r>
                        <a:rPr lang="th-TH" sz="1600" dirty="0" smtClean="0"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9. สาขาจักษุ</a:t>
                      </a:r>
                      <a:endParaRPr lang="th-TH" sz="1600" dirty="0"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</a:t>
                      </a:r>
                      <a:endParaRPr lang="th-TH" sz="1600" dirty="0"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</a:t>
                      </a:r>
                      <a:endParaRPr lang="th-TH" sz="1600" dirty="0"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-</a:t>
                      </a:r>
                      <a:endParaRPr lang="th-TH" sz="1600" dirty="0"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100</a:t>
                      </a:r>
                      <a:endParaRPr lang="th-TH" sz="1600" dirty="0"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304975">
                <a:tc>
                  <a:txBody>
                    <a:bodyPr/>
                    <a:lstStyle/>
                    <a:p>
                      <a:r>
                        <a:rPr lang="th-TH" sz="1600" dirty="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10. สาขาโรคไม่ติดต่อ</a:t>
                      </a:r>
                      <a:endParaRPr lang="th-TH" sz="1600" dirty="0">
                        <a:solidFill>
                          <a:srgbClr val="FF0000"/>
                        </a:solidFill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4</a:t>
                      </a:r>
                      <a:endParaRPr lang="th-TH" sz="1600" dirty="0">
                        <a:solidFill>
                          <a:srgbClr val="FF0000"/>
                        </a:solidFill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2</a:t>
                      </a:r>
                      <a:endParaRPr lang="th-TH" sz="1600" dirty="0">
                        <a:solidFill>
                          <a:srgbClr val="FF0000"/>
                        </a:solidFill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2</a:t>
                      </a:r>
                      <a:endParaRPr lang="th-TH" sz="1600" dirty="0">
                        <a:solidFill>
                          <a:srgbClr val="FF0000"/>
                        </a:solidFill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50</a:t>
                      </a:r>
                      <a:endParaRPr lang="th-TH" sz="1600" dirty="0">
                        <a:solidFill>
                          <a:srgbClr val="FF0000"/>
                        </a:solidFill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304975">
                <a:tc>
                  <a:txBody>
                    <a:bodyPr/>
                    <a:lstStyle/>
                    <a:p>
                      <a:r>
                        <a:rPr lang="th-TH" sz="1600" dirty="0" smtClean="0"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11. สาขาการบริการเขตเมืองและระดับปฐมภูมิ</a:t>
                      </a:r>
                      <a:endParaRPr lang="th-TH" sz="1600" dirty="0"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2</a:t>
                      </a:r>
                      <a:endParaRPr lang="th-TH" sz="1600" dirty="0"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2</a:t>
                      </a:r>
                      <a:endParaRPr lang="th-TH" sz="1600" dirty="0"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h-TH" sz="1600" dirty="0"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10</a:t>
                      </a:r>
                      <a:r>
                        <a:rPr lang="th-TH" sz="1600" dirty="0" smtClean="0"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0</a:t>
                      </a:r>
                      <a:endParaRPr lang="th-TH" sz="1600" dirty="0"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304975">
                <a:tc>
                  <a:txBody>
                    <a:bodyPr/>
                    <a:lstStyle/>
                    <a:p>
                      <a:r>
                        <a:rPr lang="th-TH" sz="1600" dirty="0" smtClean="0"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12. สาขาแพทย์แผนไทย</a:t>
                      </a:r>
                      <a:endParaRPr lang="th-TH" sz="1600" dirty="0"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</a:t>
                      </a:r>
                      <a:endParaRPr lang="th-TH" sz="1600" dirty="0"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</a:t>
                      </a:r>
                      <a:endParaRPr lang="th-TH" sz="1600" dirty="0"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-</a:t>
                      </a:r>
                      <a:endParaRPr lang="th-TH" sz="1600" dirty="0"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100</a:t>
                      </a:r>
                      <a:endParaRPr lang="th-TH" sz="1600" dirty="0"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304975"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13.</a:t>
                      </a:r>
                      <a:r>
                        <a:rPr lang="th-TH" sz="1600" baseline="0" dirty="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สาขาเวชกรรมฟื้นฟู</a:t>
                      </a:r>
                      <a:endParaRPr lang="th-TH" sz="1600" dirty="0">
                        <a:solidFill>
                          <a:srgbClr val="FF0000"/>
                        </a:solidFill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3</a:t>
                      </a:r>
                      <a:endParaRPr lang="th-TH" sz="1600" dirty="0">
                        <a:solidFill>
                          <a:srgbClr val="FF0000"/>
                        </a:solidFill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</a:t>
                      </a:r>
                      <a:endParaRPr lang="th-TH" sz="1600" dirty="0">
                        <a:solidFill>
                          <a:srgbClr val="FF0000"/>
                        </a:solidFill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2</a:t>
                      </a:r>
                      <a:endParaRPr lang="th-TH" sz="1600" dirty="0">
                        <a:solidFill>
                          <a:srgbClr val="FF0000"/>
                        </a:solidFill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33.33</a:t>
                      </a:r>
                      <a:endParaRPr lang="th-TH" sz="1600" dirty="0">
                        <a:solidFill>
                          <a:srgbClr val="FF0000"/>
                        </a:solidFill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76690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179512" y="315813"/>
            <a:ext cx="4032448" cy="138499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Health Need : Stroke</a:t>
            </a:r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	</a:t>
            </a:r>
          </a:p>
          <a:p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1. 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ลดผู้ป่วยโรคหลอดเลือดสมอง </a:t>
            </a:r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stroke 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รายใหม่ 	</a:t>
            </a:r>
          </a:p>
          <a:p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2. ลดผู้ป่วยพิการจากโรคหลอดเลือดสมอง </a:t>
            </a:r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stroke 	</a:t>
            </a:r>
          </a:p>
          <a:p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3. 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ผู้ป่วยเข้าถึงระบบ </a:t>
            </a:r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fast track 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และได้รับยาเพิ่ม</a:t>
            </a: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ขึ้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	</a:t>
            </a:r>
          </a:p>
          <a:p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4. ผู้ป่วยได้รับการฟื้นฟูหลังเกิด </a:t>
            </a:r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stroke 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ที่งที่ รพ. และที่</a:t>
            </a: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บ้าน</a:t>
            </a:r>
            <a:endParaRPr lang="th-TH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4283968" y="188640"/>
            <a:ext cx="4680520" cy="193899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en-US" sz="1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Service Gap : Stroke</a:t>
            </a:r>
            <a:r>
              <a:rPr lang="en-US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			</a:t>
            </a:r>
            <a:endParaRPr lang="en-US" sz="12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US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1</a:t>
            </a:r>
            <a:r>
              <a:rPr lang="en-US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. </a:t>
            </a:r>
            <a:r>
              <a:rPr lang="th-TH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ผู้ป่วย </a:t>
            </a:r>
            <a:r>
              <a:rPr lang="en-US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stroke </a:t>
            </a:r>
            <a:r>
              <a:rPr lang="th-TH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รายใหม่สูง โดยเฉพาะตากฝั่งตะวันออก (อ.เมือง ,สามเงา และบ้านตาก) แม่สอด โรคเลือดออกในสมอง</a:t>
            </a:r>
            <a:r>
              <a:rPr lang="th-TH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สูง</a:t>
            </a:r>
            <a:endParaRPr lang="th-TH" sz="12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th-TH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2. ผู้ป่วยมีความพิการรุนแรง หลังเกิดโรคหลอดเลือด</a:t>
            </a:r>
            <a:r>
              <a:rPr lang="th-TH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สมอง10-15 %</a:t>
            </a:r>
          </a:p>
          <a:p>
            <a:r>
              <a:rPr lang="th-TH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3</a:t>
            </a:r>
            <a:r>
              <a:rPr lang="th-TH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. ผู้ป่วย </a:t>
            </a:r>
            <a:r>
              <a:rPr lang="en-US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stroke </a:t>
            </a:r>
            <a:r>
              <a:rPr lang="th-TH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เข้าถึง </a:t>
            </a:r>
            <a:r>
              <a:rPr lang="en-US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stroke fast track </a:t>
            </a:r>
            <a:r>
              <a:rPr lang="th-TH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และได้ยายังน้อย โดยเฉพาะแม่สอด และ รพ.ฝั่งตะวันตกของตาก </a:t>
            </a:r>
            <a:r>
              <a:rPr lang="th-TH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(&lt; </a:t>
            </a:r>
            <a:r>
              <a:rPr lang="th-TH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10% คือ 5.9% </a:t>
            </a:r>
            <a:r>
              <a:rPr lang="th-TH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) 4</a:t>
            </a:r>
            <a:r>
              <a:rPr lang="th-TH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. ขาด </a:t>
            </a:r>
            <a:r>
              <a:rPr lang="en-US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Stroke Unit </a:t>
            </a:r>
            <a:r>
              <a:rPr lang="th-TH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ในโรงพยาบาล ระดับ </a:t>
            </a:r>
            <a:r>
              <a:rPr lang="en-US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A,S </a:t>
            </a:r>
            <a:r>
              <a:rPr lang="th-TH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ร้อยละ 100 </a:t>
            </a:r>
            <a:r>
              <a:rPr lang="th-TH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5</a:t>
            </a:r>
            <a:r>
              <a:rPr lang="th-TH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. ขาด </a:t>
            </a:r>
            <a:r>
              <a:rPr lang="en-US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Stroke corner </a:t>
            </a:r>
            <a:r>
              <a:rPr lang="th-TH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ในโรงพยาบาล ระดับ </a:t>
            </a:r>
            <a:r>
              <a:rPr lang="en-US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M -F2  </a:t>
            </a:r>
            <a:r>
              <a:rPr lang="th-TH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ร้อยละ 100 	</a:t>
            </a:r>
            <a:endParaRPr lang="th-TH" sz="12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th-TH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6</a:t>
            </a:r>
            <a:r>
              <a:rPr lang="th-TH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. รพ. </a:t>
            </a:r>
            <a:r>
              <a:rPr lang="en-US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M2 -F2 </a:t>
            </a:r>
            <a:r>
              <a:rPr lang="th-TH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ยังไม่มี </a:t>
            </a:r>
            <a:r>
              <a:rPr lang="en-US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stroke clinic </a:t>
            </a:r>
            <a:r>
              <a:rPr lang="th-TH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ดูแลแบบสหสาขา ครบ 100</a:t>
            </a:r>
            <a:r>
              <a:rPr lang="th-TH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%</a:t>
            </a:r>
          </a:p>
          <a:p>
            <a:r>
              <a:rPr lang="th-TH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7</a:t>
            </a:r>
            <a:r>
              <a:rPr lang="th-TH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. ผู้ป่วยไม่ได้รับการฟื้นฟูอย่างต่อเนื่องหลังเกิด </a:t>
            </a:r>
            <a:r>
              <a:rPr lang="en-US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stroke </a:t>
            </a:r>
            <a:r>
              <a:rPr lang="th-TH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ครบ 100</a:t>
            </a:r>
            <a:r>
              <a:rPr lang="th-TH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%</a:t>
            </a:r>
            <a:endParaRPr lang="th-TH" sz="12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251520" y="2178730"/>
            <a:ext cx="8712968" cy="175432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th-TH" sz="1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มาตรการสำคัญ</a:t>
            </a:r>
            <a:r>
              <a:rPr lang="th-TH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				</a:t>
            </a:r>
            <a:endParaRPr lang="th-TH" sz="12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th-TH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1</a:t>
            </a:r>
            <a:r>
              <a:rPr lang="th-TH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. รณรงค์เรื่องโรคหลอดเลือดสมองแก่ประชาชน</a:t>
            </a:r>
            <a:r>
              <a:rPr lang="th-TH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ทั่วไป</a:t>
            </a:r>
            <a:endParaRPr lang="th-TH" sz="12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th-TH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2. ควบคุมโรคเรื้อรังเพื่อลด </a:t>
            </a:r>
            <a:r>
              <a:rPr lang="en-US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stroke </a:t>
            </a:r>
            <a:r>
              <a:rPr lang="th-TH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รายใหม่ โดยเชื่อมโยงกับ </a:t>
            </a:r>
            <a:r>
              <a:rPr lang="en-US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SP NCD		</a:t>
            </a:r>
          </a:p>
          <a:p>
            <a:r>
              <a:rPr lang="en-US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3. </a:t>
            </a:r>
            <a:r>
              <a:rPr lang="th-TH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การเข้าถึงบริการที่รวดเร็ว โดยเชื่อมโยงกับ</a:t>
            </a:r>
            <a:r>
              <a:rPr lang="en-US" sz="12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sp</a:t>
            </a:r>
            <a:r>
              <a:rPr lang="en-US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สาขาอุบัติเหตุสร้างเครือข่ายการดูแล </a:t>
            </a:r>
            <a:r>
              <a:rPr lang="en-US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Post-Hospital care </a:t>
            </a:r>
            <a:r>
              <a:rPr lang="th-TH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และหน่วยบริการปฐมภูมิ พัฒนาการเข้าถึงบริการ การส่งต่อ การดูแลผู้ป่วยภาวะฉุกเฉิน เพื่อรองรับ </a:t>
            </a:r>
            <a:r>
              <a:rPr lang="en-US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Stroke Fast </a:t>
            </a:r>
            <a:r>
              <a:rPr lang="en-US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tract</a:t>
            </a:r>
            <a:endParaRPr lang="en-US" sz="12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US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4. </a:t>
            </a:r>
            <a:r>
              <a:rPr lang="th-TH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พัฒนา </a:t>
            </a:r>
            <a:r>
              <a:rPr lang="en-US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Stroke Unit </a:t>
            </a:r>
            <a:r>
              <a:rPr lang="th-TH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ในโรงพยาบาล ระดับ </a:t>
            </a:r>
            <a:r>
              <a:rPr lang="en-US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A,S </a:t>
            </a:r>
            <a:r>
              <a:rPr lang="th-TH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ร้อยละ 100 	</a:t>
            </a:r>
            <a:endParaRPr lang="th-TH" sz="12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th-TH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5</a:t>
            </a:r>
            <a:r>
              <a:rPr lang="th-TH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. </a:t>
            </a:r>
            <a:r>
              <a:rPr lang="th-TH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พัฒนา </a:t>
            </a:r>
            <a:r>
              <a:rPr lang="en-US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Stroke corner </a:t>
            </a:r>
            <a:r>
              <a:rPr lang="th-TH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ในโรงพยาบาล ระดับ </a:t>
            </a:r>
            <a:r>
              <a:rPr lang="en-US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M -F2  </a:t>
            </a:r>
            <a:r>
              <a:rPr lang="th-TH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ร้อยละ </a:t>
            </a:r>
            <a:r>
              <a:rPr lang="th-TH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100</a:t>
            </a:r>
            <a:endParaRPr lang="th-TH" sz="12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th-TH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6. พัฒนา </a:t>
            </a:r>
            <a:r>
              <a:rPr lang="en-US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stroke clinic </a:t>
            </a:r>
            <a:r>
              <a:rPr lang="th-TH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ในโรงพยาบาลระดับ </a:t>
            </a:r>
            <a:r>
              <a:rPr lang="en-US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M , F  </a:t>
            </a:r>
            <a:r>
              <a:rPr lang="th-TH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พัฒนาการดูแลเชื่อมต่อจากโรงพยาบาลระดับ </a:t>
            </a:r>
            <a:r>
              <a:rPr lang="en-US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A,S 		</a:t>
            </a:r>
          </a:p>
          <a:p>
            <a:r>
              <a:rPr lang="en-US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7. </a:t>
            </a:r>
            <a:r>
              <a:rPr lang="th-TH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การดูแลต่อเนื่อง/ฟื้นฟู</a:t>
            </a:r>
            <a:r>
              <a:rPr lang="en-US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Rehabilitation </a:t>
            </a:r>
            <a:r>
              <a:rPr lang="th-TH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สำหรับผู้ป่วยระยะ </a:t>
            </a:r>
            <a:r>
              <a:rPr lang="en-US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Sub-acute </a:t>
            </a:r>
            <a:r>
              <a:rPr lang="th-TH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โดยเชื่อมโยงกับ</a:t>
            </a:r>
            <a:r>
              <a:rPr lang="en-US" sz="12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sp</a:t>
            </a:r>
            <a:r>
              <a:rPr lang="th-TH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สาขาเวชศาสตร์ฟื้นฟู และ </a:t>
            </a:r>
            <a:r>
              <a:rPr lang="en-US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SP </a:t>
            </a:r>
            <a:r>
              <a:rPr lang="th-TH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ปฐม</a:t>
            </a:r>
            <a:r>
              <a:rPr lang="th-TH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ภูมิ</a:t>
            </a:r>
            <a:endParaRPr lang="th-TH" sz="12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7" name="ตาราง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1073062"/>
              </p:ext>
            </p:extLst>
          </p:nvPr>
        </p:nvGraphicFramePr>
        <p:xfrm>
          <a:off x="251520" y="4005064"/>
          <a:ext cx="8712969" cy="26898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336259"/>
                <a:gridCol w="1120125"/>
                <a:gridCol w="1080120"/>
                <a:gridCol w="4176465"/>
              </a:tblGrid>
              <a:tr h="318170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2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โรงพยาบาล</a:t>
                      </a:r>
                      <a:endParaRPr lang="th-TH" sz="12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Health  Need 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Service  Gap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2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มาตรการสำคัญในการจัดการบริการสุขภาพ </a:t>
                      </a:r>
                      <a:endParaRPr lang="th-TH" sz="1200" b="1" u="none" strike="noStrike" dirty="0" smtClean="0"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algn="ctr" fontAlgn="t"/>
                      <a:r>
                        <a:rPr lang="th-TH" sz="1200" b="1" u="none" strike="noStrike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 </a:t>
                      </a:r>
                      <a:r>
                        <a:rPr lang="en-US" sz="12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Service Delivery)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</a:tr>
              <a:tr h="257175">
                <a:tc>
                  <a:txBody>
                    <a:bodyPr/>
                    <a:lstStyle/>
                    <a:p>
                      <a:pPr algn="l" fontAlgn="b"/>
                      <a:r>
                        <a:rPr lang="th-TH" sz="120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1. รพ.สมเด็จพระเจ้าตากสินฯ(</a:t>
                      </a:r>
                      <a:r>
                        <a:rPr lang="en-US" sz="120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S)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1,2,3,4</a:t>
                      </a:r>
                      <a:endParaRPr lang="th-TH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1,2,3,4,7</a:t>
                      </a:r>
                      <a:endParaRPr lang="th-TH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20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1,2,3,4,7</a:t>
                      </a:r>
                      <a:endParaRPr lang="th-TH" sz="1200" b="0" i="0" u="none" strike="noStrike" dirty="0">
                        <a:solidFill>
                          <a:srgbClr val="FF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257175">
                <a:tc>
                  <a:txBody>
                    <a:bodyPr/>
                    <a:lstStyle/>
                    <a:p>
                      <a:pPr algn="l" fontAlgn="b"/>
                      <a:r>
                        <a:rPr lang="th-TH" sz="1200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2. รพ.แม่สอด (</a:t>
                      </a:r>
                      <a:r>
                        <a:rPr lang="en-US" sz="1200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S)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1,2,3,4</a:t>
                      </a:r>
                      <a:endParaRPr lang="th-TH" sz="1200" b="0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1,2,3,4,7</a:t>
                      </a:r>
                      <a:endParaRPr lang="th-TH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1,2,3,4,7</a:t>
                      </a:r>
                      <a:endParaRPr lang="th-TH" sz="1200" b="0" i="0" u="none" strike="noStrike" dirty="0">
                        <a:solidFill>
                          <a:srgbClr val="FF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257175">
                <a:tc>
                  <a:txBody>
                    <a:bodyPr/>
                    <a:lstStyle/>
                    <a:p>
                      <a:pPr algn="l" fontAlgn="b"/>
                      <a:r>
                        <a:rPr lang="th-TH" sz="1200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3.รพ.อุ้มผาง (</a:t>
                      </a:r>
                      <a:r>
                        <a:rPr lang="en-US" sz="1200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M2)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1,2,3,4</a:t>
                      </a:r>
                      <a:endParaRPr lang="th-TH" sz="1200" b="0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1,2,3,5,6,7</a:t>
                      </a:r>
                      <a:endParaRPr lang="th-TH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1,2,3,5,6,7</a:t>
                      </a:r>
                      <a:endParaRPr lang="th-TH" sz="1200" b="0" i="0" u="none" strike="noStrike" dirty="0">
                        <a:solidFill>
                          <a:srgbClr val="FF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257175">
                <a:tc>
                  <a:txBody>
                    <a:bodyPr/>
                    <a:lstStyle/>
                    <a:p>
                      <a:pPr algn="l" fontAlgn="b"/>
                      <a:r>
                        <a:rPr lang="th-TH" sz="1200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4.รพ.ท่าสองยาง (</a:t>
                      </a:r>
                      <a:r>
                        <a:rPr lang="en-US" sz="1200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M2)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1,2,3,4</a:t>
                      </a:r>
                      <a:endParaRPr lang="th-TH" sz="1200" b="0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1,2,5,6</a:t>
                      </a:r>
                      <a:endParaRPr lang="th-TH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1,2,3,5,6,7</a:t>
                      </a:r>
                      <a:endParaRPr lang="th-TH" sz="1200" b="0" i="0" u="none" strike="noStrike" dirty="0">
                        <a:solidFill>
                          <a:srgbClr val="FF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257175">
                <a:tc>
                  <a:txBody>
                    <a:bodyPr/>
                    <a:lstStyle/>
                    <a:p>
                      <a:pPr algn="l" fontAlgn="b"/>
                      <a:r>
                        <a:rPr lang="th-TH" sz="1200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6. รพ.แม่ระมาด (</a:t>
                      </a:r>
                      <a:r>
                        <a:rPr lang="en-US" sz="1200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F2)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1,2,3,4</a:t>
                      </a:r>
                      <a:endParaRPr lang="th-TH" sz="1200" b="0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1,2,6</a:t>
                      </a:r>
                      <a:endParaRPr lang="th-TH" sz="1200" b="0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1,2,3,5,6,7</a:t>
                      </a:r>
                      <a:endParaRPr lang="th-TH" sz="1200" b="0" i="0" u="none" strike="noStrike" dirty="0">
                        <a:solidFill>
                          <a:srgbClr val="FF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257175">
                <a:tc>
                  <a:txBody>
                    <a:bodyPr/>
                    <a:lstStyle/>
                    <a:p>
                      <a:pPr algn="l" fontAlgn="b"/>
                      <a:r>
                        <a:rPr lang="th-TH" sz="1200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7. รพ.พบพระ (</a:t>
                      </a:r>
                      <a:r>
                        <a:rPr lang="en-US" sz="1200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F2)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1,2,3,4</a:t>
                      </a:r>
                      <a:endParaRPr lang="th-TH" sz="1200" b="0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1,2,6</a:t>
                      </a:r>
                      <a:endParaRPr lang="th-TH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1,2,3,5,6,7</a:t>
                      </a:r>
                      <a:endParaRPr lang="th-TH" sz="1200" b="0" i="0" u="none" strike="noStrike" dirty="0">
                        <a:solidFill>
                          <a:srgbClr val="FF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257175">
                <a:tc>
                  <a:txBody>
                    <a:bodyPr/>
                    <a:lstStyle/>
                    <a:p>
                      <a:pPr algn="l" fontAlgn="b"/>
                      <a:r>
                        <a:rPr lang="th-TH" sz="1200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3. รพ.บ้านตาก (</a:t>
                      </a:r>
                      <a:r>
                        <a:rPr lang="en-US" sz="1200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F2)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1,2,3,4</a:t>
                      </a:r>
                      <a:endParaRPr lang="th-TH" sz="1200" b="0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1,2,6</a:t>
                      </a:r>
                      <a:endParaRPr lang="th-TH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1,2,3,5,6,7</a:t>
                      </a:r>
                      <a:endParaRPr lang="th-TH" sz="1200" b="0" i="0" u="none" strike="noStrike" dirty="0">
                        <a:solidFill>
                          <a:srgbClr val="FF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257175">
                <a:tc>
                  <a:txBody>
                    <a:bodyPr/>
                    <a:lstStyle/>
                    <a:p>
                      <a:pPr algn="l" fontAlgn="b"/>
                      <a:r>
                        <a:rPr lang="th-TH" sz="1200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4. รพ.สามเงา (</a:t>
                      </a:r>
                      <a:r>
                        <a:rPr lang="en-US" sz="1200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F2)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1,2,3,4</a:t>
                      </a:r>
                      <a:endParaRPr lang="th-TH" sz="1200" b="0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1,2,6</a:t>
                      </a:r>
                      <a:endParaRPr lang="th-TH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1,2,3,5,6,7</a:t>
                      </a:r>
                      <a:endParaRPr lang="th-TH" sz="1200" b="0" i="0" u="none" strike="noStrike" dirty="0">
                        <a:solidFill>
                          <a:srgbClr val="FF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257175">
                <a:tc>
                  <a:txBody>
                    <a:bodyPr/>
                    <a:lstStyle/>
                    <a:p>
                      <a:pPr algn="l" fontAlgn="b"/>
                      <a:r>
                        <a:rPr lang="th-TH" sz="1200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5. รพ.วังเจ้า (</a:t>
                      </a:r>
                      <a:r>
                        <a:rPr lang="en-US" sz="1200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F3)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1,2,3,4</a:t>
                      </a:r>
                      <a:endParaRPr lang="th-TH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1,2,6</a:t>
                      </a:r>
                      <a:endParaRPr lang="th-TH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1,2,3,5,6,7</a:t>
                      </a:r>
                      <a:endParaRPr lang="th-TH" sz="1200" b="0" i="0" u="none" strike="noStrike" dirty="0">
                        <a:solidFill>
                          <a:srgbClr val="FF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3371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ชื่อเรื่อง 1"/>
          <p:cNvSpPr txBox="1">
            <a:spLocks noGrp="1"/>
          </p:cNvSpPr>
          <p:nvPr>
            <p:ph type="title"/>
          </p:nvPr>
        </p:nvSpPr>
        <p:spPr>
          <a:xfrm>
            <a:off x="71883" y="44624"/>
            <a:ext cx="8964613" cy="418058"/>
          </a:xfrm>
          <a:prstGeom prst="rect">
            <a:avLst/>
          </a:prstGeom>
          <a:solidFill>
            <a:srgbClr val="CC00FF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th-TH" sz="2800" b="1" dirty="0" smtClean="0">
                <a:latin typeface="TH Niramit AS" pitchFamily="2" charset="-34"/>
                <a:cs typeface="TH Niramit AS" pitchFamily="2" charset="-34"/>
              </a:rPr>
              <a:t> SP</a:t>
            </a:r>
            <a:r>
              <a:rPr lang="th-TH" altLang="th-TH" sz="2800" b="1" dirty="0" smtClean="0">
                <a:latin typeface="TH Niramit AS" pitchFamily="2" charset="-34"/>
                <a:cs typeface="TH Niramit AS" pitchFamily="2" charset="-34"/>
              </a:rPr>
              <a:t>  สาขามะเร็ง</a:t>
            </a: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107504" y="2648526"/>
            <a:ext cx="4403121" cy="2062103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en-US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Health Need </a:t>
            </a:r>
            <a:endParaRPr lang="en-US" sz="16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ลดอัตราการป่วย มะเร็งเต้านม ปากมดลูก </a:t>
            </a:r>
            <a:endParaRPr lang="en-US" sz="16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ลดอัตราตาย มะเร็งตับ โดยเพิ่มศักยภาพการรักษา </a:t>
            </a:r>
            <a:endParaRPr lang="th-TH" sz="16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ลด</a:t>
            </a:r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ระยะเวลารอคอย การผ่าตัด เคมีบำบัด และรังสี</a:t>
            </a: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รักษา</a:t>
            </a:r>
            <a:endParaRPr lang="th-TH" sz="16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สถาน</a:t>
            </a:r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บริการสุขภาพได้มาตรฐาน ลดการส่งต่อออกนอก</a:t>
            </a: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พื้นที่</a:t>
            </a:r>
            <a:endParaRPr lang="en-US" sz="16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4572000" y="2636912"/>
            <a:ext cx="4392488" cy="2062103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en-US" sz="1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Service </a:t>
            </a:r>
            <a:r>
              <a:rPr lang="en-US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Gap</a:t>
            </a:r>
            <a:endParaRPr lang="en-US" sz="16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en-US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Primary Prevention &amp; Early Detection </a:t>
            </a:r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ยังไม่ครอบคลุม</a:t>
            </a:r>
            <a:endParaRPr lang="en-US" sz="16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Screening </a:t>
            </a:r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ต่ำกว่าเป้าหมาย </a:t>
            </a:r>
            <a:r>
              <a:rPr lang="en-US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CA Cervix 20.36% (&gt;80%), CA Breast 71.57% (&gt;80%)</a:t>
            </a:r>
          </a:p>
          <a:p>
            <a:pPr marL="342900" lvl="0" indent="-342900">
              <a:buFont typeface="+mj-lt"/>
              <a:buAutoNum type="arabicPeriod"/>
            </a:pPr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 สารสนเทศโรคมะเร็ง (</a:t>
            </a:r>
            <a:r>
              <a:rPr lang="en-US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Cancer Informatics) </a:t>
            </a:r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ยังไม่</a:t>
            </a: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ชัดเจน</a:t>
            </a:r>
            <a:endParaRPr lang="en-US" sz="16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168879" y="5013176"/>
            <a:ext cx="8795609" cy="156966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/>
            <a:r>
              <a:rPr lang="en-US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Designed Services </a:t>
            </a:r>
            <a:r>
              <a:rPr lang="en-US" sz="160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 </a:t>
            </a:r>
            <a:endParaRPr lang="en-US" sz="16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th-TH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เน้นพัฒนาศักยภาพแม่ข่ายหลัก(</a:t>
            </a:r>
            <a:r>
              <a:rPr lang="en-US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S)</a:t>
            </a:r>
            <a:r>
              <a:rPr lang="th-TH" sz="1600" dirty="0" err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รพ.ต</a:t>
            </a:r>
            <a:r>
              <a:rPr lang="th-TH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สม.และ รพ.แม่สอด ในการตรวจ/วินิจฉัย</a:t>
            </a:r>
            <a:endParaRPr lang="en-US" sz="16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th-TH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พัฒนาศักยภาพ </a:t>
            </a:r>
            <a:r>
              <a:rPr lang="th-TH" sz="1600" dirty="0" err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รพช</a:t>
            </a:r>
            <a:r>
              <a:rPr lang="th-TH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.แม่ข่ายหลัก(</a:t>
            </a:r>
            <a:r>
              <a:rPr lang="en-US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Node M2</a:t>
            </a:r>
            <a:r>
              <a:rPr lang="th-TH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)ในการให้บริการยาเคมีบำบัด(รพ.อุ้มผาง)</a:t>
            </a:r>
            <a:endParaRPr lang="en-US" sz="16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th-TH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เพิ่มศักยภาพในการตรวจคัดกรองของสถานบริการทุกระดับ</a:t>
            </a:r>
            <a:endParaRPr lang="en-US" sz="16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th-TH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พัฒนาระบบสารสนเทศมะเร็งในสถานบริการทุกระดับ</a:t>
            </a:r>
            <a:endParaRPr lang="en-US" sz="16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th-TH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เน้น </a:t>
            </a:r>
            <a:r>
              <a:rPr lang="en-US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Palliative Care</a:t>
            </a:r>
            <a:r>
              <a:rPr lang="th-TH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ในสถานบริการทุกระดับ </a:t>
            </a:r>
            <a:endParaRPr lang="en-US" sz="16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7" name="ตาราง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8128082"/>
              </p:ext>
            </p:extLst>
          </p:nvPr>
        </p:nvGraphicFramePr>
        <p:xfrm>
          <a:off x="168880" y="764704"/>
          <a:ext cx="8723600" cy="1524362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6059304"/>
                <a:gridCol w="1247644"/>
                <a:gridCol w="1416652"/>
              </a:tblGrid>
              <a:tr h="25717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Health Outcome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1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เป้าหมาย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1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ผลงาน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257175"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1</a:t>
                      </a:r>
                      <a:r>
                        <a:rPr lang="th-TH" sz="14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. </a:t>
                      </a:r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สตรีกลุ่มเป้าหมาย(อายุ 30-60 ปี) ได้รับการคัด</a:t>
                      </a:r>
                      <a:r>
                        <a:rPr lang="th-TH" sz="14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กรองมะเร็งปากมดลูก (สะสม 5 ปี)</a:t>
                      </a:r>
                      <a:endParaRPr lang="th-TH" sz="1400" b="0" i="0" u="none" strike="noStrike" dirty="0" smtClean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≥80</a:t>
                      </a:r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%</a:t>
                      </a:r>
                      <a:endParaRPr lang="th-TH" sz="1400" b="0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12.56</a:t>
                      </a:r>
                      <a:r>
                        <a:rPr lang="th-TH" sz="140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1400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(6</a:t>
                      </a:r>
                      <a:r>
                        <a:rPr lang="th-TH" sz="1400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เดือน</a:t>
                      </a:r>
                      <a:r>
                        <a:rPr lang="en-US" sz="1400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)</a:t>
                      </a:r>
                      <a:endParaRPr lang="th-TH" sz="1400" b="0" i="0" u="none" strike="noStrike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/>
                </a:tc>
              </a:tr>
              <a:tr h="257175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2</a:t>
                      </a:r>
                      <a:r>
                        <a:rPr lang="th-TH" sz="14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. </a:t>
                      </a:r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สตรีกลุ่มเป้าหมาย(อายุ 30-70 ปี) ได้รับการคัด</a:t>
                      </a:r>
                      <a:r>
                        <a:rPr lang="th-TH" sz="14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กรองมะเร็งเต้านม(สะสม 5 ปี)</a:t>
                      </a:r>
                      <a:endParaRPr lang="th-TH" sz="1400" b="0" i="0" u="none" strike="noStrike" dirty="0" smtClean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≥80</a:t>
                      </a:r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%</a:t>
                      </a:r>
                      <a:endParaRPr lang="th-TH" sz="1400" b="0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58.88 </a:t>
                      </a:r>
                      <a:r>
                        <a:rPr lang="en-US" sz="1400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(6</a:t>
                      </a:r>
                      <a:r>
                        <a:rPr lang="th-TH" sz="1400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เดือน</a:t>
                      </a:r>
                      <a:r>
                        <a:rPr lang="en-US" sz="1400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)</a:t>
                      </a:r>
                      <a:endParaRPr lang="th-TH" sz="1400" b="0" i="0" u="none" strike="noStrike" dirty="0" smtClean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/>
                </a:tc>
              </a:tr>
              <a:tr h="23848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3.</a:t>
                      </a:r>
                      <a:r>
                        <a:rPr lang="th-TH" sz="14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ร้อยละของผู้ป่วยที่รับการรักษาด้วยการผ่าตัด ภายใน </a:t>
                      </a:r>
                      <a:r>
                        <a:rPr lang="en-US" sz="14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4</a:t>
                      </a:r>
                      <a:r>
                        <a:rPr lang="th-TH" sz="14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สัปดาห์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ร้อยละ </a:t>
                      </a:r>
                      <a:r>
                        <a:rPr lang="en-US" sz="14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80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u="none" strike="noStrike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64.86</a:t>
                      </a:r>
                      <a:endParaRPr lang="th-TH" sz="1400" b="0" i="0" u="none" strike="noStrike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/>
                </a:tc>
              </a:tr>
              <a:tr h="257175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4.</a:t>
                      </a:r>
                      <a:r>
                        <a:rPr lang="th-TH" sz="14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ร้อย</a:t>
                      </a:r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ละของผู้ป่วยที่ได้รับเคมีบำบัด ภายใน </a:t>
                      </a:r>
                      <a:r>
                        <a:rPr lang="en-US" sz="14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6</a:t>
                      </a:r>
                      <a:r>
                        <a:rPr lang="th-TH" sz="14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สัปดาห์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ร้อยละ </a:t>
                      </a:r>
                      <a:r>
                        <a:rPr lang="en-US" sz="14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80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87.09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/>
                </a:tc>
              </a:tr>
              <a:tr h="257175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5.</a:t>
                      </a:r>
                      <a:r>
                        <a:rPr lang="th-TH" sz="14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ร้อยละของผู้ป่วยที่ได้รับรังสีรักษา ภายใน </a:t>
                      </a:r>
                      <a:r>
                        <a:rPr lang="en-US" sz="14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6</a:t>
                      </a:r>
                      <a:r>
                        <a:rPr lang="th-TH" sz="14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สัปดาห์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ร้อยละ </a:t>
                      </a:r>
                      <a:r>
                        <a:rPr lang="en-US" sz="14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80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NA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69996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ชื่อเรื่อง 1"/>
          <p:cNvSpPr txBox="1">
            <a:spLocks noGrp="1"/>
          </p:cNvSpPr>
          <p:nvPr>
            <p:ph type="title"/>
          </p:nvPr>
        </p:nvSpPr>
        <p:spPr>
          <a:xfrm>
            <a:off x="71883" y="116672"/>
            <a:ext cx="8964613" cy="360000"/>
          </a:xfrm>
          <a:prstGeom prst="rect">
            <a:avLst/>
          </a:prstGeom>
          <a:solidFill>
            <a:srgbClr val="CC00FF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th-TH" sz="2800" b="1" dirty="0" smtClean="0">
                <a:latin typeface="TH Niramit AS" pitchFamily="2" charset="-34"/>
                <a:cs typeface="TH Niramit AS" pitchFamily="2" charset="-34"/>
              </a:rPr>
              <a:t> SP</a:t>
            </a:r>
            <a:r>
              <a:rPr lang="th-TH" altLang="th-TH" sz="2800" b="1" dirty="0" smtClean="0">
                <a:latin typeface="TH Niramit AS" pitchFamily="2" charset="-34"/>
                <a:cs typeface="TH Niramit AS" pitchFamily="2" charset="-34"/>
              </a:rPr>
              <a:t> 5  สาขาหลัก</a:t>
            </a: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126810" y="2892132"/>
            <a:ext cx="8856984" cy="118494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L="4763" lvl="1">
              <a:spcAft>
                <a:spcPts val="600"/>
              </a:spcAft>
            </a:pPr>
            <a:r>
              <a:rPr lang="th-TH" sz="1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สาขา </a:t>
            </a:r>
            <a:r>
              <a:rPr lang="en-US" sz="1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5 </a:t>
            </a:r>
            <a:r>
              <a:rPr lang="th-TH" sz="1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สาขาหลัก (ศัลยกรรม)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spcAft>
                <a:spcPts val="600"/>
              </a:spcAft>
            </a:pPr>
            <a:r>
              <a:rPr lang="en-US" sz="1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Health </a:t>
            </a:r>
            <a:r>
              <a:rPr lang="en-US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Need :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spcAft>
                <a:spcPts val="600"/>
              </a:spcAft>
            </a:pPr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1. 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ผู้ป่วยได้รับบริการที่มีคุณภาพและลดคิวในการผ่าตัดทุกประเภทในรพ. ระดับตติยภูมิ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spcAft>
                <a:spcPts val="600"/>
              </a:spcAft>
            </a:pPr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2. 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ผู้ป่วยควรได้รับการผ่าตัด </a:t>
            </a:r>
            <a:r>
              <a:rPr lang="en-US" sz="1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Apendectomy</a:t>
            </a:r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ได้มาตรฐานใน </a:t>
            </a:r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M2 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และลดการส่งต่อใน </a:t>
            </a:r>
            <a:r>
              <a:rPr lang="th-TH" sz="14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รพท</a:t>
            </a: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179512" y="5356373"/>
            <a:ext cx="8804282" cy="138499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lvl="0"/>
            <a:r>
              <a:rPr lang="en-US" sz="14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Designed Services </a:t>
            </a:r>
            <a:endParaRPr lang="en-US" sz="14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73050" lvl="0" indent="-190500">
              <a:buFont typeface="+mj-lt"/>
              <a:buAutoNum type="arabicPeriod"/>
            </a:pPr>
            <a:r>
              <a:rPr lang="th-TH" sz="1400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พัฒนา</a:t>
            </a:r>
            <a:r>
              <a:rPr lang="th-TH" sz="14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งานศัลยกรรมโดยความพร้อมในการผ่าตัดในโรงพยาบาลระดับตติยภูมิ(</a:t>
            </a:r>
            <a:r>
              <a:rPr lang="th-TH" sz="1400" dirty="0" err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ตส</a:t>
            </a:r>
            <a:r>
              <a:rPr lang="th-TH" sz="14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ม.</a:t>
            </a:r>
            <a:r>
              <a:rPr lang="en-US" sz="14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,</a:t>
            </a:r>
            <a:r>
              <a:rPr lang="th-TH" sz="14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แม่สอด)</a:t>
            </a:r>
            <a:endParaRPr lang="en-US" sz="14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73050" lvl="0" indent="-190500">
              <a:buFont typeface="+mj-lt"/>
              <a:buAutoNum type="arabicPeriod"/>
            </a:pPr>
            <a:r>
              <a:rPr lang="th-TH" sz="1400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พัฒนา</a:t>
            </a:r>
            <a:r>
              <a:rPr lang="th-TH" sz="14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ศักยภาพ </a:t>
            </a:r>
            <a:r>
              <a:rPr lang="en-US" sz="14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M2</a:t>
            </a:r>
            <a:r>
              <a:rPr lang="th-TH" sz="14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ให้ได้มาตรฐาน เพื่อลดการส่งต่อมา </a:t>
            </a:r>
            <a:r>
              <a:rPr lang="th-TH" sz="1400" dirty="0" err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รพท</a:t>
            </a:r>
            <a:r>
              <a:rPr lang="th-TH" sz="14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.เพิ่มศักยภาพด้านสถานที่ เครื่องมือ บุคลากร /ห้องผ่าตัดที่ได้มาตรฐาน (อุ้มผาง</a:t>
            </a:r>
            <a:r>
              <a:rPr lang="en-US" sz="14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,</a:t>
            </a:r>
            <a:r>
              <a:rPr lang="th-TH" sz="14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ท่าสองยาง)</a:t>
            </a:r>
            <a:endParaRPr lang="en-US" sz="14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73050" lvl="0" indent="-190500">
              <a:buFont typeface="+mj-lt"/>
              <a:buAutoNum type="arabicPeriod"/>
            </a:pPr>
            <a:r>
              <a:rPr lang="th-TH" sz="1400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พัฒนา</a:t>
            </a:r>
            <a:r>
              <a:rPr lang="th-TH" sz="14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ศักยภาพ </a:t>
            </a:r>
            <a:r>
              <a:rPr lang="th-TH" sz="1400" dirty="0" err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รพช</a:t>
            </a:r>
            <a:r>
              <a:rPr lang="th-TH" sz="14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 ให้สามารถให้การดูแลผู้ป่วยศัลยกรรม ได้หลัง </a:t>
            </a:r>
            <a:r>
              <a:rPr lang="en-US" sz="14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refer </a:t>
            </a:r>
            <a:r>
              <a:rPr lang="th-TH" sz="14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มาจาก </a:t>
            </a:r>
            <a:r>
              <a:rPr lang="th-TH" sz="1400" dirty="0" err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รพท</a:t>
            </a:r>
            <a:r>
              <a:rPr lang="th-TH" sz="14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.(รพ.แม่ระมาด</a:t>
            </a:r>
            <a:r>
              <a:rPr lang="en-US" sz="14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,</a:t>
            </a:r>
            <a:r>
              <a:rPr lang="th-TH" sz="14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พบพระ</a:t>
            </a:r>
            <a:r>
              <a:rPr lang="en-US" sz="14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,</a:t>
            </a:r>
            <a:r>
              <a:rPr lang="th-TH" sz="14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บ้านตาก</a:t>
            </a:r>
            <a:r>
              <a:rPr lang="en-US" sz="14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,</a:t>
            </a:r>
            <a:r>
              <a:rPr lang="th-TH" sz="14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สามเงา)</a:t>
            </a:r>
            <a:endParaRPr lang="en-US" sz="14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126809" y="4131657"/>
            <a:ext cx="8837677" cy="1169551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lvl="0"/>
            <a:r>
              <a:rPr lang="en-US" sz="14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Service </a:t>
            </a:r>
            <a:r>
              <a:rPr lang="en-US" sz="140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Gap:</a:t>
            </a:r>
            <a:endParaRPr lang="en-US" sz="14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lvl="0" indent="-260350">
              <a:buFont typeface="+mj-lt"/>
              <a:buAutoNum type="arabicPeriod"/>
            </a:pPr>
            <a:r>
              <a:rPr lang="th-TH" sz="1400" dirty="0" err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รพช</a:t>
            </a:r>
            <a:r>
              <a:rPr lang="th-TH" sz="14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.บางแห่งมีแพทย์จบใหม่/แพทย์เวียนจึงไม่มีความมั่นใจในการให้บริการผ่าตัด</a:t>
            </a:r>
            <a:endParaRPr lang="en-US" sz="14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lvl="0" indent="-260350">
              <a:buFont typeface="+mj-lt"/>
              <a:buAutoNum type="arabicPeriod"/>
            </a:pPr>
            <a:r>
              <a:rPr lang="th-TH" sz="14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ระยะทางในการเดินทางระหว่าง</a:t>
            </a:r>
            <a:r>
              <a:rPr lang="th-TH" sz="1400" dirty="0" err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รพช</a:t>
            </a:r>
            <a:r>
              <a:rPr lang="th-TH" sz="14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.ในฝั่งตะวันออก(รพ.บ้านตาก,สามเงา,วังเจ้า)กับ </a:t>
            </a:r>
            <a:r>
              <a:rPr lang="th-TH" sz="1400" dirty="0" err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รพ.ต</a:t>
            </a:r>
            <a:r>
              <a:rPr lang="th-TH" sz="14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สม.ค่อนข้างใกล้ การคมนาคมสะดวก ผู้รับบริการจึงมีโอกาสเลือก/ตัดสินใจในการรับบริการ</a:t>
            </a:r>
            <a:r>
              <a:rPr lang="en-US" sz="14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</a:p>
          <a:p>
            <a:pPr marL="342900" lvl="0" indent="-260350">
              <a:buFont typeface="+mj-lt"/>
              <a:buAutoNum type="arabicPeriod"/>
            </a:pPr>
            <a:r>
              <a:rPr lang="th-TH" sz="14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ผู้รับบริการมีทางเลือกในการรับบริการที่ รพ.เอกชน ในจังหวัดใกล้เคียงค่อนข้างมาก</a:t>
            </a:r>
            <a:endParaRPr lang="en-US" sz="14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9" name="ตาราง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3989363"/>
              </p:ext>
            </p:extLst>
          </p:nvPr>
        </p:nvGraphicFramePr>
        <p:xfrm>
          <a:off x="179511" y="548680"/>
          <a:ext cx="8784975" cy="221072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480721"/>
                <a:gridCol w="1546762"/>
                <a:gridCol w="757492"/>
              </a:tblGrid>
              <a:tr h="3600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Health Outcome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1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เป้าหมาย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1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ผลงาน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442063">
                <a:tc>
                  <a:txBody>
                    <a:bodyPr/>
                    <a:lstStyle/>
                    <a:p>
                      <a:pPr marL="342900" indent="-342900" algn="l" fontAlgn="ctr">
                        <a:buFont typeface="+mj-lt"/>
                        <a:buAutoNum type="arabicPeriod"/>
                      </a:pPr>
                      <a:r>
                        <a:rPr lang="th-TH" sz="14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ร้อย</a:t>
                      </a:r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ละของการส่งต่อผู้ป่วย 5 สาขาหลักจาก </a:t>
                      </a:r>
                      <a:r>
                        <a:rPr lang="th-TH" sz="1400" u="none" strike="noStrike" dirty="0" err="1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รพช</a:t>
                      </a:r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แม่ข่าย (</a:t>
                      </a:r>
                      <a:r>
                        <a:rPr lang="en-US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M2) (Refer out) </a:t>
                      </a:r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ไปยัง </a:t>
                      </a:r>
                      <a:r>
                        <a:rPr lang="th-TH" sz="1400" u="none" strike="noStrike" dirty="0" err="1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รพท</a:t>
                      </a:r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./รพศ. ลดลงเพื่อลดความแออัดใน รพ. </a:t>
                      </a:r>
                      <a:r>
                        <a:rPr lang="en-US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A,S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341" marR="8341" marT="8341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ลดลง 30 %</a:t>
                      </a:r>
                      <a:endParaRPr lang="th-TH" sz="14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341" marR="8341" marT="8341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19.3</a:t>
                      </a:r>
                    </a:p>
                  </a:txBody>
                  <a:tcPr marL="9525" marR="9525" marT="9525" marB="0"/>
                </a:tc>
              </a:tr>
              <a:tr h="225202">
                <a:tc>
                  <a:txBody>
                    <a:bodyPr/>
                    <a:lstStyle/>
                    <a:p>
                      <a:pPr marL="342900" indent="-342900" algn="l" fontAlgn="ctr">
                        <a:buFont typeface="+mj-lt"/>
                        <a:buAutoNum type="arabicPeriod" startAt="2"/>
                      </a:pPr>
                      <a:r>
                        <a:rPr lang="en-US" sz="14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Appendectomy </a:t>
                      </a:r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ใน รพ.ตั้งแต่ </a:t>
                      </a:r>
                      <a:r>
                        <a:rPr lang="en-US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M2 </a:t>
                      </a:r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ลงไป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341" marR="8341" marT="83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25%</a:t>
                      </a:r>
                      <a:endParaRPr lang="th-TH" sz="14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341" marR="8341" marT="83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18.2</a:t>
                      </a:r>
                    </a:p>
                  </a:txBody>
                  <a:tcPr marL="9525" marR="9525" marT="9525" marB="0" anchor="ctr"/>
                </a:tc>
              </a:tr>
              <a:tr h="221866">
                <a:tc>
                  <a:txBody>
                    <a:bodyPr/>
                    <a:lstStyle/>
                    <a:p>
                      <a:pPr marL="342900" indent="-342900" algn="l" fontAlgn="ctr">
                        <a:buFont typeface="+mj-lt"/>
                        <a:buAutoNum type="arabicPeriod" startAt="3"/>
                      </a:pPr>
                      <a:r>
                        <a:rPr lang="en-US" sz="14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Caesarean </a:t>
                      </a:r>
                      <a:r>
                        <a:rPr lang="en-US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section </a:t>
                      </a:r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ใน รพ.ตั้งแต่ </a:t>
                      </a:r>
                      <a:r>
                        <a:rPr lang="en-US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M2 </a:t>
                      </a:r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ลงไป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341" marR="8341" marT="83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10%</a:t>
                      </a:r>
                      <a:endParaRPr lang="th-TH" sz="14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341" marR="8341" marT="83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23.4</a:t>
                      </a:r>
                    </a:p>
                  </a:txBody>
                  <a:tcPr marL="9525" marR="9525" marT="9525" marB="0" anchor="ctr"/>
                </a:tc>
              </a:tr>
              <a:tr h="258565">
                <a:tc>
                  <a:txBody>
                    <a:bodyPr/>
                    <a:lstStyle/>
                    <a:p>
                      <a:pPr marL="342900" indent="-342900" algn="l" fontAlgn="ctr">
                        <a:buFont typeface="+mj-lt"/>
                        <a:buAutoNum type="arabicPeriod" startAt="4"/>
                      </a:pPr>
                      <a:r>
                        <a:rPr lang="th-TH" sz="14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ให้</a:t>
                      </a:r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การดูแลรักษา </a:t>
                      </a:r>
                      <a:r>
                        <a:rPr lang="en-US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non displaced fracture </a:t>
                      </a:r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ใน รพ.ตั้งแต่ </a:t>
                      </a:r>
                      <a:r>
                        <a:rPr lang="en-US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M2 </a:t>
                      </a:r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ลงไป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341" marR="8341" marT="83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25%</a:t>
                      </a:r>
                      <a:endParaRPr lang="th-TH" sz="14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341" marR="8341" marT="83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22.6</a:t>
                      </a:r>
                    </a:p>
                  </a:txBody>
                  <a:tcPr marL="9525" marR="9525" marT="9525" marB="0" anchor="ctr"/>
                </a:tc>
              </a:tr>
              <a:tr h="266906">
                <a:tc>
                  <a:txBody>
                    <a:bodyPr/>
                    <a:lstStyle/>
                    <a:p>
                      <a:pPr marL="342900" indent="-342900" algn="l" fontAlgn="t">
                        <a:buFont typeface="+mj-lt"/>
                        <a:buAutoNum type="arabicPeriod" startAt="5"/>
                      </a:pPr>
                      <a:r>
                        <a:rPr lang="th-TH" sz="14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ให้</a:t>
                      </a:r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การดูแลรักษา </a:t>
                      </a:r>
                      <a:r>
                        <a:rPr lang="en-US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sepsis </a:t>
                      </a:r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ได้ใน รพ.ตั้งแต่ </a:t>
                      </a:r>
                      <a:r>
                        <a:rPr lang="en-US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M2 </a:t>
                      </a:r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ลงไป (</a:t>
                      </a:r>
                      <a:r>
                        <a:rPr lang="en-US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refer in sepsis </a:t>
                      </a:r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ไป รพศ./</a:t>
                      </a:r>
                      <a:r>
                        <a:rPr lang="th-TH" sz="1400" u="none" strike="noStrike" dirty="0" err="1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รพท</a:t>
                      </a:r>
                      <a:r>
                        <a:rPr lang="th-TH" sz="14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.)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341" marR="8341" marT="8341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ลดลง 30 %</a:t>
                      </a:r>
                      <a:endParaRPr lang="th-TH" sz="14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341" marR="8341" marT="8341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11.7</a:t>
                      </a:r>
                    </a:p>
                  </a:txBody>
                  <a:tcPr marL="9525" marR="9525" marT="9525" marB="0" anchor="ctr"/>
                </a:tc>
              </a:tr>
              <a:tr h="233543">
                <a:tc>
                  <a:txBody>
                    <a:bodyPr/>
                    <a:lstStyle/>
                    <a:p>
                      <a:pPr marL="342900" indent="-342900" algn="l" fontAlgn="t">
                        <a:buFont typeface="+mj-lt"/>
                        <a:buAutoNum type="arabicPeriod" startAt="6"/>
                      </a:pPr>
                      <a:r>
                        <a:rPr lang="th-TH" sz="14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ให้</a:t>
                      </a:r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การดูแลผู้ป่วยเด็กที่ </a:t>
                      </a:r>
                      <a:r>
                        <a:rPr lang="en-US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on respirator </a:t>
                      </a:r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ได้ใน รพ.ตั้งแต่ </a:t>
                      </a:r>
                      <a:r>
                        <a:rPr lang="en-US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M2 </a:t>
                      </a:r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ลงไป (</a:t>
                      </a:r>
                      <a:r>
                        <a:rPr lang="en-US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refer in </a:t>
                      </a:r>
                      <a:r>
                        <a:rPr lang="th-TH" sz="14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เด็กที่ </a:t>
                      </a:r>
                      <a:r>
                        <a:rPr lang="en-US" sz="14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on respirator </a:t>
                      </a:r>
                      <a:r>
                        <a:rPr lang="th-TH" sz="14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ไป </a:t>
                      </a:r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รพศ./</a:t>
                      </a:r>
                      <a:r>
                        <a:rPr lang="th-TH" sz="1400" u="none" strike="noStrike" dirty="0" err="1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รพท</a:t>
                      </a:r>
                      <a:r>
                        <a:rPr lang="th-TH" sz="14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.)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341" marR="8341" marT="8341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ลดลง 30 %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341" marR="8341" marT="8341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33.3</a:t>
                      </a:r>
                    </a:p>
                  </a:txBody>
                  <a:tcPr marL="9525" marR="9525" marT="9525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69996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ชื่อเรื่อง 1"/>
          <p:cNvSpPr txBox="1">
            <a:spLocks/>
          </p:cNvSpPr>
          <p:nvPr/>
        </p:nvSpPr>
        <p:spPr>
          <a:xfrm>
            <a:off x="71883" y="116632"/>
            <a:ext cx="8964613" cy="418058"/>
          </a:xfrm>
          <a:prstGeom prst="rect">
            <a:avLst/>
          </a:prstGeom>
          <a:solidFill>
            <a:srgbClr val="CC00FF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th-TH" sz="2800" b="1" smtClean="0">
                <a:latin typeface="TH Niramit AS" pitchFamily="2" charset="-34"/>
                <a:cs typeface="TH Niramit AS" pitchFamily="2" charset="-34"/>
              </a:rPr>
              <a:t> SP</a:t>
            </a:r>
            <a:r>
              <a:rPr lang="th-TH" altLang="th-TH" sz="2800" b="1" smtClean="0">
                <a:latin typeface="TH Niramit AS" pitchFamily="2" charset="-34"/>
                <a:cs typeface="TH Niramit AS" pitchFamily="2" charset="-34"/>
              </a:rPr>
              <a:t> 5  สาขาหลัก</a:t>
            </a:r>
            <a:endParaRPr lang="th-TH" altLang="th-TH" sz="2800" b="1" dirty="0" smtClean="0"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179512" y="2132856"/>
            <a:ext cx="8786710" cy="1169551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Designed </a:t>
            </a:r>
            <a:r>
              <a:rPr lang="en-US" sz="1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Services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55600" indent="-273050">
              <a:buFont typeface="+mj-lt"/>
              <a:buAutoNum type="arabicPeriod"/>
            </a:pP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เน้นพัฒนาศักยภาพบริการทุกระดับ(</a:t>
            </a:r>
            <a:r>
              <a:rPr lang="en-GB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S</a:t>
            </a:r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ตสม.,แม่สอด</a:t>
            </a:r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,M2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อุ้มผาง,ท่าสองยาง</a:t>
            </a:r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,F2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แม่ระมาด,พบพระ,บ้านตาก,สาม</a:t>
            </a: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เงา</a:t>
            </a:r>
          </a:p>
          <a:p>
            <a:pPr marL="355600" indent="-273050">
              <a:buFont typeface="+mj-lt"/>
              <a:buAutoNum type="arabicPeriod"/>
            </a:pP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เพิ่ม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คุณภาพการบริการระดับปฐมภูมิและเด็กเกิดรอดแม่ปลอดภัย			</a:t>
            </a:r>
          </a:p>
          <a:p>
            <a:pPr marL="355600" indent="-273050">
              <a:buFont typeface="+mj-lt"/>
              <a:buAutoNum type="arabicPeriod"/>
            </a:pP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มี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ระบบการส่งต่อที่ได้มาตรฐาน (รพ. ระดับ </a:t>
            </a:r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S, M1, M2 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สามารถให้คำปรึกษา ตลอด 24 ชั่วโมง) และลดการส่งต่อผู้ป่วย </a:t>
            </a:r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Normal </a:t>
            </a:r>
            <a:r>
              <a:rPr lang="en-US" sz="1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Labour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179512" y="836712"/>
            <a:ext cx="8786710" cy="1169551"/>
          </a:xfrm>
          <a:prstGeom prst="rect">
            <a:avLst/>
          </a:prstGeom>
          <a:solidFill>
            <a:srgbClr val="FF99FF"/>
          </a:solidFill>
        </p:spPr>
        <p:txBody>
          <a:bodyPr wrap="square">
            <a:spAutoFit/>
          </a:bodyPr>
          <a:lstStyle/>
          <a:p>
            <a:r>
              <a:rPr lang="th-TH" sz="1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สาขา</a:t>
            </a:r>
            <a:r>
              <a:rPr lang="en-US" sz="1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5 </a:t>
            </a:r>
            <a:r>
              <a:rPr lang="th-TH" sz="1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สาขาหลัก (สูติกรรม )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US" sz="1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Health Need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lvl="0" indent="-260350">
              <a:buFont typeface="+mj-lt"/>
              <a:buAutoNum type="arabicPeriod"/>
            </a:pP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รพท. ระดับ </a:t>
            </a:r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S , M2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  ขาดแคลนทรัพยากร เพื่อพัฒนาการบริการผู้ป่วย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lvl="0" indent="-260350">
              <a:buFont typeface="+mj-lt"/>
              <a:buAutoNum type="arabicPeriod"/>
            </a:pP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รพช. ระดับ </a:t>
            </a:r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M2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 มีแพทย์เฉพาะทาง แต่ยังขาดแคลนอุปกรณ์ในห้องผ่าตัด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lvl="0" indent="-260350">
              <a:buFont typeface="+mj-lt"/>
              <a:buAutoNum type="arabicPeriod"/>
            </a:pP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รพช. ระดับ </a:t>
            </a:r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F2 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เพิ่มศักยภาพการดูแลผู้รับบริการด้านสูติ-นรีเวชกรรม ได้คุณภาพ และยังขาดแคลน</a:t>
            </a: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ทรัพยากร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179512" y="3555593"/>
            <a:ext cx="8784976" cy="954107"/>
          </a:xfrm>
          <a:prstGeom prst="rect">
            <a:avLst/>
          </a:prstGeom>
          <a:solidFill>
            <a:srgbClr val="FFFF99"/>
          </a:solidFill>
        </p:spPr>
        <p:txBody>
          <a:bodyPr wrap="square">
            <a:spAutoFit/>
          </a:bodyPr>
          <a:lstStyle/>
          <a:p>
            <a:r>
              <a:rPr lang="th-TH" sz="1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สาขา</a:t>
            </a:r>
            <a:r>
              <a:rPr lang="en-US" sz="1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5 </a:t>
            </a:r>
            <a:r>
              <a:rPr lang="th-TH" sz="1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สาขาหลัก (ออร์โธปิดิกส์)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US" sz="1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Health Need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449263" lvl="3" indent="-268288">
              <a:buFont typeface="+mj-lt"/>
              <a:buAutoNum type="arabicPeriod"/>
            </a:pP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รพท. มีความสามารถในการรักษาระดับตติยภูมิ </a:t>
            </a:r>
            <a:endParaRPr lang="th-TH" sz="14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449263" lvl="3" indent="-268288">
              <a:buFont typeface="+mj-lt"/>
              <a:buAutoNum type="arabicPeriod"/>
            </a:pP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รพช. 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มีศักยภาพการดูแลผู้ป่วยขั้นพื้นฐานได้ และมีแนวทางการส่งต่อแบบ </a:t>
            </a:r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Fast track 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โดยตรงกับ </a:t>
            </a:r>
            <a:r>
              <a:rPr lang="th-TH" sz="14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รพท</a:t>
            </a: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179512" y="4779729"/>
            <a:ext cx="8784976" cy="116955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Designed </a:t>
            </a:r>
            <a:r>
              <a:rPr lang="en-US" sz="1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Services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446088" lvl="6" indent="-265113">
              <a:buFont typeface="+mj-lt"/>
              <a:buAutoNum type="arabicPeriod"/>
            </a:pP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เพิ่มศักยภาพบริการของ รพท.</a:t>
            </a:r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(S)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 การดูแลผู้ป่วยออร์โธปิดิกส์ในระดับตติยภูมิ ให้มีความพร้อมในการให้บริการ</a:t>
            </a:r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case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ที่ซับซ้อน และกรณีที่ส่งต่อจาก รพช</a:t>
            </a:r>
            <a:r>
              <a:rPr lang="th-TH" sz="1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พัฒนาระบบการส่งต่อ </a:t>
            </a:r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Fast track</a:t>
            </a:r>
          </a:p>
          <a:p>
            <a:pPr marL="446088" lvl="6" indent="-265113">
              <a:buFont typeface="+mj-lt"/>
              <a:buAutoNum type="arabicPeriod"/>
            </a:pP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พัฒนาศักยภาพ รพช. </a:t>
            </a:r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M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2 และ </a:t>
            </a:r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F 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ให้สามารถดูแลผู้ป่วยขั้นพื้นฐานได้และมีแนวทางการส่งต่อแบบ </a:t>
            </a:r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Fast track 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โดยตรงกับ </a:t>
            </a:r>
            <a:r>
              <a:rPr lang="th-TH" sz="1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รพท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8204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ชื่อเรื่อง 1"/>
          <p:cNvSpPr txBox="1">
            <a:spLocks noGrp="1"/>
          </p:cNvSpPr>
          <p:nvPr>
            <p:ph type="title"/>
          </p:nvPr>
        </p:nvSpPr>
        <p:spPr>
          <a:xfrm>
            <a:off x="71883" y="202630"/>
            <a:ext cx="8964613" cy="418058"/>
          </a:xfrm>
          <a:prstGeom prst="rect">
            <a:avLst/>
          </a:prstGeom>
          <a:solidFill>
            <a:srgbClr val="CC00FF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th-TH" sz="2800" b="1" dirty="0" smtClean="0">
                <a:latin typeface="TH Niramit AS" pitchFamily="2" charset="-34"/>
                <a:cs typeface="TH Niramit AS" pitchFamily="2" charset="-34"/>
              </a:rPr>
              <a:t> SP</a:t>
            </a:r>
            <a:r>
              <a:rPr lang="th-TH" altLang="th-TH" sz="2800" b="1" dirty="0" smtClean="0">
                <a:latin typeface="TH Niramit AS" pitchFamily="2" charset="-34"/>
                <a:cs typeface="TH Niramit AS" pitchFamily="2" charset="-34"/>
              </a:rPr>
              <a:t> 5  สาขาหลัก</a:t>
            </a: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4467299" y="1988839"/>
            <a:ext cx="4489444" cy="1384995"/>
          </a:xfrm>
          <a:prstGeom prst="rect">
            <a:avLst/>
          </a:prstGeom>
          <a:solidFill>
            <a:srgbClr val="99FF33"/>
          </a:solidFill>
        </p:spPr>
        <p:txBody>
          <a:bodyPr wrap="square">
            <a:spAutoFit/>
          </a:bodyPr>
          <a:lstStyle/>
          <a:p>
            <a:r>
              <a:rPr lang="th-TH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มาตรการสำคัญ </a:t>
            </a:r>
            <a:r>
              <a:rPr lang="en-GB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: </a:t>
            </a:r>
            <a:r>
              <a:rPr lang="en-US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อายุรกรรม</a:t>
            </a:r>
            <a:endParaRPr lang="en-GB" sz="14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>
              <a:buAutoNum type="arabicPeriod"/>
            </a:pP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พัฒนา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โรคติดเชื้อในกระแสเลือด วินิจฉัย ให้ยาต้านจุลชีพ ภายใน 1 </a:t>
            </a: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ชั่วโมง</a:t>
            </a:r>
          </a:p>
          <a:p>
            <a:pPr marL="342900" indent="-342900">
              <a:buAutoNum type="arabicPeriod"/>
            </a:pP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พัฒนา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ความรู้จัดแนวทางการบริการโรคติดเชื้อในกระแสเลือด รวมถึงให้ความรู้ประชาชนทั่วไป เรื่องโรคติดเชื้อในกระแส</a:t>
            </a: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เลือด</a:t>
            </a:r>
            <a:endParaRPr lang="th-TH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146819" y="692696"/>
            <a:ext cx="8809924" cy="1169551"/>
          </a:xfrm>
          <a:prstGeom prst="rect">
            <a:avLst/>
          </a:prstGeom>
          <a:solidFill>
            <a:srgbClr val="FFFF99"/>
          </a:solidFill>
        </p:spPr>
        <p:txBody>
          <a:bodyPr wrap="square">
            <a:spAutoFit/>
          </a:bodyPr>
          <a:lstStyle/>
          <a:p>
            <a:pPr marL="0" lvl="1"/>
            <a:r>
              <a:rPr lang="th-TH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สาขา </a:t>
            </a:r>
            <a:r>
              <a:rPr lang="en-US" sz="1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5 </a:t>
            </a:r>
            <a:r>
              <a:rPr lang="th-TH" sz="1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สาขาหลัก (อายุรกรรม)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US" sz="1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Health </a:t>
            </a:r>
            <a:r>
              <a:rPr lang="en-US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Need</a:t>
            </a:r>
            <a:endParaRPr lang="th-TH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ผู้ป่วย </a:t>
            </a:r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Sepsis 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ได้รับการรักษาที่ทันท่วงที ซึ่งทำให้ลดอัตราตาย ไม่เกินร้อยละ 30 ทุกหน่วยบริการ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พัฒนาระบบชันสูตรใน รพช.สามารถวินิจฉัยได้ในระดับ รพช.ทุกแห่ง และสนับสนุนยาต้านจุลชีพ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ผู้ป่วยควรได้รับการบริการที่ทั่วถึงในการบริการทางด้านอายุรกรรมและครอบคลุมการให้บริการอย่างมี</a:t>
            </a: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คุณภาพ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สี่เหลี่ยมผืนผ้า 2"/>
          <p:cNvSpPr/>
          <p:nvPr/>
        </p:nvSpPr>
        <p:spPr>
          <a:xfrm>
            <a:off x="129208" y="3501008"/>
            <a:ext cx="8784975" cy="116955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/>
            <a:r>
              <a:rPr lang="en-US" sz="14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Designed Services </a:t>
            </a:r>
            <a:endParaRPr lang="en-US" sz="14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546100" lvl="0" indent="-184150">
              <a:buFont typeface="+mj-lt"/>
              <a:buAutoNum type="arabicPeriod"/>
            </a:pPr>
            <a:r>
              <a:rPr lang="th-TH" sz="14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พัฒนาระบบส่งผู้ป่วย </a:t>
            </a:r>
            <a:r>
              <a:rPr lang="en-US" sz="14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Severe Sepsis /Septic Shock </a:t>
            </a:r>
            <a:r>
              <a:rPr lang="th-TH" sz="14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en-US" sz="14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Sepsis fast track)</a:t>
            </a:r>
          </a:p>
          <a:p>
            <a:pPr marL="546100" lvl="0" indent="-184150">
              <a:buFont typeface="+mj-lt"/>
              <a:buAutoNum type="arabicPeriod"/>
            </a:pPr>
            <a:r>
              <a:rPr lang="th-TH" sz="14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มีการใช้แนวทางการดูแลผู้ป่วยติดเชื้อในกระแสเลือดได้มากกว่า80%</a:t>
            </a:r>
            <a:endParaRPr lang="en-US" sz="14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546100" lvl="0" indent="-184150">
              <a:buFont typeface="+mj-lt"/>
              <a:buAutoNum type="arabicPeriod"/>
            </a:pPr>
            <a:r>
              <a:rPr lang="th-TH" sz="14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พัฒนาศักยภาพในการวินิจฉัย/รักษาผู้ป่วย </a:t>
            </a:r>
            <a:r>
              <a:rPr lang="en-US" sz="14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Sepsis </a:t>
            </a:r>
            <a:r>
              <a:rPr lang="th-TH" sz="14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ให้ทันท่วงที ทุกหน่วยบริการ</a:t>
            </a:r>
            <a:endParaRPr lang="en-US" sz="14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546100" lvl="0" indent="-184150">
              <a:buFont typeface="+mj-lt"/>
              <a:buAutoNum type="arabicPeriod"/>
            </a:pPr>
            <a:r>
              <a:rPr lang="th-TH" sz="14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เพิ่มจำนวนเครื่องช่วยหายใจให้เพียงพอ ครอบคลุมถึง </a:t>
            </a:r>
            <a:r>
              <a:rPr lang="th-TH" sz="1400" dirty="0" err="1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รพช</a:t>
            </a:r>
            <a:r>
              <a:rPr lang="th-TH" sz="1400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endParaRPr lang="en-US" sz="14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143509" y="1988840"/>
            <a:ext cx="4068452" cy="138499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/>
            <a:r>
              <a:rPr lang="en-US" sz="14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Service Gap</a:t>
            </a:r>
            <a:endParaRPr lang="en-US" sz="14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177800" lvl="0" indent="-177800"/>
            <a:r>
              <a:rPr lang="th-TH" sz="14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1. </a:t>
            </a:r>
            <a:r>
              <a:rPr lang="th-TH" sz="1400" dirty="0" err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รพช</a:t>
            </a:r>
            <a:r>
              <a:rPr lang="th-TH" sz="14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.มีการส่งต่อล่าช้า ทำให้มีอัตราการตายมากกว่าร้อยละ30</a:t>
            </a:r>
            <a:endParaRPr lang="en-US" sz="14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177800" lvl="0" indent="-177800"/>
            <a:r>
              <a:rPr lang="th-TH" sz="14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2. ประชาชนยังขาดความรู้โรค </a:t>
            </a:r>
            <a:r>
              <a:rPr lang="en-US" sz="14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sepsis  </a:t>
            </a:r>
          </a:p>
          <a:p>
            <a:pPr marL="177800" lvl="0" indent="-177800"/>
            <a:r>
              <a:rPr lang="th-TH" sz="14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3. การวินิจฉัยใน </a:t>
            </a:r>
            <a:r>
              <a:rPr lang="th-TH" sz="1400" dirty="0" err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รพช</a:t>
            </a:r>
            <a:r>
              <a:rPr lang="th-TH" sz="14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 ยังล่าช้า</a:t>
            </a:r>
            <a:endParaRPr lang="en-US" sz="14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177800" lvl="0" indent="-177800"/>
            <a:r>
              <a:rPr lang="en-US" sz="14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4. </a:t>
            </a:r>
            <a:r>
              <a:rPr lang="th-TH" sz="14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ขาดการสนับสนุนยาต้านจุลชีพใน </a:t>
            </a:r>
            <a:r>
              <a:rPr lang="th-TH" sz="1400" dirty="0" err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รพช</a:t>
            </a:r>
            <a:r>
              <a:rPr lang="th-TH" sz="14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endParaRPr lang="en-US" sz="14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1393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สี่เหลี่ยมผืนผ้า 4"/>
          <p:cNvSpPr/>
          <p:nvPr/>
        </p:nvSpPr>
        <p:spPr>
          <a:xfrm>
            <a:off x="159412" y="1844824"/>
            <a:ext cx="8784976" cy="954107"/>
          </a:xfrm>
          <a:prstGeom prst="rect">
            <a:avLst/>
          </a:prstGeom>
          <a:solidFill>
            <a:srgbClr val="FF99FF"/>
          </a:solidFill>
        </p:spPr>
        <p:txBody>
          <a:bodyPr wrap="square">
            <a:spAutoFit/>
          </a:bodyPr>
          <a:lstStyle/>
          <a:p>
            <a:r>
              <a:rPr lang="th-TH" sz="1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มาตรการสำคัญ </a:t>
            </a:r>
            <a:r>
              <a:rPr lang="en-GB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:</a:t>
            </a:r>
            <a:r>
              <a:rPr lang="th-TH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กุมารเวชกรรม</a:t>
            </a:r>
          </a:p>
          <a:p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1. 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โรงพยาบาลทั่วไป มีศักยภาพการดูแลผู้ป่วยเด็ก ในระดับตติยภูมิ มีความพร้อมในการให้บริการที่ส่งต่อจาก รพช.	</a:t>
            </a:r>
          </a:p>
          <a:p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. โรงพยาบาลระดับ </a:t>
            </a:r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M2 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สามารถให้บริการผู้ป่วยเด็ก และสามารถดูแลผู้ป่วยเด็กใช้เครื่องช่วยหายใจได้	</a:t>
            </a:r>
          </a:p>
          <a:p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3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. โรงพยาบาลชุมชน มีระบบการส่งต่อ </a:t>
            </a:r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Fast track 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กับ โรงพยาบาลทั่วไป </a:t>
            </a: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โดยตรง</a:t>
            </a:r>
            <a:endParaRPr lang="th-TH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ชื่อเรื่อง 1"/>
          <p:cNvSpPr txBox="1">
            <a:spLocks noGrp="1"/>
          </p:cNvSpPr>
          <p:nvPr>
            <p:ph type="title"/>
          </p:nvPr>
        </p:nvSpPr>
        <p:spPr>
          <a:xfrm>
            <a:off x="71883" y="202630"/>
            <a:ext cx="8964613" cy="418058"/>
          </a:xfrm>
          <a:prstGeom prst="rect">
            <a:avLst/>
          </a:prstGeom>
          <a:solidFill>
            <a:srgbClr val="CC00FF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th-TH" sz="2800" b="1" dirty="0" smtClean="0">
                <a:latin typeface="TH Niramit AS" pitchFamily="2" charset="-34"/>
                <a:cs typeface="TH Niramit AS" pitchFamily="2" charset="-34"/>
              </a:rPr>
              <a:t> SP</a:t>
            </a:r>
            <a:r>
              <a:rPr lang="th-TH" altLang="th-TH" sz="2800" b="1" dirty="0" smtClean="0">
                <a:latin typeface="TH Niramit AS" pitchFamily="2" charset="-34"/>
                <a:cs typeface="TH Niramit AS" pitchFamily="2" charset="-34"/>
              </a:rPr>
              <a:t> 5  สาขาหลัก</a:t>
            </a: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159412" y="764704"/>
            <a:ext cx="8798806" cy="95410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th-TH" sz="1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สาขา</a:t>
            </a:r>
            <a:r>
              <a:rPr lang="en-US" sz="1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5 </a:t>
            </a:r>
            <a:r>
              <a:rPr lang="th-TH" sz="1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สาขาหลัก (กุมารเวชกรรม) 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US" sz="1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Health Need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1. 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รพท. ยังขาดทรัพยากรทางด้านการบริการ ระดับตติยภูมิ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2. 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รพช. ควรพัฒนาเครือข่ายในการส่งต่อผู้ป่วยเด็กให้เข็มแข็ง(</a:t>
            </a:r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Fast track</a:t>
            </a:r>
            <a:r>
              <a:rPr lang="en-US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159412" y="2924944"/>
            <a:ext cx="8805076" cy="1384995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Designed </a:t>
            </a:r>
            <a:r>
              <a:rPr lang="en-US" sz="1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Services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1. พัฒนาศักยภาพรพท.</a:t>
            </a:r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(S)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 การดูแลผู้ป่วยเด็กในระดับตติยภูมิ ให้มีความพร้อมในการให้บริการ</a:t>
            </a:r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case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ที่ซับซ้อน และกรณีที่ส่งต่อจาก รพช</a:t>
            </a:r>
            <a:r>
              <a:rPr lang="th-TH" sz="1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1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:</a:t>
            </a:r>
            <a:r>
              <a:rPr lang="th-TH" sz="1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เพิ่ม </a:t>
            </a:r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PICU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 ที่ รพ. ตสม.,รพ.แม่สอด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2.เพิ่มศักยภาพบริการ รพช. </a:t>
            </a:r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M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2 (รพ.อุ้มผาง,ท่าสองยาง)ให้สามารถให้บริการผู้ป่วยเด็ก และสามารถดูแลผู้ป่วยเด็กใช้เครื่องช่วยหายใจได้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3.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 พัฒนาระบบการส่งต่อ </a:t>
            </a:r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Fast track 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ระหว่างรพช. กับ รพท.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8" name="ตาราง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7953897"/>
              </p:ext>
            </p:extLst>
          </p:nvPr>
        </p:nvGraphicFramePr>
        <p:xfrm>
          <a:off x="159412" y="4437112"/>
          <a:ext cx="8867328" cy="2065350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1296144"/>
                <a:gridCol w="2448272"/>
                <a:gridCol w="2376264"/>
                <a:gridCol w="2746648"/>
              </a:tblGrid>
              <a:tr h="288032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050" b="1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โรงพยาบาล</a:t>
                      </a:r>
                      <a:endParaRPr lang="th-TH" sz="105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549" marR="8549" marT="8549" marB="0" anchor="ctr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Health  Need </a:t>
                      </a:r>
                      <a:r>
                        <a:rPr lang="th-TH" sz="1050" b="1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1050" b="1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5</a:t>
                      </a:r>
                      <a:r>
                        <a:rPr lang="th-TH" sz="1050" b="1" u="none" strike="noStrike" baseline="0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สาขา</a:t>
                      </a:r>
                      <a:r>
                        <a:rPr lang="en-US" sz="1050" b="1" u="none" strike="noStrike" baseline="0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sz="1050" b="1" u="none" strike="noStrike" baseline="0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กุมารฯ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549" marR="8549" marT="8549" marB="0" anchor="ctr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Service  Gap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549" marR="8549" marT="8549" marB="0" anchor="ctr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050" b="1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1050" b="1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มาตรการ</a:t>
                      </a:r>
                      <a:r>
                        <a:rPr lang="th-TH" sz="1050" b="1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สำคัญในการจัดการบริการ</a:t>
                      </a:r>
                      <a:r>
                        <a:rPr lang="th-TH" sz="1050" b="1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สุขภาพ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549" marR="8549" marT="8549" marB="0" anchor="ctr">
                    <a:solidFill>
                      <a:schemeClr val="accent6"/>
                    </a:solidFill>
                  </a:tcPr>
                </a:tc>
              </a:tr>
              <a:tr h="230816">
                <a:tc>
                  <a:txBody>
                    <a:bodyPr/>
                    <a:lstStyle/>
                    <a:p>
                      <a:pPr marL="228600" indent="-228600" algn="l" fontAlgn="b">
                        <a:buAutoNum type="arabicPeriod"/>
                      </a:pPr>
                      <a:r>
                        <a:rPr lang="th-TH" sz="1050" u="none" strike="noStrike" dirty="0" err="1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รพ.ต</a:t>
                      </a: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สม.(</a:t>
                      </a:r>
                      <a:r>
                        <a:rPr lang="en-US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S</a:t>
                      </a:r>
                      <a:r>
                        <a:rPr lang="en-US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)</a:t>
                      </a:r>
                      <a:endParaRPr lang="th-TH" sz="1050" u="none" strike="noStrike" dirty="0" smtClean="0"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รพ.แม่สอด (</a:t>
                      </a:r>
                      <a:r>
                        <a:rPr lang="en-US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S)</a:t>
                      </a:r>
                    </a:p>
                    <a:p>
                      <a:pPr marL="0" indent="0" algn="l" fontAlgn="b">
                        <a:buNone/>
                      </a:pPr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549" marR="8549" marT="8549" marB="0"/>
                </a:tc>
                <a:tc>
                  <a:txBody>
                    <a:bodyPr/>
                    <a:lstStyle/>
                    <a:p>
                      <a:pPr marL="228600" marR="0" indent="-142875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การดูแล</a:t>
                      </a:r>
                      <a:r>
                        <a:rPr lang="en-US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ARIC, </a:t>
                      </a:r>
                      <a:r>
                        <a:rPr lang="en-US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Dengue</a:t>
                      </a: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เป็นมาตรฐานในทุกสถานบริการ</a:t>
                      </a:r>
                      <a:endParaRPr lang="th-TH" sz="1050" b="0" i="0" u="none" strike="noStrike" dirty="0" smtClean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549" marR="8549" marT="8549" marB="0"/>
                </a:tc>
                <a:tc>
                  <a:txBody>
                    <a:bodyPr/>
                    <a:lstStyle/>
                    <a:p>
                      <a:pPr marL="228600" marR="0" indent="-142875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คุณภาพการดูแล </a:t>
                      </a:r>
                      <a:r>
                        <a:rPr lang="en-US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ARIC, </a:t>
                      </a:r>
                      <a:r>
                        <a:rPr lang="en-US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Dengue</a:t>
                      </a: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ที่เป็นมาตรฐาน &lt;90%</a:t>
                      </a:r>
                    </a:p>
                    <a:p>
                      <a:pPr marL="228600" marR="0" indent="-142875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มีภาวะแทรกซ้อนระหว่างการส่งต่อ</a:t>
                      </a:r>
                    </a:p>
                    <a:p>
                      <a:pPr algn="l" fontAlgn="b"/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549" marR="8549" marT="8549" marB="0" anchor="b"/>
                </a:tc>
                <a:tc>
                  <a:txBody>
                    <a:bodyPr/>
                    <a:lstStyle/>
                    <a:p>
                      <a:pPr marL="228600" marR="0" indent="-142875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กำกับ-ติดตามคุณภาพการ</a:t>
                      </a: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รักษา</a:t>
                      </a:r>
                      <a:r>
                        <a:rPr lang="en-US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ARIC , Asthma , Dengue , Anemia</a:t>
                      </a: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, </a:t>
                      </a:r>
                      <a:r>
                        <a:rPr lang="en-US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Diarrhea</a:t>
                      </a:r>
                    </a:p>
                    <a:p>
                      <a:pPr algn="l" fontAlgn="b"/>
                      <a:endParaRPr lang="th-TH" sz="105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549" marR="8549" marT="8549" marB="0"/>
                </a:tc>
              </a:tr>
              <a:tr h="230816">
                <a:tc>
                  <a:txBody>
                    <a:bodyPr/>
                    <a:lstStyle/>
                    <a:p>
                      <a:pPr algn="l" fontAlgn="b"/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3.รพ.อุ้มผาง (</a:t>
                      </a:r>
                      <a:r>
                        <a:rPr lang="en-US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M2</a:t>
                      </a:r>
                      <a:r>
                        <a:rPr lang="en-US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)</a:t>
                      </a:r>
                    </a:p>
                    <a:p>
                      <a:pPr algn="l" fontAlgn="b"/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4.รพ.ท่าสองยาง (</a:t>
                      </a:r>
                      <a:r>
                        <a:rPr lang="en-US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M2)</a:t>
                      </a:r>
                    </a:p>
                    <a:p>
                      <a:pPr algn="l" fontAlgn="b"/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5. รพ.แม่ระมาด (</a:t>
                      </a:r>
                      <a:r>
                        <a:rPr lang="en-US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F2)</a:t>
                      </a:r>
                    </a:p>
                    <a:p>
                      <a:pPr algn="l" fontAlgn="b"/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6. รพ.พบพระ (</a:t>
                      </a:r>
                      <a:r>
                        <a:rPr lang="en-US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F2)</a:t>
                      </a:r>
                    </a:p>
                    <a:p>
                      <a:pPr algn="l" fontAlgn="b"/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7. รพ.บ้านตาก (</a:t>
                      </a:r>
                      <a:r>
                        <a:rPr lang="en-US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F2)</a:t>
                      </a:r>
                    </a:p>
                    <a:p>
                      <a:pPr algn="l" fontAlgn="b"/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8. รพ.สามเงา (</a:t>
                      </a:r>
                      <a:r>
                        <a:rPr lang="en-US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F2)</a:t>
                      </a:r>
                      <a:endParaRPr lang="th-TH" sz="1050" u="none" strike="noStrike" dirty="0" smtClean="0"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9. รพ.วังเจ้า (</a:t>
                      </a:r>
                      <a:r>
                        <a:rPr lang="en-US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F3)</a:t>
                      </a:r>
                      <a:endParaRPr lang="en-US" sz="1050" b="1" i="0" u="none" strike="noStrike" dirty="0" smtClean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549" marR="8549" marT="8549" marB="0"/>
                </a:tc>
                <a:tc>
                  <a:txBody>
                    <a:bodyPr/>
                    <a:lstStyle/>
                    <a:p>
                      <a:pPr marL="228600" marR="0" indent="-22860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 </a:t>
                      </a: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การดูแล</a:t>
                      </a:r>
                      <a:r>
                        <a:rPr lang="en-US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ARIC, Dengue</a:t>
                      </a: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เป็นมาตรฐานในทุกสถานบริการ</a:t>
                      </a:r>
                    </a:p>
                    <a:p>
                      <a:pPr marL="228600" indent="-228600" algn="l" fontAlgn="ctr">
                        <a:buFont typeface="+mj-lt"/>
                        <a:buAutoNum type="arabicPeriod"/>
                      </a:pPr>
                      <a:endParaRPr lang="th-TH" sz="105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549" marR="8549" marT="8549" marB="0"/>
                </a:tc>
                <a:tc>
                  <a:txBody>
                    <a:bodyPr/>
                    <a:lstStyle/>
                    <a:p>
                      <a:pPr marL="228600" marR="0" indent="-142875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 </a:t>
                      </a: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คุณภาพการดูแล </a:t>
                      </a:r>
                      <a:r>
                        <a:rPr lang="en-US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ARIC, Dengue</a:t>
                      </a: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ที่เป็นมาตรฐาน &lt;90%</a:t>
                      </a:r>
                    </a:p>
                    <a:p>
                      <a:pPr marL="228600" marR="0" indent="-142875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มีภาวะแทรกซ้อนระหว่างการส่งต่อ</a:t>
                      </a:r>
                    </a:p>
                    <a:p>
                      <a:pPr algn="l" fontAlgn="ctr"/>
                      <a:endParaRPr lang="th-TH" sz="105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549" marR="8549" marT="8549" marB="0"/>
                </a:tc>
                <a:tc>
                  <a:txBody>
                    <a:bodyPr/>
                    <a:lstStyle/>
                    <a:p>
                      <a:pPr marL="228600" marR="0" indent="-142875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 </a:t>
                      </a: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กำกับ-ติดตามคุณภาพการรักษา</a:t>
                      </a:r>
                      <a:r>
                        <a:rPr lang="en-US" sz="1050" u="none" strike="noStrike" dirty="0" err="1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ARIC,Asthma,Dengue</a:t>
                      </a: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มีมาตรฐานเพิ่มขึ้น ทุกระดับ (โรคเพิ่มเติม </a:t>
                      </a:r>
                      <a:r>
                        <a:rPr lang="en-US" sz="1050" u="none" strike="noStrike" dirty="0" err="1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Diarrhrea</a:t>
                      </a:r>
                      <a:r>
                        <a:rPr lang="en-US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, Anemia)</a:t>
                      </a: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</a:p>
                    <a:p>
                      <a:pPr marL="228600" marR="0" indent="-142875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พัฒนาระบบส่งต่อ ให้มีคุณภาพมาตรฐาน</a:t>
                      </a:r>
                      <a:endParaRPr lang="th-TH" sz="1050" b="0" i="0" u="none" strike="noStrike" dirty="0" smtClean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549" marR="8549" marT="8549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67387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ชื่อเรื่อง 1"/>
          <p:cNvSpPr txBox="1">
            <a:spLocks noGrp="1"/>
          </p:cNvSpPr>
          <p:nvPr>
            <p:ph type="title"/>
          </p:nvPr>
        </p:nvSpPr>
        <p:spPr>
          <a:xfrm>
            <a:off x="71883" y="130622"/>
            <a:ext cx="8964613" cy="418058"/>
          </a:xfrm>
          <a:prstGeom prst="rect">
            <a:avLst/>
          </a:prstGeom>
          <a:solidFill>
            <a:srgbClr val="CC00FF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th-TH" sz="2800" b="1" dirty="0" smtClean="0">
                <a:latin typeface="TH Niramit AS" pitchFamily="2" charset="-34"/>
                <a:cs typeface="TH Niramit AS" pitchFamily="2" charset="-34"/>
              </a:rPr>
              <a:t> SP</a:t>
            </a:r>
            <a:r>
              <a:rPr lang="th-TH" altLang="th-TH" sz="2800" b="1" dirty="0" smtClean="0">
                <a:latin typeface="TH Niramit AS" pitchFamily="2" charset="-34"/>
                <a:cs typeface="TH Niramit AS" pitchFamily="2" charset="-34"/>
              </a:rPr>
              <a:t> สาขา ปฐมภูมิ</a:t>
            </a:r>
          </a:p>
        </p:txBody>
      </p:sp>
      <p:sp>
        <p:nvSpPr>
          <p:cNvPr id="9" name="ตัวแทนเนื้อหา 2"/>
          <p:cNvSpPr txBox="1">
            <a:spLocks/>
          </p:cNvSpPr>
          <p:nvPr/>
        </p:nvSpPr>
        <p:spPr>
          <a:xfrm>
            <a:off x="204869" y="4797152"/>
            <a:ext cx="8773989" cy="187220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en-US" sz="14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Designed </a:t>
            </a:r>
            <a:r>
              <a:rPr lang="en-US" sz="1400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Services</a:t>
            </a:r>
          </a:p>
          <a:p>
            <a:pPr marL="0" indent="0">
              <a:buNone/>
              <a:defRPr/>
            </a:pPr>
            <a:r>
              <a:rPr lang="en-US" sz="14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1.</a:t>
            </a:r>
            <a:r>
              <a:rPr lang="th-TH" sz="14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จัดบริการ</a:t>
            </a:r>
            <a:r>
              <a:rPr lang="th-TH" sz="14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ตามบริบท และ </a:t>
            </a:r>
            <a:r>
              <a:rPr lang="en-US" sz="14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Essential care</a:t>
            </a:r>
          </a:p>
          <a:p>
            <a:pPr marL="0" indent="0">
              <a:buNone/>
              <a:defRPr/>
            </a:pPr>
            <a:r>
              <a:rPr lang="en-US" sz="14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2.Primary </a:t>
            </a:r>
            <a:r>
              <a:rPr lang="en-US" sz="14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Care Cluster </a:t>
            </a:r>
            <a:r>
              <a:rPr lang="th-TH" sz="14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เขตเมือง  จัดบริการ ศสม.แม่สอด  ปี 2561 </a:t>
            </a:r>
          </a:p>
          <a:p>
            <a:pPr marL="0" indent="0">
              <a:buNone/>
              <a:defRPr/>
            </a:pPr>
            <a:r>
              <a:rPr lang="th-TH" sz="14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3.เพิ่ม</a:t>
            </a:r>
            <a:r>
              <a:rPr lang="th-TH" sz="14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อาคารบริการสำหรับเขตเมืองเพิ่มความเข้าถึงบริการกลุ่มผู้สูงอายุและกลุ่มภาวะพึ่งพิงใน ศสม.เมืองตาก ปี 2562 </a:t>
            </a:r>
          </a:p>
          <a:p>
            <a:pPr marL="0" indent="0">
              <a:buNone/>
              <a:defRPr/>
            </a:pPr>
            <a:r>
              <a:rPr lang="th-TH" sz="14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4.ยก</a:t>
            </a:r>
            <a:r>
              <a:rPr lang="th-TH" sz="14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ฐานะหน่วยบริการ รพช.แม่ระมาด,พบพระ จาก </a:t>
            </a:r>
            <a:r>
              <a:rPr lang="en-US" sz="14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F2</a:t>
            </a:r>
            <a:r>
              <a:rPr lang="th-TH" sz="14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เป็น </a:t>
            </a:r>
            <a:r>
              <a:rPr lang="en-US" sz="14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F1 </a:t>
            </a:r>
            <a:r>
              <a:rPr lang="th-TH" sz="14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ในปี 2561</a:t>
            </a:r>
          </a:p>
          <a:p>
            <a:pPr marL="0" indent="0">
              <a:buNone/>
              <a:defRPr/>
            </a:pPr>
            <a:r>
              <a:rPr lang="th-TH" sz="14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5.พัฒนา</a:t>
            </a:r>
            <a:r>
              <a:rPr lang="th-TH" sz="14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ศักยภาพบริการของหน่วยบริการปฐมภูมิ ทุกระดับในพื้นที่(รพ.สต.,สสช.) ปี 2561 - 2565</a:t>
            </a:r>
          </a:p>
          <a:p>
            <a:pPr marL="0" indent="0">
              <a:buNone/>
              <a:defRPr/>
            </a:pPr>
            <a:r>
              <a:rPr lang="th-TH" sz="14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6.พัฒนา</a:t>
            </a:r>
            <a:r>
              <a:rPr lang="th-TH" sz="14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ศักยภาพของบุคลากรในการให้บริการในระดับปฐมภูมิ ปี 2561 - </a:t>
            </a:r>
            <a:r>
              <a:rPr lang="th-TH" sz="14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2565					</a:t>
            </a:r>
          </a:p>
          <a:p>
            <a:pPr marL="0" indent="0">
              <a:buNone/>
              <a:defRPr/>
            </a:pPr>
            <a:r>
              <a:rPr lang="th-TH" sz="14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	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th-TH" sz="14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							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th-TH" sz="14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190499" y="1832044"/>
            <a:ext cx="4741542" cy="2893100"/>
          </a:xfrm>
          <a:prstGeom prst="rect">
            <a:avLst/>
          </a:prstGeom>
          <a:solidFill>
            <a:schemeClr val="accent6"/>
          </a:solidFill>
        </p:spPr>
        <p:txBody>
          <a:bodyPr wrap="square">
            <a:spAutoFit/>
          </a:bodyPr>
          <a:lstStyle/>
          <a:p>
            <a:r>
              <a:rPr lang="en-US" sz="1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Health Need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1. 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ลดแออัด ลดขั้นตอนการบริการ บริการผสมผสาน และระบบการดูแลกลุ่มวัยต่างๆใน รพท. (ตสม.) 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2. 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ลดความแออัด และเพิ่มศักยภาพการบริการใน รพช.(</a:t>
            </a:r>
            <a:r>
              <a:rPr lang="en-GB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F2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)แม่ระมาด,พบพระ เพื่อรองรับการการขยายของประชากรสอดคล้องกับการพัฒนาพื้นที่เศรษฐกิจชายแดน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3. 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เพิ่มศักยภาพในการจัดระบบบริการอย่างทั่วถึงสำหรับกลุ่ม ผู้ป่วยภาวะพึ่งพิง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4.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 การป้องกันและการเฝ้าระวังโรคติดต่อในพื้นที่ชายแดน พื้นที่สูง พื้นที่ห่างไกลกันดาร		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5.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 จัดบริการปฐมภูมิในเขตเมือง/ชนบท 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6. 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บริการปฐมภูมิ มีคุณภาพมาตรฐานภายใต้การมีส่วนร่วมทุกภาคส่วน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5065423" y="2190923"/>
            <a:ext cx="3971073" cy="2462213"/>
          </a:xfrm>
          <a:prstGeom prst="rect">
            <a:avLst/>
          </a:prstGeom>
          <a:solidFill>
            <a:srgbClr val="99FF99"/>
          </a:solidFill>
        </p:spPr>
        <p:txBody>
          <a:bodyPr wrap="square">
            <a:spAutoFit/>
          </a:bodyPr>
          <a:lstStyle/>
          <a:p>
            <a:r>
              <a:rPr lang="en-US" sz="1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Service Gap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การคืนข้อมูล และสร้างความเข้าใจในบทบาทหน้าที่ของภาคีเครือข่ายด้านสุขภาพ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การสร้างความร่วมมือของชุมชน และคืนความเป็นเจ้าของการดูแลสุขภาพให้ประชาชน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การเฝ้าระวังโรคทางระบาดวิทยา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การประสานงานร่วมเครือข่ายการเฝ้าระวังโรคระหว่างประเทศและชุมชนชายแดนและพื้นที่พิเศษ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การสร้างศักยภาพเครือข่ายชุมชนชายแดน และพื้นที่พิเศษ</a:t>
            </a:r>
          </a:p>
        </p:txBody>
      </p:sp>
      <p:graphicFrame>
        <p:nvGraphicFramePr>
          <p:cNvPr id="3" name="ตาราง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577936"/>
              </p:ext>
            </p:extLst>
          </p:nvPr>
        </p:nvGraphicFramePr>
        <p:xfrm>
          <a:off x="190500" y="620689"/>
          <a:ext cx="8557964" cy="10801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541740"/>
                <a:gridCol w="1224136"/>
                <a:gridCol w="792088"/>
              </a:tblGrid>
              <a:tr h="432048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1.</a:t>
                      </a:r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ร้อยละอำเภอที่มี</a:t>
                      </a:r>
                      <a:r>
                        <a:rPr lang="en-US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District Health System(DHS)</a:t>
                      </a:r>
                      <a: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ที่เชื่อมโยงระบบบริการปฐมภูมิ</a:t>
                      </a:r>
                      <a:r>
                        <a:rPr lang="th-TH" sz="1200" u="none" strike="noStrike" dirty="0" err="1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กับุ</a:t>
                      </a:r>
                      <a: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ชมชนและท้องถิ่นอย่างมีคุณภาพ</a:t>
                      </a:r>
                      <a:endParaRPr lang="th-TH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≤ร้อย</a:t>
                      </a:r>
                      <a: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ละ ๘๕</a:t>
                      </a:r>
                      <a:endParaRPr lang="th-TH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2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100</a:t>
                      </a:r>
                      <a:endParaRPr lang="th-TH" sz="12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/>
                </a:tc>
              </a:tr>
              <a:tr h="216024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2.</a:t>
                      </a:r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ร้อยละของผู้มีภาวะพึ่งพิงได้รับการดูแลต่อเนื่อง</a:t>
                      </a:r>
                      <a:endParaRPr lang="th-TH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/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แสดง</a:t>
                      </a:r>
                      <a: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ผลงานจริง</a:t>
                      </a:r>
                      <a:endParaRPr lang="th-TH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2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100</a:t>
                      </a:r>
                      <a:endParaRPr lang="th-TH" sz="12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/>
                </a:tc>
              </a:tr>
              <a:tr h="432048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3.</a:t>
                      </a:r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สัดส่วนการใช้บริการผู้ป่วยนอกที่หน่วยบริการปฐมภูมิต่อการใช้บริการผู้ป่วยนอกที่โรงพยาบาล</a:t>
                      </a:r>
                      <a:endParaRPr lang="th-TH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70:30</a:t>
                      </a:r>
                      <a:endParaRPr lang="th-TH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37981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ชื่อเรื่อง 1"/>
          <p:cNvSpPr txBox="1">
            <a:spLocks noGrp="1"/>
          </p:cNvSpPr>
          <p:nvPr>
            <p:ph type="title"/>
          </p:nvPr>
        </p:nvSpPr>
        <p:spPr>
          <a:xfrm>
            <a:off x="71883" y="44624"/>
            <a:ext cx="8964613" cy="418058"/>
          </a:xfrm>
          <a:prstGeom prst="rect">
            <a:avLst/>
          </a:prstGeom>
          <a:solidFill>
            <a:srgbClr val="CC00FF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th-TH" sz="2800" b="1" dirty="0" smtClean="0">
                <a:latin typeface="TH Niramit AS" pitchFamily="2" charset="-34"/>
                <a:cs typeface="TH Niramit AS" pitchFamily="2" charset="-34"/>
              </a:rPr>
              <a:t> SP</a:t>
            </a:r>
            <a:r>
              <a:rPr lang="th-TH" altLang="th-TH" sz="2800" b="1" dirty="0" smtClean="0">
                <a:latin typeface="TH Niramit AS" pitchFamily="2" charset="-34"/>
                <a:cs typeface="TH Niramit AS" pitchFamily="2" charset="-34"/>
              </a:rPr>
              <a:t> สาขาแพทย์แผนไทย</a:t>
            </a: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207008" y="1611377"/>
            <a:ext cx="8856984" cy="116955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en-US" sz="1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Health Need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US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1.</a:t>
            </a: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สนับสนุน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ให้หน่วยบริการในระดับโรงพยาบาลทั่วไป/ชมุชน ผลิตยาแผนไทยเฉพาะรายได้ 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US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2.</a:t>
            </a: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การ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ให้บริการคลินิกแพทย์แผนไทยคู่ขนานที่แผนกผู้ป่วยนอก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US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3.</a:t>
            </a: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สนับสนุน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ให้หน่วยบริการในระดับ รพ.สต. จัดบริการแพทย์แผนไทย : บริการจ่ายยาแผนไทย / นวดรักษา /นวดฟื้นฟู </a:t>
            </a:r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ประคบสมุนไพร เป็นต้น อย่างน้อยร้อยละ </a:t>
            </a:r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50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 ของจำนวน รพ.สต.ทั้งหมดในจังหวัด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207008" y="2924944"/>
            <a:ext cx="8829487" cy="3323987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r>
              <a:rPr lang="en-US" sz="1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Designed </a:t>
            </a:r>
            <a:r>
              <a:rPr lang="en-US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Services </a:t>
            </a:r>
            <a:r>
              <a:rPr lang="th-TH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pPr marL="342900" indent="-342900">
              <a:buFont typeface="+mj-lt"/>
              <a:buAutoNum type="arabicPeriod"/>
            </a:pP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เพิ่ม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ศักยภาพบริการด้านการแพทย์แผนไทย ในสถานบริการทุกระดับ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73050" lvl="0" indent="-273050">
              <a:buFont typeface="+mj-lt"/>
              <a:buAutoNum type="arabicPeriod"/>
            </a:pP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จัดหาเครื่องผลิต เช่น เครื่องต้มยาสมุนไพรแบบสำเร็จรูปเพื่อจ่ายในผู้ป่วยเฉพาะได้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73050" lvl="0" indent="-273050">
              <a:buFont typeface="+mj-lt"/>
              <a:buAutoNum type="arabicPeriod"/>
            </a:pP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จัดบริการการแพทย์แผนไทยและการแพทย์ทางเลือกแบบครบวงจรที่มีการรักษาโรคทั่วไปและเฉพาะโรค</a:t>
            </a:r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ในสถานบริการที่มีความ</a:t>
            </a: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พร้อม</a:t>
            </a:r>
          </a:p>
          <a:p>
            <a:pPr marL="273050" lvl="0" indent="-273050">
              <a:buFont typeface="+mj-lt"/>
              <a:buAutoNum type="arabicPeriod"/>
            </a:pP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การฝึกประสบการณ์ในการรักษาโรค (12 อาการโรค) ด้วยการออกหน่วยแพทย์แผนไทยเคลื่อนที่ ร่วมกับเครือข่ายแพทย์แผนไทยในจังหวัดตาก </a:t>
            </a:r>
            <a:endParaRPr lang="th-TH" sz="14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73050" lvl="0" indent="-273050">
              <a:buFont typeface="+mj-lt"/>
              <a:buAutoNum type="arabicPeriod"/>
            </a:pPr>
            <a:r>
              <a:rPr lang="th-TH" sz="1400" dirty="0">
                <a:latin typeface="Tahoma" panose="020B0604030504040204" pitchFamily="34" charset="0"/>
                <a:cs typeface="Tahoma" panose="020B0604030504040204" pitchFamily="34" charset="0"/>
              </a:rPr>
              <a:t>การพัฒนางานประจำสู่งานวิจัย </a:t>
            </a:r>
            <a:endParaRPr lang="th-TH" sz="1400" dirty="0" smtClean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marL="273050" lvl="0" indent="-273050">
              <a:buFont typeface="+mj-lt"/>
              <a:buAutoNum type="arabicPeriod"/>
            </a:pPr>
            <a:r>
              <a:rPr lang="th-TH" sz="1400" dirty="0">
                <a:latin typeface="Tahoma" panose="020B0604030504040204" pitchFamily="34" charset="0"/>
                <a:cs typeface="Tahoma" panose="020B0604030504040204" pitchFamily="34" charset="0"/>
              </a:rPr>
              <a:t>จัดบริการการแพทย์แผนไทยและการแพทย์ทางเลือกเชิงรุกพร้อมทั้ง</a:t>
            </a:r>
            <a:r>
              <a:rPr lang="th-TH" sz="1400" dirty="0" err="1">
                <a:latin typeface="Tahoma" panose="020B0604030504040204" pitchFamily="34" charset="0"/>
                <a:cs typeface="Tahoma" panose="020B0604030504040204" pitchFamily="34" charset="0"/>
              </a:rPr>
              <a:t>บูรณา</a:t>
            </a:r>
            <a:r>
              <a:rPr lang="th-TH" sz="1400" dirty="0">
                <a:latin typeface="Tahoma" panose="020B0604030504040204" pitchFamily="34" charset="0"/>
                <a:cs typeface="Tahoma" panose="020B0604030504040204" pitchFamily="34" charset="0"/>
              </a:rPr>
              <a:t>การกับงานโรคไม่ติดต่อ งานผู้สูงอายุ เป็น</a:t>
            </a:r>
            <a:r>
              <a:rPr lang="th-TH" sz="1400" dirty="0" smtClean="0">
                <a:latin typeface="Tahoma" panose="020B0604030504040204" pitchFamily="34" charset="0"/>
                <a:cs typeface="Tahoma" panose="020B0604030504040204" pitchFamily="34" charset="0"/>
              </a:rPr>
              <a:t>ต้น</a:t>
            </a:r>
          </a:p>
          <a:p>
            <a:pPr marL="273050" lvl="0" indent="-273050">
              <a:buFont typeface="+mj-lt"/>
              <a:buAutoNum type="arabicPeriod"/>
            </a:pPr>
            <a:r>
              <a:rPr lang="th-TH" sz="1400" dirty="0">
                <a:latin typeface="Tahoma" panose="020B0604030504040204" pitchFamily="34" charset="0"/>
                <a:cs typeface="Tahoma" panose="020B0604030504040204" pitchFamily="34" charset="0"/>
              </a:rPr>
              <a:t>การจัดทำเครือข่ายหมอพื้นบ้าน เพื่อแลกเปลี่ยนเรียนรู้ในการรักษาสุขภาพของประชาชน ระหว่างหมอพื้นบ้านกับบุคลากรด้านการแพทย์แผนไทย                                </a:t>
            </a:r>
          </a:p>
          <a:p>
            <a:pPr marL="273050" lvl="0" indent="-273050">
              <a:buFont typeface="+mj-lt"/>
              <a:buAutoNum type="arabicPeriod"/>
            </a:pPr>
            <a:r>
              <a:rPr lang="th-TH" sz="1400" dirty="0" smtClean="0">
                <a:latin typeface="Tahoma" panose="020B0604030504040204" pitchFamily="34" charset="0"/>
                <a:cs typeface="Tahoma" panose="020B0604030504040204" pitchFamily="34" charset="0"/>
              </a:rPr>
              <a:t>สร้าง</a:t>
            </a:r>
            <a:r>
              <a:rPr lang="th-TH" sz="1400" dirty="0">
                <a:latin typeface="Tahoma" panose="020B0604030504040204" pitchFamily="34" charset="0"/>
                <a:cs typeface="Tahoma" panose="020B0604030504040204" pitchFamily="34" charset="0"/>
              </a:rPr>
              <a:t>เครือข่ายสุขภาพภาคประชาชนในการดูแลสุขภาพตนเองตามหลักการแพทย์วิถีธรรมระบบสุขภาพพึ่งตนแบบพอเพียง และขยายเครือข่ายทั่ว</a:t>
            </a:r>
            <a:r>
              <a:rPr lang="th-TH" sz="1400" dirty="0" smtClean="0">
                <a:latin typeface="Tahoma" panose="020B0604030504040204" pitchFamily="34" charset="0"/>
                <a:cs typeface="Tahoma" panose="020B0604030504040204" pitchFamily="34" charset="0"/>
              </a:rPr>
              <a:t>ทั้งผ่าน</a:t>
            </a:r>
            <a:r>
              <a:rPr lang="th-TH" sz="1400" dirty="0">
                <a:latin typeface="Tahoma" panose="020B0604030504040204" pitchFamily="34" charset="0"/>
                <a:cs typeface="Tahoma" panose="020B0604030504040204" pitchFamily="34" charset="0"/>
              </a:rPr>
              <a:t>ทาง </a:t>
            </a:r>
            <a:r>
              <a:rPr lang="th-TH" sz="1400" dirty="0" smtClean="0">
                <a:latin typeface="Tahoma" panose="020B0604030504040204" pitchFamily="34" charset="0"/>
                <a:cs typeface="Tahoma" panose="020B0604030504040204" pitchFamily="34" charset="0"/>
              </a:rPr>
              <a:t>เครือข่ายภาค</a:t>
            </a:r>
            <a:r>
              <a:rPr lang="th-TH" sz="1400" dirty="0">
                <a:latin typeface="Tahoma" panose="020B0604030504040204" pitchFamily="34" charset="0"/>
                <a:cs typeface="Tahoma" panose="020B0604030504040204" pitchFamily="34" charset="0"/>
              </a:rPr>
              <a:t>ประชาชน ท้องถิ่น </a:t>
            </a:r>
            <a:r>
              <a:rPr lang="th-TH" sz="1400" dirty="0" err="1">
                <a:latin typeface="Tahoma" panose="020B0604030504040204" pitchFamily="34" charset="0"/>
                <a:cs typeface="Tahoma" panose="020B0604030504040204" pitchFamily="34" charset="0"/>
              </a:rPr>
              <a:t>อส</a:t>
            </a:r>
            <a:r>
              <a:rPr lang="th-TH" sz="1400" dirty="0">
                <a:latin typeface="Tahoma" panose="020B0604030504040204" pitchFamily="34" charset="0"/>
                <a:cs typeface="Tahoma" panose="020B0604030504040204" pitchFamily="34" charset="0"/>
              </a:rPr>
              <a:t>ม. ผู้สูงอายุ โรงเรียน  </a:t>
            </a:r>
            <a:r>
              <a:rPr lang="th-TH" sz="1400" dirty="0" err="1">
                <a:latin typeface="Tahoma" panose="020B0604030504040204" pitchFamily="34" charset="0"/>
                <a:cs typeface="Tahoma" panose="020B0604030504040204" pitchFamily="34" charset="0"/>
              </a:rPr>
              <a:t>กศน</a:t>
            </a:r>
            <a:r>
              <a:rPr lang="th-TH" sz="1400" dirty="0">
                <a:latin typeface="Tahoma" panose="020B0604030504040204" pitchFamily="34" charset="0"/>
                <a:cs typeface="Tahoma" panose="020B0604030504040204" pitchFamily="34" charset="0"/>
              </a:rPr>
              <a:t>. วัด มูลนิธิสืบ หมอพื้นบ้าน</a:t>
            </a:r>
            <a:r>
              <a:rPr lang="th-TH" sz="1400" dirty="0" smtClean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en-US" sz="1400" dirty="0"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3" name="ตาราง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1615115"/>
              </p:ext>
            </p:extLst>
          </p:nvPr>
        </p:nvGraphicFramePr>
        <p:xfrm>
          <a:off x="207009" y="620689"/>
          <a:ext cx="8676963" cy="86409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323889"/>
                <a:gridCol w="1176537"/>
                <a:gridCol w="1176537"/>
              </a:tblGrid>
              <a:tr h="29168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Health Outcome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เป้าหมาย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ผลงาน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572407"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 </a:t>
                      </a:r>
                      <a:r>
                        <a:rPr lang="th-TH" sz="14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ร้อย</a:t>
                      </a:r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ละของผู้ป่วยนอกได้รับบริการทางการแพทย์แผนไทยและแพทย์ทางเลือกที่ได้มาตรฐาน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ร้อยละ </a:t>
                      </a:r>
                      <a:r>
                        <a:rPr lang="en-US" sz="14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18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22.82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74661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ตาราง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7246244"/>
              </p:ext>
            </p:extLst>
          </p:nvPr>
        </p:nvGraphicFramePr>
        <p:xfrm>
          <a:off x="107504" y="188640"/>
          <a:ext cx="8856984" cy="688533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52128"/>
                <a:gridCol w="2448272"/>
                <a:gridCol w="2548250"/>
                <a:gridCol w="2708334"/>
              </a:tblGrid>
              <a:tr h="61555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050" b="1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โรงพยาบาล</a:t>
                      </a:r>
                      <a:endParaRPr lang="th-TH" sz="105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119" marR="1119" marT="11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Health  Need </a:t>
                      </a:r>
                      <a:r>
                        <a:rPr lang="th-TH" sz="1050" b="1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สาขาแพทย์แผนไทย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119" marR="1119" marT="11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Service  Gap</a:t>
                      </a:r>
                      <a:endParaRPr lang="en-US" sz="10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119" marR="1119" marT="1119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050" b="1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 </a:t>
                      </a:r>
                      <a:r>
                        <a:rPr lang="th-TH" sz="1050" b="1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มาตรการ</a:t>
                      </a:r>
                      <a:r>
                        <a:rPr lang="th-TH" sz="1050" b="1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สำคัญในการจัดการบริการสุขภาพ      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119" marR="1119" marT="1119" marB="0"/>
                </a:tc>
              </a:tr>
              <a:tr h="409620">
                <a:tc>
                  <a:txBody>
                    <a:bodyPr/>
                    <a:lstStyle/>
                    <a:p>
                      <a:pPr algn="l" fontAlgn="t"/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1. </a:t>
                      </a:r>
                      <a:r>
                        <a:rPr lang="th-TH" sz="1050" u="none" strike="noStrike" dirty="0" err="1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รพ.ต</a:t>
                      </a: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สม.(</a:t>
                      </a:r>
                      <a:r>
                        <a:rPr lang="en-US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S)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119" marR="1119" marT="1119" marB="0"/>
                </a:tc>
                <a:tc>
                  <a:txBody>
                    <a:bodyPr/>
                    <a:lstStyle/>
                    <a:p>
                      <a:pPr marL="228600" indent="-142875" algn="l" fontAlgn="t">
                        <a:buFont typeface="+mj-lt"/>
                        <a:buAutoNum type="arabicPeriod"/>
                      </a:pPr>
                      <a:r>
                        <a:rPr lang="th-TH" sz="1050" u="none" strike="noStrike" baseline="0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เพิ่ม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การเข้าถึงบริการของประชาชนในเขตอำเภอเมือง                            </a:t>
                      </a:r>
                      <a:endParaRPr lang="th-TH" sz="1050" u="none" strike="noStrike" dirty="0" smtClean="0"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142875" algn="l" fontAlgn="t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พัฒนาการ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มีส่วนร่วมของเครือข่าย       </a:t>
                      </a:r>
                      <a:endParaRPr lang="th-TH" sz="1050" u="none" strike="noStrike" dirty="0" smtClean="0"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142875" algn="l" fontAlgn="t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เพิ่ม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โอกาสในการเข้าถึงบริการทางเวชกรรมแผนไทย(</a:t>
                      </a:r>
                      <a:r>
                        <a:rPr lang="th-TH" sz="1050" u="none" strike="noStrike" dirty="0" err="1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ร.พ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./ชุมชน)                 </a:t>
                      </a:r>
                      <a:endParaRPr lang="th-TH" sz="1050" u="none" strike="noStrike" dirty="0" smtClean="0"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142875" algn="l" fontAlgn="t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เป็น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ทางเลือกในการรักษาผู้ป่วยในโรคที่ทางการแพทย์แผน</a:t>
                      </a: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ไทย</a:t>
                      </a:r>
                    </a:p>
                    <a:p>
                      <a:pPr marL="228600" indent="-142875" algn="l" fontAlgn="t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มี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ข้อมูลวิชาการสนับสนุนใช้ร่วมดูแลผู้ป่วยแบบผสมผสานกับการแพทย์แผนปัจจุบันในเขตอำเภอเมืองที่แพทย์แผนไทยสามารถรักษาได้     </a:t>
                      </a:r>
                      <a:endParaRPr lang="th-TH" sz="1050" u="none" strike="noStrike" dirty="0" smtClean="0"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142875" algn="l" fontAlgn="t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สนับสนุนให้รพ.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สต.มียาแผนไทยอย่างน้อย 10 รายการ</a:t>
                      </a:r>
                      <a:endParaRPr lang="th-TH" sz="105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119" marR="1119" marT="1119" marB="0"/>
                </a:tc>
                <a:tc>
                  <a:txBody>
                    <a:bodyPr/>
                    <a:lstStyle/>
                    <a:p>
                      <a:pPr marL="228600" indent="-142875" algn="l" fontAlgn="t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ขาด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ข้อมูลด้านวิชาการใน</a:t>
                      </a: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การมาสนับสนุน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ให้เกิดประสิทธิภาพและประสิทธิผลในการรักษาด้วยศาสตร์การแพทย์แผนไทย    </a:t>
                      </a:r>
                      <a:endParaRPr lang="th-TH" sz="1050" u="none" strike="noStrike" dirty="0" smtClean="0"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142875" algn="l" fontAlgn="t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แพทย์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แผน</a:t>
                      </a: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ไทยยังขาด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ความเชี่ยวชาญในการรักษาโรคด้วยศาสตร์การแพทย์แผนไทย</a:t>
                      </a: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ฯ</a:t>
                      </a:r>
                    </a:p>
                    <a:p>
                      <a:pPr marL="228600" indent="-142875" algn="l" fontAlgn="t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ขาด 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วัสดุ - ครุภัณฑ์ ยาแผนไทย (ยาตำรับ) ในการให้บริการการแพทย์แผนไทย   </a:t>
                      </a:r>
                      <a:endParaRPr lang="th-TH" sz="1050" u="none" strike="noStrike" dirty="0" smtClean="0"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142875" algn="l" fontAlgn="t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สถานที่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ในการให้บริการคับแคบ ไม่เพียงพอและไม่สะดวกต่อการรับบริการ                               </a:t>
                      </a:r>
                      <a:endParaRPr lang="th-TH" sz="105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119" marR="1119" marT="1119" marB="0"/>
                </a:tc>
                <a:tc>
                  <a:txBody>
                    <a:bodyPr/>
                    <a:lstStyle/>
                    <a:p>
                      <a:pPr marL="228600" indent="-142875" algn="l" fontAlgn="t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จัดบริการ</a:t>
                      </a:r>
                      <a:r>
                        <a:rPr lang="th-TH" sz="1050" u="none" strike="noStrike" dirty="0" err="1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คลินิค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การแพทย์แผนไทยและการแพทย์ผสมผสาน</a:t>
                      </a:r>
                      <a:r>
                        <a:rPr lang="th-TH" sz="1050" u="none" strike="noStrike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มีการบริการเฉพาะทาง เช่น ข้อเข่าเสื่อม ,ภูมิแพ้หรืออัมพฤกษ์อัมพาต อย่างน้อย 1 อาการ                                  </a:t>
                      </a:r>
                      <a:endParaRPr lang="th-TH" sz="1050" u="none" strike="noStrike" dirty="0" smtClean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142875" algn="l" fontAlgn="t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จัดบริการ</a:t>
                      </a:r>
                      <a:r>
                        <a:rPr lang="th-TH" sz="1050" u="none" strike="noStrike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ดูแลผู้ป่วยระยะสุดท้าย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ด้วยศาสตร์การแพทย์แผนไทยและการแพทย์ทางเลือก      </a:t>
                      </a:r>
                      <a:endParaRPr lang="th-TH" sz="1050" u="none" strike="noStrike" dirty="0" smtClean="0"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142875" algn="l" fontAlgn="t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เพิ่มพูน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ทักษะวิชาชีพด้านการแพทย์แผนไทย </a:t>
                      </a:r>
                      <a:endParaRPr lang="th-TH" sz="1050" u="none" strike="noStrike" dirty="0" smtClean="0"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142875" algn="l" fontAlgn="t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ศึกษาวิจัย</a:t>
                      </a: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หรือร่วมศึกษาวิจัยเพื่อพัฒนาด้านการแพทย์แผนไทยหรือการแพทย์ทางเลือก      </a:t>
                      </a:r>
                      <a:endParaRPr lang="th-TH" sz="1050" u="none" strike="noStrike" dirty="0" smtClean="0"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142875" algn="l" fontAlgn="t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จัดบริการ</a:t>
                      </a:r>
                      <a:r>
                        <a:rPr lang="th-TH" sz="1050" u="none" strike="noStrike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แพทย์แผนไทยเคลื่อนที่ในเครือข่าย เขตอำเภอเมือง                     </a:t>
                      </a:r>
                      <a:endParaRPr lang="th-TH" sz="1050" b="0" i="0" u="none" strike="noStrike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119" marR="1119" marT="1119" marB="0"/>
                </a:tc>
              </a:tr>
              <a:tr h="264126">
                <a:tc>
                  <a:txBody>
                    <a:bodyPr/>
                    <a:lstStyle/>
                    <a:p>
                      <a:pPr algn="l" fontAlgn="t"/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2. รพ.แม่สอด (</a:t>
                      </a:r>
                      <a:r>
                        <a:rPr lang="en-US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S)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119" marR="1119" marT="1119" marB="0"/>
                </a:tc>
                <a:tc>
                  <a:txBody>
                    <a:bodyPr/>
                    <a:lstStyle/>
                    <a:p>
                      <a:pPr marL="228600" indent="-228600" algn="l" fontAlgn="t">
                        <a:buFont typeface="+mj-lt"/>
                        <a:buAutoNum type="arabicPeriod"/>
                      </a:pP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เป็น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ทางเลือกในการรักษาให้กับผู้ป่วยในโรคที่การแพทย์แผน</a:t>
                      </a: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ไทย</a:t>
                      </a:r>
                    </a:p>
                    <a:p>
                      <a:pPr marL="228600" indent="-228600" algn="l" fontAlgn="t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มี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ข้อมูลวิชาการสนับสนุนมาใช้ร่วมดูแลผู้ป่วยแบบผสมผสานกับการแพทย์แผนปัจจุบัน (โรคข้อเข่าเสื่อม)                                </a:t>
                      </a:r>
                      <a:endParaRPr lang="th-TH" sz="1050" u="none" strike="noStrike" dirty="0" smtClean="0"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 algn="l" fontAlgn="t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เพิ่ม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การเข้าถึงบริการการแพทย์แผนไทย  </a:t>
                      </a:r>
                      <a:endParaRPr lang="th-TH" sz="105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119" marR="1119" marT="1119" marB="0"/>
                </a:tc>
                <a:tc>
                  <a:txBody>
                    <a:bodyPr/>
                    <a:lstStyle/>
                    <a:p>
                      <a:pPr marL="228600" indent="-142875" algn="l" fontAlgn="t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บุคลากร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ด้านแพทย์แผนไทยขาดทักษะและประสบการณ์ในการรักษาและขาดความรู้ด้านแพทย์แผนปัจจุบัน </a:t>
                      </a:r>
                      <a:endParaRPr lang="th-TH" sz="1050" u="none" strike="noStrike" dirty="0" smtClean="0"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142875" algn="l" fontAlgn="t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การ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ขาดการสนับสนุน(ยาพอก)ที่ใช้ในคลินิกเฉพาะโรค(คลินิกข้อเข่าเสื่อม)      </a:t>
                      </a:r>
                      <a:endParaRPr lang="th-TH" sz="1050" u="none" strike="noStrike" dirty="0" smtClean="0"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142875" algn="l" fontAlgn="t">
                        <a:buFont typeface="+mj-lt"/>
                        <a:buAutoNum type="arabicPeriod"/>
                      </a:pPr>
                      <a:r>
                        <a:rPr lang="th-TH" sz="1050" u="none" strike="noStrike" dirty="0" err="1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จนท</a:t>
                      </a: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.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ยังขาดความเข้าใจในการบันทึกข้อมูลการให้บริการคลินิกเฉพาะโรคด้านการแพทย์แผนไทย                </a:t>
                      </a:r>
                      <a:endParaRPr lang="th-TH" sz="105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119" marR="1119" marT="1119" marB="0"/>
                </a:tc>
                <a:tc>
                  <a:txBody>
                    <a:bodyPr/>
                    <a:lstStyle/>
                    <a:p>
                      <a:pPr marL="228600" indent="-142875" algn="l" fontAlgn="t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จัดบริการ</a:t>
                      </a:r>
                      <a:r>
                        <a:rPr lang="th-TH" sz="1050" u="none" strike="noStrike" dirty="0" err="1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คลินิค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การแพทย์แผนไทยและการแพทย์ผสมผสาน</a:t>
                      </a:r>
                      <a:r>
                        <a:rPr lang="th-TH" sz="1050" u="none" strike="noStrike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มีการบริการเฉพาะทาง เช่น ข้อเข่าเสื่อม   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         </a:t>
                      </a:r>
                      <a:endParaRPr lang="th-TH" sz="1050" u="none" strike="noStrike" dirty="0" smtClean="0"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142875" algn="l" fontAlgn="t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จัด</a:t>
                      </a:r>
                      <a:r>
                        <a:rPr lang="th-TH" sz="1050" u="none" strike="noStrike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กิจกรรมสำรวจชุมชนออกหน่วยเพิ่มขึ้น</a:t>
                      </a:r>
                      <a:endParaRPr lang="th-TH" sz="1050" b="0" i="0" u="none" strike="noStrike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119" marR="1119" marT="1119" marB="0"/>
                </a:tc>
              </a:tr>
              <a:tr h="611072">
                <a:tc>
                  <a:txBody>
                    <a:bodyPr/>
                    <a:lstStyle/>
                    <a:p>
                      <a:pPr algn="l" fontAlgn="t"/>
                      <a:r>
                        <a:rPr lang="th-TH" sz="105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3.รพ.อุ้มผาง (</a:t>
                      </a:r>
                      <a:r>
                        <a:rPr lang="en-US" sz="105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M2)</a:t>
                      </a:r>
                      <a:endParaRPr lang="en-US" sz="10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119" marR="1119" marT="1119" marB="0"/>
                </a:tc>
                <a:tc>
                  <a:txBody>
                    <a:bodyPr/>
                    <a:lstStyle/>
                    <a:p>
                      <a:pPr marL="228600" indent="-228600" algn="l" fontAlgn="t">
                        <a:buAutoNum type="arabicPeriod"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ประสิทธิภาพ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และประสิทธิผลในการรักษาด้วยศาสตร์การแพทย์แผนไทยฯ โดยการสนับสนุนให้มีการใช้ยาปรุงเฉพาะราย           </a:t>
                      </a:r>
                      <a:endParaRPr lang="th-TH" sz="1050" u="none" strike="noStrike" dirty="0" smtClean="0"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 algn="l" fontAlgn="t">
                        <a:buAutoNum type="arabicPeriod"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เป็น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ทางเลือกในการรักษาให้กับผู้ป่วยในโรคที่การแพทย์แผน</a:t>
                      </a: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ไทย</a:t>
                      </a:r>
                    </a:p>
                    <a:p>
                      <a:pPr marL="228600" indent="-228600" algn="l" fontAlgn="t">
                        <a:buAutoNum type="arabicPeriod"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มี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ข้อมูลวิชาการสนับสนุนมาใช้ร่วมดูแลผู้ป่วยแบบผสมผสานกับการแพทย์แผนปัจจุบัน (12 อาการ/โรค) หรือโรคที่เป็นปัญหาด้านสุขภาพของพื้นที่ที่การแพทย์แผนไทยสามารถรักษาได้                </a:t>
                      </a:r>
                      <a:endParaRPr lang="th-TH" sz="1050" u="none" strike="noStrike" dirty="0" smtClean="0"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 algn="l" fontAlgn="t">
                        <a:buAutoNum type="arabicPeriod"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สนับสนุนให้รพ.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สต. จัดบริการการแพทย์แผนไทย(จ่ายยาสมุนไพร,นวดรักษา/นวดฟื้นฟู/ประคบสมุนไพร เป็นต้น </a:t>
                      </a: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                      </a:t>
                      </a:r>
                    </a:p>
                    <a:p>
                      <a:pPr marL="228600" indent="-228600" algn="l" fontAlgn="t">
                        <a:buAutoNum type="arabicPeriod"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ผู้ป่วย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เรื้อรัง(</a:t>
                      </a:r>
                      <a:r>
                        <a:rPr lang="en-US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NCD) 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มีช่องทางเลือกในการรักษา ด้วยการแพทย์แผนไทย และการดูแลตนเองด้วยศาสตร์การแพทย์ทางเลือก(แพทย์วิถีธรรม) การแพทย์พื้นบ้านที่กระทรวงสาธารณสุขให้การยอมรับ และรับรอง </a:t>
                      </a:r>
                      <a:endParaRPr lang="th-TH" sz="105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119" marR="1119" marT="1119" marB="0"/>
                </a:tc>
                <a:tc>
                  <a:txBody>
                    <a:bodyPr/>
                    <a:lstStyle/>
                    <a:p>
                      <a:pPr marL="228600" indent="-142875" algn="l" fontAlgn="t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การ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ยังขาดข้อมูลด้านวิชาการในการมาสนับสนุนให้เกิดประสิทธิภาพและประสิทธิผลในการรักษาด้วยศาสตร์การแพทย์แผน</a:t>
                      </a: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ไทย </a:t>
                      </a:r>
                    </a:p>
                    <a:p>
                      <a:pPr marL="228600" indent="-142875" algn="l" fontAlgn="t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แพทย์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แผนไทยยังขาดความเชี่ยวชาญในการรักษาโรคด้วยศาสตร์การแพทย์แผนไทย</a:t>
                      </a: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ฯ</a:t>
                      </a:r>
                    </a:p>
                    <a:p>
                      <a:pPr marL="228600" indent="-142875" algn="l" fontAlgn="t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การ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ขาด วัสดุ - ครุภัณฑ์ ยาแผนไทย (ยาตำรับ) ในการให้บริการการแพทย์แผนไทย                                  </a:t>
                      </a:r>
                      <a:endParaRPr lang="th-TH" sz="1050" u="none" strike="noStrike" dirty="0" smtClean="0"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142875" algn="l" fontAlgn="t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ลักษณะ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พื้นที่อำเภออุ้มผาง ที่มีประชากรชนเผ่า และพื้นที่ที่ห่างไกล ทำให้การเข้าถึงบริการการแพทย์แผนไทยในพื้นที่ยังมีน้อย      </a:t>
                      </a:r>
                      <a:endParaRPr lang="th-TH" sz="1050" u="none" strike="noStrike" dirty="0" smtClean="0"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142875" algn="l" fontAlgn="t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ผู้ป่วย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เรื้อรัง เบาหวาน ความดัน ในอำเภออุ้มผาง  ยังขาดโอกาสในการรับรู้ เรียนรู้ การดูแลสุขภาพตนเองด้วยศาสตร์การแพทย์แผนไทยการแพทย์ทางเลือก (การแพทย์วิถีธรรม) และการแพทย์พื้นบ้าน อื่นๆ ที่กระทรวงสาธารณสุขให้การยอมรับ และ รับรอง       </a:t>
                      </a:r>
                      <a:endParaRPr lang="th-TH" sz="105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119" marR="1119" marT="1119" marB="0"/>
                </a:tc>
                <a:tc>
                  <a:txBody>
                    <a:bodyPr/>
                    <a:lstStyle/>
                    <a:p>
                      <a:pPr marL="228600" indent="-228600" algn="l" fontAlgn="t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การ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พัฒนางานประจำสู่งานวิจัย               </a:t>
                      </a:r>
                      <a:endParaRPr lang="th-TH" sz="1050" u="none" strike="noStrike" dirty="0" smtClean="0"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 algn="l" fontAlgn="t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ฝึก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ประสบการณ์ในการรักษาโรค (12 อาการโรค) ด้วยการ</a:t>
                      </a:r>
                      <a:r>
                        <a:rPr lang="th-TH" sz="1050" u="none" strike="noStrike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ออกหน่วยแพทย์แผนไทยเคลื่อนที่ 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ร่วมกับเครือข่ายแพทย์แผนไทยในจังหวัดตาก                                        </a:t>
                      </a:r>
                      <a:endParaRPr lang="th-TH" sz="1050" u="none" strike="noStrike" dirty="0" smtClean="0"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 algn="l" fontAlgn="t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จัดหา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ยา จัดเก็บยา และจ่ายยาแผนไทยที่มีคุณภาพมาตรฐานและการติดตามเฝ้าระวังผลข้างเคียง                                        </a:t>
                      </a:r>
                      <a:endParaRPr lang="th-TH" sz="1050" u="none" strike="noStrike" dirty="0" smtClean="0"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 algn="l" fontAlgn="t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จัดบริการ</a:t>
                      </a:r>
                      <a:r>
                        <a:rPr lang="th-TH" sz="1050" u="none" strike="noStrike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การแพทย์แผนไทยและการแพทย์ทางเลือกเชิงรุกพร้อมทั้ง</a:t>
                      </a:r>
                      <a:r>
                        <a:rPr lang="th-TH" sz="1050" u="none" strike="noStrike" dirty="0" err="1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บูรณา</a:t>
                      </a:r>
                      <a:r>
                        <a:rPr lang="th-TH" sz="1050" u="none" strike="noStrike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การกับงานโรคไม่ติดต่อ งานผู้สูงอายุ 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เป็นต้น                         </a:t>
                      </a:r>
                      <a:endParaRPr lang="th-TH" sz="1050" u="none" strike="noStrike" dirty="0" smtClean="0"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 algn="l" fontAlgn="t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การ</a:t>
                      </a:r>
                      <a:r>
                        <a:rPr lang="th-TH" sz="1050" u="none" strike="noStrike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จัดทำเครือข่ายหมอพื้นบ้าน 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เพื่อแลกเปลี่ยนเรียนรู้ในการรักษาสุขภาพของประชาชน ระหว่างหมอพื้นบ้านกับบุคลากรด้านการแพทย์แผนไทย                                </a:t>
                      </a:r>
                      <a:endParaRPr lang="th-TH" sz="1050" u="none" strike="noStrike" dirty="0" smtClean="0"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 algn="l" fontAlgn="t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สร้าง</a:t>
                      </a:r>
                      <a:r>
                        <a:rPr lang="th-TH" sz="1050" u="none" strike="noStrike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เครือข่ายสุขภาพภาคประชาชนในการดูแลสุขภาพตนเองตามหลักการแพทย์วิถีธรรม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ระบบสุขภาพพึ่งตนแบบพอเพียง และขยายเครือข่ายทั่วทั้งอำเภออุ้มผาง </a:t>
                      </a: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(ภาคประชาชน, 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ท้องถิ่น </a:t>
                      </a: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,</a:t>
                      </a:r>
                      <a:r>
                        <a:rPr lang="th-TH" sz="1050" u="none" strike="noStrike" dirty="0" err="1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อส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ม. </a:t>
                      </a: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,ผู้สูงอายุ ,โรงเรียน , </a:t>
                      </a:r>
                      <a:r>
                        <a:rPr lang="th-TH" sz="1050" u="none" strike="noStrike" dirty="0" err="1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กศน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. </a:t>
                      </a: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,วัด 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มูลนิธิ</a:t>
                      </a: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สืบ, 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หมอ</a:t>
                      </a: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พื้นบ้าน)</a:t>
                      </a:r>
                      <a:endParaRPr lang="th-TH" sz="105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119" marR="1119" marT="1119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4619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ตาราง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804364"/>
              </p:ext>
            </p:extLst>
          </p:nvPr>
        </p:nvGraphicFramePr>
        <p:xfrm>
          <a:off x="107504" y="188640"/>
          <a:ext cx="8856984" cy="656529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08112"/>
                <a:gridCol w="2520280"/>
                <a:gridCol w="2448272"/>
                <a:gridCol w="2880320"/>
              </a:tblGrid>
              <a:tr h="61555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050" b="1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โรงพยาบาล</a:t>
                      </a:r>
                      <a:endParaRPr lang="th-TH" sz="105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119" marR="1119" marT="11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Health  Need </a:t>
                      </a:r>
                      <a:endParaRPr lang="en-US" sz="10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119" marR="1119" marT="11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Service  Gap</a:t>
                      </a:r>
                      <a:endParaRPr lang="en-US" sz="10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119" marR="1119" marT="1119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050" b="1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 </a:t>
                      </a:r>
                      <a:r>
                        <a:rPr lang="th-TH" sz="1050" b="1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มาตรการ</a:t>
                      </a:r>
                      <a:r>
                        <a:rPr lang="th-TH" sz="1050" b="1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สำคัญในการจัดการบริการสุขภาพ      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119" marR="1119" marT="1119" marB="0"/>
                </a:tc>
              </a:tr>
              <a:tr h="421931">
                <a:tc>
                  <a:txBody>
                    <a:bodyPr/>
                    <a:lstStyle/>
                    <a:p>
                      <a:pPr algn="l" fontAlgn="t"/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4.รพ.ท่าสองยาง (</a:t>
                      </a:r>
                      <a:r>
                        <a:rPr lang="en-US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M2)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119" marR="1119" marT="1119" marB="0"/>
                </a:tc>
                <a:tc>
                  <a:txBody>
                    <a:bodyPr/>
                    <a:lstStyle/>
                    <a:p>
                      <a:pPr marL="228600" indent="-228600" algn="l" fontAlgn="t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ประสิทธิภาพ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และประสิทธิผลในการรักษาด้วยศาสตร์การแพทย์แผนไทยฯและ การเป็นทางเลือกในการรักษาให้กับผู้ป่วย ในโรคที่มีข้อมูลวิชาการสนับสนุน</a:t>
                      </a:r>
                      <a:endParaRPr lang="th-TH" sz="105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119" marR="1119" marT="1119" marB="0"/>
                </a:tc>
                <a:tc>
                  <a:txBody>
                    <a:bodyPr/>
                    <a:lstStyle/>
                    <a:p>
                      <a:pPr marL="228600" indent="-228600" algn="l" fontAlgn="t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การ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ยังขาดข้อมูลด้านวิชาการในการมาสนับสนุนให้เกิดประสิทธิภาพและประสิทธิผลในการรักษาด้วยศาสตร์การแพทย์แผนไทย  </a:t>
                      </a:r>
                      <a:endParaRPr lang="th-TH" sz="1050" u="none" strike="noStrike" dirty="0" smtClean="0"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 algn="l" fontAlgn="t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บุคลากร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แพทย์แผนไทย มีจำนวนไม่เพียงพอต่อการให้บริการ และยังขาดความเชี่ยวชาญในการตรวจรักษาโรคด้วยศาสตร์การแพทย์แผนไทยฯ                              </a:t>
                      </a:r>
                      <a:endParaRPr lang="th-TH" sz="1050" u="none" strike="noStrike" dirty="0" smtClean="0"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 algn="l" fontAlgn="t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การ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ขาด วัสดุ - ครุภัณฑ์ ยาแผนไทย (ยาตำรับ) ในการให้บริการการแพทย์แผนไทย</a:t>
                      </a:r>
                      <a:endParaRPr lang="th-TH" sz="105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119" marR="1119" marT="1119" marB="0"/>
                </a:tc>
                <a:tc>
                  <a:txBody>
                    <a:bodyPr/>
                    <a:lstStyle/>
                    <a:p>
                      <a:pPr marL="228600" indent="-228600" algn="l" fontAlgn="t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การ</a:t>
                      </a:r>
                      <a:r>
                        <a:rPr lang="th-TH" sz="1050" u="none" strike="noStrike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พัฒนางานประจำสู่งานวิจัย                         </a:t>
                      </a:r>
                      <a:endParaRPr lang="th-TH" sz="1050" u="none" strike="noStrike" dirty="0" smtClean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 algn="l" fontAlgn="t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ฝึก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ประสบการณ์ในการรักษาโรค (12 อาการโรค) ด้วยการออกหน่วยแพทย์แผนไทยเคลื่อนที่ ร่วมกับเครือข่ายแพทย์แผนไทยในจังหวัดตาก           </a:t>
                      </a:r>
                      <a:endParaRPr lang="th-TH" sz="1050" u="none" strike="noStrike" dirty="0" smtClean="0"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 algn="l" fontAlgn="t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จัดหา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ยา จัดเก็บยา และจ่ายยาแผนไทยที่มีคุณภาพมาตรฐานและการติดตามเฝ้าระวังผลข้างเคียง          </a:t>
                      </a:r>
                      <a:endParaRPr lang="th-TH" sz="1050" u="none" strike="noStrike" dirty="0" smtClean="0"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 algn="l" fontAlgn="t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จัดบริการ</a:t>
                      </a:r>
                      <a:r>
                        <a:rPr lang="th-TH" sz="1050" u="none" strike="noStrike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การแพทย์แผนไทยและการแพทย์ทางเลือกเชิงรุกพร้อมทั้ง</a:t>
                      </a:r>
                      <a:r>
                        <a:rPr lang="th-TH" sz="1050" u="none" strike="noStrike" dirty="0" err="1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บูรณา</a:t>
                      </a:r>
                      <a:r>
                        <a:rPr lang="th-TH" sz="1050" u="none" strike="noStrike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การกับงานโรคไม่ติดต่อ งานผู้สูงอายุ 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เป็นต้น                                             </a:t>
                      </a:r>
                      <a:endParaRPr lang="th-TH" sz="1050" u="none" strike="noStrike" dirty="0" smtClean="0"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 algn="l" fontAlgn="t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การ</a:t>
                      </a:r>
                      <a:r>
                        <a:rPr lang="th-TH" sz="1050" u="none" strike="noStrike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จัดทำเครือข่ายหมอพื้นบ้าน 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เพื่อแลกเปลี่ยนเรียนรู้ในการรักษาสุขภาพของประชาชน ระหว่างหมอพื้นบ้านกับบุคลากรด้านการแพทย์แผนไทย                                </a:t>
                      </a:r>
                      <a:endParaRPr lang="th-TH" sz="105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119" marR="1119" marT="1119" marB="0"/>
                </a:tc>
              </a:tr>
              <a:tr h="573020">
                <a:tc>
                  <a:txBody>
                    <a:bodyPr/>
                    <a:lstStyle/>
                    <a:p>
                      <a:pPr algn="l" fontAlgn="t"/>
                      <a:r>
                        <a:rPr lang="th-TH" sz="105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6. รพ.แม่ระมาด (</a:t>
                      </a:r>
                      <a:r>
                        <a:rPr lang="en-US" sz="105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F2)</a:t>
                      </a:r>
                      <a:endParaRPr lang="en-US" sz="10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119" marR="1119" marT="1119" marB="0"/>
                </a:tc>
                <a:tc>
                  <a:txBody>
                    <a:bodyPr/>
                    <a:lstStyle/>
                    <a:p>
                      <a:pPr marL="228600" indent="-228600" algn="l" fontAlgn="t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หญิง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หลังคลอดต้องการดูแลสุขภาพด้วยกิจกรรมการแพทย์แผนไทยให้มีการกลับคืนสู่สภาพร่างกายโดยเร็วและเลี้ยงลูกน้อยอย่างมีความสุข                         </a:t>
                      </a:r>
                      <a:endParaRPr lang="th-TH" sz="1050" u="none" strike="noStrike" dirty="0" smtClean="0"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 algn="l" fontAlgn="t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กลุ่ม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ประชาชนทั่วไปและเจ้าหน้าที่</a:t>
                      </a: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หน่วยงาน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ภายในองค์กรต้องการเข้ารับการรักษาด้วยศาสตร์การแพทย์แผนไทยเพื่อเป็นทางเลือกในการดูแลสุขภาพ ที่มีคุณภาพและ</a:t>
                      </a: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มาตรฐาน                     </a:t>
                      </a:r>
                    </a:p>
                    <a:p>
                      <a:pPr marL="228600" indent="-228600" algn="l" fontAlgn="t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กลุ่ม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ผู้ป่วยโรคเรื้อรังและ</a:t>
                      </a: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ผู้สูงอายุ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ต้องการเข้ารับการรักษาด้วยศาสตร์การแพทย์แผนไทยเพื่อเป็นทางเลือกในการดูแลสุขภาพและเจ้าหน้าที่มีความชำนาญ ที่มีคุณภาพและ</a:t>
                      </a: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มาตรฐาน       </a:t>
                      </a:r>
                    </a:p>
                    <a:p>
                      <a:pPr marL="228600" indent="-228600" algn="l" fontAlgn="t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ผู้รับบริการ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ต้องการยาสมุนไพรและกิจกรรมทางแพทย์แผนไทยที่เชื้อถือได้และมีงานวิจัย          </a:t>
                      </a:r>
                      <a:endParaRPr lang="th-TH" sz="105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119" marR="1119" marT="1119" marB="0"/>
                </a:tc>
                <a:tc>
                  <a:txBody>
                    <a:bodyPr/>
                    <a:lstStyle/>
                    <a:p>
                      <a:pPr marL="228600" indent="-228600" algn="l" fontAlgn="t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การ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ออกให้บริการเชิงรุกยังน้อยและหญิงหลังคลอดยังมีความเชื้อในเรื่องการอยู่ไฟห้ามออกจากบ้านก่อน1</a:t>
                      </a: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เดือน</a:t>
                      </a:r>
                    </a:p>
                    <a:p>
                      <a:pPr marL="228600" indent="-228600" algn="l" fontAlgn="t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เจ้าหน้าที่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แพทย์แผนไทยยังขาดประสบการณ์ในการรักษาตรวจวินิจฉัยจ่ายยาสมุนไพร                           </a:t>
                      </a:r>
                      <a:endParaRPr lang="th-TH" sz="1050" u="none" strike="noStrike" dirty="0" smtClean="0"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 algn="l" fontAlgn="t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การ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ส่งเสริมและการป้องการโรคไม่ติดต่อและกลุ่มผู้สูงอายุการรับบริการด้วยการแพทย์แผนไทยยังน้อยไม่ครอบคลุม</a:t>
                      </a:r>
                      <a:endParaRPr lang="th-TH" sz="105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119" marR="1119" marT="1119" marB="0"/>
                </a:tc>
                <a:tc>
                  <a:txBody>
                    <a:bodyPr/>
                    <a:lstStyle/>
                    <a:p>
                      <a:pPr marL="228600" indent="-228600" algn="l" fontAlgn="t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จัดทำ</a:t>
                      </a:r>
                      <a:r>
                        <a:rPr lang="th-TH" sz="1050" u="none" strike="noStrike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แผนออก</a:t>
                      </a:r>
                      <a:r>
                        <a:rPr lang="th-TH" sz="1050" u="none" strike="noStrike" dirty="0" err="1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ปฎิบัติงาน</a:t>
                      </a:r>
                      <a:r>
                        <a:rPr lang="th-TH" sz="1050" u="none" strike="noStrike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ในเชิงรุกร่วมกับทีมงาน</a:t>
                      </a:r>
                      <a:r>
                        <a:rPr lang="th-TH" sz="1050" u="none" strike="noStrike" dirty="0" err="1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สห</a:t>
                      </a:r>
                      <a:r>
                        <a:rPr lang="th-TH" sz="1050" u="none" strike="noStrike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วิชาชีพและมีการประสานงานเชื่องโยงกับรพ.สต 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นัด</a:t>
                      </a:r>
                      <a:r>
                        <a:rPr lang="th-TH" sz="1050" u="none" strike="noStrike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กลุ่มหญิงหลังคลอด</a:t>
                      </a:r>
                      <a:r>
                        <a:rPr lang="th-TH" sz="1050" u="none" strike="noStrike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เพื่อทำกิจกรรม ทับหม้อเกลือ </a:t>
                      </a:r>
                      <a:r>
                        <a:rPr lang="th-TH" sz="1050" u="none" strike="noStrike" dirty="0" err="1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หัตถ</a:t>
                      </a:r>
                      <a:r>
                        <a:rPr lang="th-TH" sz="1050" u="none" strike="noStrike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บำบัด ประคบสมุนไพร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และอื่น                                   </a:t>
                      </a:r>
                      <a:endParaRPr lang="th-TH" sz="1050" u="none" strike="noStrike" dirty="0" smtClean="0"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 algn="l" fontAlgn="t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การ</a:t>
                      </a:r>
                      <a:r>
                        <a:rPr lang="th-TH" sz="1050" u="none" strike="noStrike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ฝึกอบรมเพื่อพูนประสบการณ์ในการรักษา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โรคการตรวจรักษาวินิจฉัยจัดหายา และจ่ายยาแผนไทยที่มีคุณภาพมาตรฐานและการติดตามเฝ้าระวังผลข้างเคียงจัดบริการการแพทย์แผนไทยและการแพทย์ทางเลือกเชิงรุกพร้อมกับทีมงาน</a:t>
                      </a:r>
                      <a:r>
                        <a:rPr lang="th-TH" sz="1050" u="none" strike="noStrike" dirty="0" err="1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สห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วิชาชีพ                     </a:t>
                      </a:r>
                      <a:endParaRPr lang="th-TH" sz="1050" u="none" strike="noStrike" dirty="0" smtClean="0"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 algn="l" fontAlgn="t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การ</a:t>
                      </a:r>
                      <a:r>
                        <a:rPr lang="th-TH" sz="1050" u="none" strike="noStrike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พัฒนาระบบการดูแลผู้ป่วยโรคเรื้อรัง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               </a:t>
                      </a:r>
                      <a:endParaRPr lang="th-TH" sz="105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119" marR="1119" marT="1119" marB="0"/>
                </a:tc>
              </a:tr>
              <a:tr h="465579">
                <a:tc>
                  <a:txBody>
                    <a:bodyPr/>
                    <a:lstStyle/>
                    <a:p>
                      <a:pPr algn="l" fontAlgn="t"/>
                      <a:r>
                        <a:rPr lang="th-TH" sz="105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7. รพ.พบพระ (</a:t>
                      </a:r>
                      <a:r>
                        <a:rPr lang="en-US" sz="105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F2)</a:t>
                      </a:r>
                      <a:endParaRPr lang="en-US" sz="10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119" marR="1119" marT="1119" marB="0"/>
                </a:tc>
                <a:tc>
                  <a:txBody>
                    <a:bodyPr/>
                    <a:lstStyle/>
                    <a:p>
                      <a:pPr marL="228600" indent="-228600" algn="l" fontAlgn="t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การ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เป็นทางเลือกในการรักษาคนไข้อย่างมีคุณภาพโดยเป็นโรคที่แพทย์แผนไทยสามารถรักษาได้และมีข้อมูลวิชาการสนับสนุน</a:t>
                      </a:r>
                      <a:endParaRPr lang="th-TH" sz="105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119" marR="1119" marT="1119" marB="0"/>
                </a:tc>
                <a:tc>
                  <a:txBody>
                    <a:bodyPr/>
                    <a:lstStyle/>
                    <a:p>
                      <a:pPr marL="228600" indent="-228600" algn="l" fontAlgn="t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ขาดข้อมูลด้าน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วิชาการในการมาสนับสนุนให้เกิดประสิทธิภาพและประสิทธิผลในการรักษาด้วยศาสตร์การแพทย์แผนไทย                       </a:t>
                      </a:r>
                      <a:endParaRPr lang="th-TH" sz="1050" u="none" strike="noStrike" dirty="0" smtClean="0"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 algn="l" fontAlgn="t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แพทย์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แผนไทยมีไม่เพียงพอและยังขาดความเชี่ยวชาญในการตรวจรักษาโรค                                       </a:t>
                      </a:r>
                      <a:endParaRPr lang="th-TH" sz="1050" u="none" strike="noStrike" dirty="0" smtClean="0"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 algn="l" fontAlgn="t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ขาด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วัสดุ ครุภัณฑ์ ยาตำรับ ในการรักษาเฉพาะโรค                          </a:t>
                      </a:r>
                      <a:endParaRPr lang="th-TH" sz="1050" u="none" strike="noStrike" dirty="0" smtClean="0"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 algn="l" fontAlgn="t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ลักษณะ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ของพื้นที่อ.พบพระมีประชากรชนเผ่า และชาวพม่าเยอะ ทำให้การเข้าถึงบริการการแพทย์แผนไทยยังมีน้อย</a:t>
                      </a:r>
                      <a:endParaRPr lang="th-TH" sz="105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119" marR="1119" marT="1119" marB="0"/>
                </a:tc>
                <a:tc>
                  <a:txBody>
                    <a:bodyPr/>
                    <a:lstStyle/>
                    <a:p>
                      <a:pPr marL="228600" indent="-228600" algn="l" fontAlgn="t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การ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ออก</a:t>
                      </a:r>
                      <a:r>
                        <a:rPr lang="th-TH" sz="1050" u="none" strike="noStrike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ให้บริการการแพทย์แผนไทยเชิงรุกในชุมชน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ของหน่วยบริการ                            </a:t>
                      </a:r>
                      <a:endParaRPr lang="th-TH" sz="1050" u="none" strike="noStrike" dirty="0" smtClean="0"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 algn="l" fontAlgn="t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การ</a:t>
                      </a:r>
                      <a:r>
                        <a:rPr lang="th-TH" sz="1050" u="none" strike="noStrike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จัดทำเครือข่ายหมอพื้นบ้านภายในอำเภอ 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เพื่อแลกเปลี่ยนเรียนรู้ในการรักษาสุขภาพของประชาชน ระหว่างหมอพื้นบ้านกับบุคลากรด้านการแพทย์แผนไทย                                </a:t>
                      </a:r>
                      <a:endParaRPr lang="th-TH" sz="1050" u="none" strike="noStrike" dirty="0" smtClean="0"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 algn="l" fontAlgn="t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เพิ่ม</a:t>
                      </a:r>
                      <a:r>
                        <a:rPr lang="th-TH" sz="1050" u="none" strike="noStrike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บุคลากรด้านการแพทย์แผนไทย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ในหน่วยบริการ                                            </a:t>
                      </a:r>
                      <a:endParaRPr lang="th-TH" sz="1050" u="none" strike="noStrike" dirty="0" smtClean="0"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 algn="l" fontAlgn="t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จัดซื้อ </a:t>
                      </a:r>
                      <a:r>
                        <a:rPr lang="th-TH" sz="1050" u="none" strike="noStrike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วัสดุ ครุภัณฑ์ยาสำหรับการรักษาเฉพาะโรค</a:t>
                      </a:r>
                      <a:endParaRPr lang="th-TH" sz="1050" b="0" i="0" u="none" strike="noStrike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119" marR="1119" marT="1119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22787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640960" cy="418058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US" sz="1600" b="1" dirty="0">
                <a:latin typeface="Tahoma" panose="020B0604030504040204" pitchFamily="34" charset="0"/>
                <a:cs typeface="Tahoma" panose="020B0604030504040204" pitchFamily="34" charset="0"/>
              </a:rPr>
              <a:t>Outcome KPIs Service Plan 2016 </a:t>
            </a:r>
            <a:r>
              <a:rPr lang="th-TH" sz="1600" b="1" dirty="0" err="1" smtClean="0">
                <a:latin typeface="Tahoma" panose="020B0604030504040204" pitchFamily="34" charset="0"/>
                <a:cs typeface="Tahoma" panose="020B0604030504040204" pitchFamily="34" charset="0"/>
              </a:rPr>
              <a:t>สสจ</a:t>
            </a:r>
            <a:r>
              <a:rPr lang="th-TH" sz="1600" b="1" dirty="0" smtClean="0">
                <a:latin typeface="Tahoma" panose="020B0604030504040204" pitchFamily="34" charset="0"/>
                <a:cs typeface="Tahoma" panose="020B0604030504040204" pitchFamily="34" charset="0"/>
              </a:rPr>
              <a:t>.ตาก</a:t>
            </a:r>
            <a:endParaRPr lang="th-TH" sz="1600" b="1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4" name="ตาราง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9536062"/>
              </p:ext>
            </p:extLst>
          </p:nvPr>
        </p:nvGraphicFramePr>
        <p:xfrm>
          <a:off x="179513" y="764704"/>
          <a:ext cx="8784974" cy="579951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904655"/>
                <a:gridCol w="1656184"/>
                <a:gridCol w="1224135"/>
              </a:tblGrid>
              <a:tr h="181358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200" b="1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ตัวชี้วัด</a:t>
                      </a:r>
                      <a:endParaRPr lang="th-TH" sz="120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200" b="1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เป้าหมาย</a:t>
                      </a:r>
                      <a:endParaRPr lang="th-TH" sz="120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200" b="1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ผลงาน</a:t>
                      </a:r>
                      <a:endParaRPr lang="en-US" sz="1200" b="1" u="none" strike="noStrike" dirty="0" smtClean="0"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 fontAlgn="ctr"/>
                      <a:r>
                        <a:rPr lang="th-TH" sz="1200" b="1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(ต.ค.</a:t>
                      </a:r>
                      <a:r>
                        <a:rPr lang="en-US" sz="1200" b="1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58</a:t>
                      </a:r>
                      <a:r>
                        <a:rPr lang="th-TH" sz="1200" b="1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-มิ.ย.</a:t>
                      </a:r>
                      <a:r>
                        <a:rPr lang="en-US" sz="1200" b="1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59</a:t>
                      </a:r>
                      <a:r>
                        <a:rPr lang="th-TH" sz="1200" b="1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)</a:t>
                      </a:r>
                      <a:endParaRPr lang="th-TH" sz="120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 anchor="ctr"/>
                </a:tc>
              </a:tr>
              <a:tr h="89682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th-TH" sz="1200" b="1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สาขาระบบบริการสุขภาพโรคหัวใจ  </a:t>
                      </a:r>
                      <a:endParaRPr lang="th-TH" sz="120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173386">
                <a:tc>
                  <a:txBody>
                    <a:bodyPr/>
                    <a:lstStyle/>
                    <a:p>
                      <a:pPr algn="l" fontAlgn="ctr"/>
                      <a: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1)ร้อยละผู้ป่วยโรคหัวใจกล้ามเนื้อหัวใจขาดเลือดเฉียบพลัน </a:t>
                      </a:r>
                      <a:r>
                        <a:rPr lang="en-US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STEMI </a:t>
                      </a:r>
                      <a: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ได้รับยาละลายลิ่มเลือด(</a:t>
                      </a:r>
                      <a:r>
                        <a:rPr lang="en-US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Fibrinolytic drug)</a:t>
                      </a:r>
                      <a: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และ/หรือการรักษาขยายหลอดเลือดหัวใจ (</a:t>
                      </a:r>
                      <a:r>
                        <a:rPr lang="en-US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PPCI)</a:t>
                      </a:r>
                      <a:endParaRPr 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≥ 75%</a:t>
                      </a:r>
                      <a:endParaRPr lang="th-TH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200" u="none" strike="noStrike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69.77</a:t>
                      </a:r>
                      <a:endParaRPr lang="th-TH" sz="1200" b="0" i="0" u="none" strike="noStrike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/>
                </a:tc>
              </a:tr>
              <a:tr h="89682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2)</a:t>
                      </a:r>
                      <a:r>
                        <a:rPr lang="th-TH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ร้อย</a:t>
                      </a:r>
                      <a:r>
                        <a:rPr lang="th-TH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ละผู้ป่วยโรคกล้ามเนื้อหัวใจตาย</a:t>
                      </a:r>
                      <a:r>
                        <a:rPr lang="th-TH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เฉียบพลัน</a:t>
                      </a:r>
                      <a:r>
                        <a:rPr lang="th-TH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(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STEMI)</a:t>
                      </a:r>
                      <a:r>
                        <a:rPr lang="th-TH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ที่เสียชีวิต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&lt;</a:t>
                      </a:r>
                      <a:r>
                        <a:rPr lang="en-US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ร้อย</a:t>
                      </a:r>
                      <a:r>
                        <a:rPr lang="th-TH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ละ 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10</a:t>
                      </a:r>
                      <a:endParaRPr lang="th-TH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2.43</a:t>
                      </a:r>
                      <a:endParaRPr lang="th-TH" sz="1200" b="0" i="0" u="none" strike="noStrike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/>
                </a:tc>
              </a:tr>
              <a:tr h="89682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3</a:t>
                      </a:r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) </a:t>
                      </a:r>
                      <a: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ร้อยละ รพ.ระดับ </a:t>
                      </a:r>
                      <a:r>
                        <a:rPr lang="en-US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F2 </a:t>
                      </a:r>
                      <a: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สามารถให้ยาละลายลิ่มเลือด (</a:t>
                      </a:r>
                      <a:r>
                        <a:rPr lang="en-US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Fibrinolysis drug)</a:t>
                      </a:r>
                      <a: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ในผู้ป่วย(</a:t>
                      </a:r>
                      <a:r>
                        <a:rPr lang="en-US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STEMI)</a:t>
                      </a:r>
                      <a: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ได้ </a:t>
                      </a:r>
                      <a:endParaRPr lang="th-TH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ร้อยละ 100</a:t>
                      </a:r>
                      <a:endParaRPr lang="th-TH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100</a:t>
                      </a:r>
                      <a:endParaRPr lang="th-TH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/>
                </a:tc>
              </a:tr>
              <a:tr h="96325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th-TH" sz="1200" b="1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สาขาระบบบริการสุขภาพอุบัติเหตุ</a:t>
                      </a:r>
                      <a:endParaRPr lang="th-TH" sz="120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89682">
                <a:tc>
                  <a:txBody>
                    <a:bodyPr/>
                    <a:lstStyle/>
                    <a:p>
                      <a:pPr algn="l" fontAlgn="ctr"/>
                      <a: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1) อัตราการ</a:t>
                      </a:r>
                      <a:r>
                        <a:rPr lang="th-TH" sz="1200" u="none" strike="noStrike" dirty="0" err="1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เสียชวิต</a:t>
                      </a:r>
                      <a: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ผู้ป่วยใน จากการบาดเจ็บ(19 สาเหตุ</a:t>
                      </a:r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)ที่</a:t>
                      </a:r>
                      <a: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มีค่า </a:t>
                      </a:r>
                      <a:r>
                        <a:rPr lang="en-US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Ps Score ≥ 0.75 </a:t>
                      </a:r>
                      <a: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ในรพ.ระดับ </a:t>
                      </a:r>
                      <a:r>
                        <a:rPr lang="en-US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A 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&lt;   </a:t>
                      </a:r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ร้อยละ 1 </a:t>
                      </a:r>
                      <a:endParaRPr lang="th-TH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0.54</a:t>
                      </a:r>
                      <a:endParaRPr lang="th-TH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/>
                </a:tc>
              </a:tr>
              <a:tr h="89682">
                <a:tc>
                  <a:txBody>
                    <a:bodyPr/>
                    <a:lstStyle/>
                    <a:p>
                      <a:pPr algn="l" fontAlgn="ctr"/>
                      <a:r>
                        <a:rPr lang="th-TH" sz="12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2) ร้อยละของ </a:t>
                      </a:r>
                      <a:r>
                        <a:rPr lang="en-US" sz="12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ER </a:t>
                      </a:r>
                      <a:r>
                        <a:rPr lang="th-TH" sz="12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คุณภาพ  ในรพ.ระดับ </a:t>
                      </a:r>
                      <a:r>
                        <a:rPr lang="en-US" sz="12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A ,S</a:t>
                      </a:r>
                      <a:r>
                        <a:rPr lang="th-TH" sz="12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และ  </a:t>
                      </a:r>
                      <a:r>
                        <a:rPr lang="en-US" sz="12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M1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2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 </a:t>
                      </a:r>
                      <a:endParaRPr lang="th-TH" sz="12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2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81</a:t>
                      </a:r>
                      <a:endParaRPr lang="th-TH" sz="12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/>
                </a:tc>
              </a:tr>
              <a:tr h="89682">
                <a:tc>
                  <a:txBody>
                    <a:bodyPr/>
                    <a:lstStyle/>
                    <a:p>
                      <a:pPr algn="l" fontAlgn="t"/>
                      <a: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3) ร้อยละของ </a:t>
                      </a:r>
                      <a:r>
                        <a:rPr lang="en-US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ECS </a:t>
                      </a:r>
                      <a: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คุณภาพ  ในรพ.ระดับ </a:t>
                      </a:r>
                      <a:r>
                        <a:rPr lang="en-US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A ,S</a:t>
                      </a:r>
                      <a: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และ  </a:t>
                      </a:r>
                      <a:r>
                        <a:rPr lang="en-US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M1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2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 </a:t>
                      </a:r>
                      <a:endParaRPr lang="th-TH" sz="12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2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100</a:t>
                      </a:r>
                      <a:endParaRPr lang="th-TH" sz="12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/>
                </a:tc>
              </a:tr>
              <a:tr h="89682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th-TH" sz="1200" b="1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สาขาระบบบริการสุขภาพโรคมะเร็ง</a:t>
                      </a:r>
                      <a:endParaRPr lang="th-TH" sz="120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99647">
                <a:tc>
                  <a:txBody>
                    <a:bodyPr/>
                    <a:lstStyle/>
                    <a:p>
                      <a:pPr algn="l" fontAlgn="ctr"/>
                      <a:r>
                        <a:rPr lang="th-TH" sz="12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1) ร้อยละของผู้ป่วยที่รับการรักษาด้วยการผ่าตัด ภายใน 4 สัปดาห์ </a:t>
                      </a:r>
                      <a:endParaRPr lang="th-TH" sz="1200" b="0" i="0" u="none" strike="noStrike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≥ </a:t>
                      </a:r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ร้อยละ  8</a:t>
                      </a:r>
                      <a:r>
                        <a:rPr lang="en-US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0</a:t>
                      </a:r>
                      <a:endParaRPr lang="th-TH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200" u="none" strike="noStrike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64.86</a:t>
                      </a:r>
                      <a:endParaRPr lang="th-TH" sz="1200" b="0" i="0" u="none" strike="noStrike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/>
                </a:tc>
              </a:tr>
              <a:tr h="93004">
                <a:tc>
                  <a:txBody>
                    <a:bodyPr/>
                    <a:lstStyle/>
                    <a:p>
                      <a:pPr algn="l" fontAlgn="ctr"/>
                      <a:r>
                        <a:rPr lang="th-TH" sz="12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2) ร้อยละของผู้ป่วยที่ได้รับเคมีบำบัด ภายใน 6 สัปดาห์ </a:t>
                      </a:r>
                      <a:endParaRPr lang="th-TH" sz="12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≥ </a:t>
                      </a:r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ร้อยละ  8</a:t>
                      </a:r>
                      <a:r>
                        <a:rPr lang="en-US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0</a:t>
                      </a:r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endParaRPr lang="th-TH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2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87.09</a:t>
                      </a:r>
                      <a:endParaRPr lang="th-TH" sz="12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/>
                </a:tc>
              </a:tr>
              <a:tr h="99647">
                <a:tc>
                  <a:txBody>
                    <a:bodyPr/>
                    <a:lstStyle/>
                    <a:p>
                      <a:pPr algn="l" fontAlgn="ctr"/>
                      <a:r>
                        <a:rPr lang="th-TH" sz="12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3) ร้อยละของผู้ป่วยที่ได้รับรังสีรักษา ภายใน 6 สัปดาห์ </a:t>
                      </a:r>
                      <a:endParaRPr lang="th-TH" sz="12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≥ </a:t>
                      </a:r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ร้อยละ  80</a:t>
                      </a:r>
                      <a:endParaRPr lang="th-TH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NA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/>
                </a:tc>
              </a:tr>
              <a:tr h="99647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th-TH" sz="1200" b="1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สาขาระบบบริการสุขภาพทารกแรกเกิด</a:t>
                      </a:r>
                      <a:endParaRPr lang="th-TH" sz="120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96325">
                <a:tc>
                  <a:txBody>
                    <a:bodyPr/>
                    <a:lstStyle/>
                    <a:p>
                      <a:pPr algn="l" fontAlgn="ctr"/>
                      <a:r>
                        <a:rPr lang="th-TH" sz="12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1) ลดอัตราการเสียชีวิตของทารกแรกเกิด อายุน้อยกว่าหรือเท่ากับ 28 วัน</a:t>
                      </a:r>
                      <a:endParaRPr lang="th-TH" sz="1200" b="0" i="0" u="none" strike="noStrike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&lt; 5 ต่อพันการเกิดมีชีพ</a:t>
                      </a:r>
                      <a:endParaRPr lang="th-TH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200" u="none" strike="noStrike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5.44</a:t>
                      </a:r>
                      <a:endParaRPr lang="th-TH" sz="1200" b="0" i="0" u="none" strike="noStrike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/>
                </a:tc>
              </a:tr>
              <a:tr h="88354">
                <a:tc>
                  <a:txBody>
                    <a:bodyPr/>
                    <a:lstStyle/>
                    <a:p>
                      <a:pPr algn="l" fontAlgn="t"/>
                      <a: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2) จำนวนเตียง </a:t>
                      </a:r>
                      <a:r>
                        <a:rPr lang="en-US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NICU </a:t>
                      </a:r>
                      <a: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เพิ่มขึ้นเพียงพอต่อการบริบาลทารกป่วย</a:t>
                      </a:r>
                      <a:endParaRPr lang="th-TH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เพิ่มขึ้นร้อยละ 10 ของเตียงที่ต้องการ</a:t>
                      </a:r>
                      <a:endParaRPr lang="th-TH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2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100</a:t>
                      </a:r>
                      <a:endParaRPr lang="th-TH" sz="12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/>
                </a:tc>
              </a:tr>
              <a:tr h="93004">
                <a:tc>
                  <a:txBody>
                    <a:bodyPr/>
                    <a:lstStyle/>
                    <a:p>
                      <a:pPr algn="l" fontAlgn="ctr"/>
                      <a:r>
                        <a:rPr lang="th-TH" sz="12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3) จำนวน </a:t>
                      </a:r>
                      <a:r>
                        <a:rPr lang="en-US" sz="12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Cooling system </a:t>
                      </a:r>
                      <a:r>
                        <a:rPr lang="th-TH" sz="12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ครบทุกเขตสุขภาพ</a:t>
                      </a:r>
                      <a:endParaRPr lang="th-TH" sz="12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2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มี </a:t>
                      </a:r>
                      <a:r>
                        <a:rPr lang="en-US" sz="12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Cooling system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2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มีในเขต</a:t>
                      </a:r>
                      <a:endParaRPr lang="th-TH" sz="12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/>
                </a:tc>
              </a:tr>
              <a:tr h="89682">
                <a:tc>
                  <a:txBody>
                    <a:bodyPr/>
                    <a:lstStyle/>
                    <a:p>
                      <a:pPr algn="l" fontAlgn="ctr"/>
                      <a:r>
                        <a:rPr lang="th-TH" sz="1200" b="1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สาขาระบบบริการสุขภาพโรคไต</a:t>
                      </a:r>
                      <a:endParaRPr lang="th-TH" sz="120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1200" b="1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 </a:t>
                      </a:r>
                      <a:endParaRPr lang="th-TH" sz="120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1200" b="1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 </a:t>
                      </a:r>
                      <a:endParaRPr lang="th-TH" sz="120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99647">
                <a:tc>
                  <a:txBody>
                    <a:bodyPr/>
                    <a:lstStyle/>
                    <a:p>
                      <a:pPr algn="l" fontAlgn="b"/>
                      <a:r>
                        <a:rPr lang="th-TH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1) </a:t>
                      </a:r>
                      <a:r>
                        <a:rPr lang="th-TH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ร้อยละของผู้ป่วย 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DM,HT</a:t>
                      </a:r>
                      <a:r>
                        <a:rPr lang="th-TH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ได้รับการค้นหาและคัดกรองโรคไตเรื้อรัง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ร้อยละ 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90</a:t>
                      </a:r>
                      <a:endParaRPr lang="th-TH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70.09</a:t>
                      </a:r>
                      <a:endParaRPr lang="th-TH" sz="1200" b="0" i="0" u="none" strike="noStrike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/>
                </a:tc>
              </a:tr>
              <a:tr h="9964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2</a:t>
                      </a:r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) </a:t>
                      </a:r>
                      <a: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ร้อยละของผู้ป่วยมีอัตราการลดลงของ </a:t>
                      </a:r>
                      <a:r>
                        <a:rPr lang="en-US" sz="1200" u="none" strike="noStrike" dirty="0" err="1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eGFR</a:t>
                      </a:r>
                      <a:r>
                        <a:rPr lang="en-US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&lt;4 ml/min/1.72 m2/</a:t>
                      </a:r>
                      <a:r>
                        <a:rPr lang="en-US" sz="1200" u="none" strike="noStrike" dirty="0" err="1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yr</a:t>
                      </a:r>
                      <a:r>
                        <a:rPr lang="en-US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&gt; </a:t>
                      </a:r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ร้อยละ 50</a:t>
                      </a:r>
                      <a:endParaRPr lang="th-TH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62.51</a:t>
                      </a:r>
                      <a:endParaRPr lang="th-TH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/>
                </a:tc>
              </a:tr>
              <a:tr h="93004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th-TH" sz="1200" b="1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สาขาระบบบริการสุขภาพจักษุ</a:t>
                      </a:r>
                      <a:endParaRPr lang="th-TH" sz="120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96325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1)</a:t>
                      </a:r>
                      <a:r>
                        <a:rPr lang="th-TH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อัตราการคัดกรองวัดสายตาในผู้สูงอายุ 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60</a:t>
                      </a:r>
                      <a:r>
                        <a:rPr lang="th-TH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ปีขึ้นไป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ร้อยละ 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75</a:t>
                      </a:r>
                      <a:endParaRPr lang="th-TH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76.75</a:t>
                      </a:r>
                      <a:endParaRPr lang="th-TH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/>
                </a:tc>
              </a:tr>
              <a:tr h="9632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2</a:t>
                      </a:r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) </a:t>
                      </a:r>
                      <a: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ร้อยละผู้ป่วยต้อกระจกระยะบอด (</a:t>
                      </a:r>
                      <a:r>
                        <a:rPr lang="en-US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Blinding Cataract) </a:t>
                      </a:r>
                      <a: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ได้รับการ ผ่าตัดภายใน 30 วัน</a:t>
                      </a:r>
                      <a:endParaRPr lang="th-TH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≥ </a:t>
                      </a:r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ร้อยละ 80</a:t>
                      </a:r>
                      <a:r>
                        <a:rPr lang="th-TH" sz="1200" u="none" strike="noStrike" baseline="0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endParaRPr lang="th-TH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98.32</a:t>
                      </a:r>
                      <a:endParaRPr lang="th-TH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/>
                </a:tc>
              </a:tr>
              <a:tr h="96325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th-TH" sz="1200" b="1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สาขาสุขภาพช่องปาก</a:t>
                      </a:r>
                      <a:endParaRPr lang="th-TH" sz="120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96325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1)</a:t>
                      </a:r>
                      <a:r>
                        <a:rPr lang="th-TH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อัตราป่วยด้วยโรคฟันน้ำนมผุในเด็กอายุ 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3</a:t>
                      </a:r>
                      <a:r>
                        <a:rPr lang="th-TH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ปี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ไม่เกินร้อยละ 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50</a:t>
                      </a:r>
                      <a:endParaRPr lang="th-TH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59.99</a:t>
                      </a:r>
                      <a:endParaRPr lang="th-TH" sz="1200" b="0" i="0" u="none" strike="noStrike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/>
                </a:tc>
              </a:tr>
              <a:tr h="96325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2)</a:t>
                      </a:r>
                      <a:r>
                        <a:rPr lang="th-TH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อัตราป่วยด้วยโรคฟันถาวรผุในเด็กอายุ 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12</a:t>
                      </a:r>
                      <a:r>
                        <a:rPr lang="th-TH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ปี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ไม่เกินร้อยละ 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50</a:t>
                      </a:r>
                      <a:endParaRPr lang="th-TH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43.71</a:t>
                      </a:r>
                      <a:endParaRPr lang="th-TH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/>
                </a:tc>
              </a:tr>
              <a:tr h="96325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3)</a:t>
                      </a:r>
                      <a:r>
                        <a:rPr lang="th-TH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ผู้สูงอายุมีฟันหลังอย่างน้อย 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4 </a:t>
                      </a:r>
                      <a:r>
                        <a:rPr lang="th-TH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คู่</a:t>
                      </a:r>
                      <a:r>
                        <a:rPr lang="th-TH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สบ(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20</a:t>
                      </a:r>
                      <a:r>
                        <a:rPr lang="th-TH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ซี่)</a:t>
                      </a:r>
                      <a:endParaRPr lang="th-TH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ร้อยละ 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60</a:t>
                      </a:r>
                      <a:endParaRPr lang="th-TH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70.92</a:t>
                      </a:r>
                      <a:endParaRPr lang="th-TH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/>
                </a:tc>
              </a:tr>
              <a:tr h="9632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4</a:t>
                      </a:r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) </a:t>
                      </a:r>
                      <a: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ร้อยละ รพ.สต./</a:t>
                      </a:r>
                      <a:r>
                        <a:rPr lang="th-TH" sz="1200" u="none" strike="noStrike" dirty="0" err="1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ศสม</a:t>
                      </a:r>
                      <a: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. จัดบริการสุขภาพช่องปากที่มีคุณภาพ </a:t>
                      </a:r>
                      <a:endParaRPr lang="th-TH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≤ </a:t>
                      </a:r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ร้อยละ 50 </a:t>
                      </a:r>
                      <a:endParaRPr lang="th-TH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27.64</a:t>
                      </a:r>
                      <a:endParaRPr lang="th-TH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90261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ตาราง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6194470"/>
              </p:ext>
            </p:extLst>
          </p:nvPr>
        </p:nvGraphicFramePr>
        <p:xfrm>
          <a:off x="107504" y="116632"/>
          <a:ext cx="8856984" cy="704535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80120"/>
                <a:gridCol w="2592288"/>
                <a:gridCol w="2476242"/>
                <a:gridCol w="2708334"/>
              </a:tblGrid>
              <a:tr h="61555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050" b="1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โรงพยาบาล</a:t>
                      </a:r>
                      <a:endParaRPr lang="th-TH" sz="105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119" marR="1119" marT="11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Health  Need </a:t>
                      </a:r>
                      <a:endParaRPr lang="en-US" sz="10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119" marR="1119" marT="11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Service  Gap</a:t>
                      </a:r>
                      <a:endParaRPr lang="en-US" sz="10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119" marR="1119" marT="1119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050" b="1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 </a:t>
                      </a:r>
                      <a:r>
                        <a:rPr lang="th-TH" sz="1050" b="1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มาตรการ</a:t>
                      </a:r>
                      <a:r>
                        <a:rPr lang="th-TH" sz="1050" b="1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สำคัญในการจัดการบริการสุขภาพ      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119" marR="1119" marT="1119" marB="0"/>
                </a:tc>
              </a:tr>
              <a:tr h="573020">
                <a:tc>
                  <a:txBody>
                    <a:bodyPr/>
                    <a:lstStyle/>
                    <a:p>
                      <a:pPr algn="l" fontAlgn="t"/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3. รพ.บ้านตาก (</a:t>
                      </a:r>
                      <a:r>
                        <a:rPr lang="en-US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F2)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119" marR="1119" marT="1119" marB="0"/>
                </a:tc>
                <a:tc>
                  <a:txBody>
                    <a:bodyPr/>
                    <a:lstStyle/>
                    <a:p>
                      <a:pPr marL="228600" indent="-228600" algn="l" fontAlgn="t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สนับสนุน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ให้มีการใช้ยาปรุงเฉพาะราย    </a:t>
                      </a:r>
                      <a:endParaRPr lang="th-TH" sz="1050" u="none" strike="noStrike" dirty="0" smtClean="0"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 algn="l" fontAlgn="t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เป็น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ทางเลือกในการรักษาให้กับผู้ป่วยในโรคที่การแพทย์แผนไทยมีข้อมูลวิชาการสนับสนุนมาใช้ร่วมดูแลผู้ป่วยแบบผสมผสานกับการแพทย์แผนปัจจุบัน (12 อาการ/โรค) หรือโรคที่เป็นปัญหาด้านสุขภาพของพื้นที่ที่การแพทย์แผนไทยสามารถรักษาได้                              </a:t>
                      </a:r>
                      <a:endParaRPr lang="th-TH" sz="1050" u="none" strike="noStrike" dirty="0" smtClean="0"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 algn="l" fontAlgn="t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สนับสนุน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ให้หน่วยบริการในระดับ รพ.สต. จัดบริการการแพทย์แผนไทย(จ่ายยาสมุนไพร,นวดรักษา/นวดฟื้นฟู/ประคบสมุนไพร เป็นต้น อย่างน้อยร้อยละ 50 ของรพ.สต.ทั้งหมดในอำเภอ</a:t>
                      </a:r>
                      <a:endParaRPr lang="th-TH" sz="105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119" marR="1119" marT="1119" marB="0"/>
                </a:tc>
                <a:tc>
                  <a:txBody>
                    <a:bodyPr/>
                    <a:lstStyle/>
                    <a:p>
                      <a:pPr marL="228600" indent="-228600" algn="l" fontAlgn="t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การ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ทำงานแพทย์แผนไทยเชิงรุกในชุมชนยัง</a:t>
                      </a:r>
                      <a:r>
                        <a:rPr lang="th-TH" sz="1050" u="none" strike="noStrike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ขาดบุคลากรด้านการแพทย์แผนไทยที่มีความเชี่ยวชาญในการตรวจรักษาและให้บริการอยู่ทั้ง 2 แห่ง คือ รพ.สต.แม่สลิดและรพ.สต.ทุ่ง</a:t>
                      </a:r>
                      <a:r>
                        <a:rPr lang="th-TH" sz="1050" u="none" strike="noStrike" dirty="0" err="1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กระเชาะ</a:t>
                      </a:r>
                      <a:r>
                        <a:rPr lang="th-TH" sz="1050" u="none" strike="noStrike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   </a:t>
                      </a:r>
                      <a:endParaRPr lang="th-TH" sz="1050" u="none" strike="noStrike" dirty="0" smtClean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 algn="l" fontAlgn="t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การ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จัดบริการดูแลผู้ป่วยระยะสุดท้ายที่ลงเยี่ยมในพื้นที่ตำบลตากออก ญาติและผู้ป่วยขาดความเข้าใจและขาดความร่วมมือในการรักษาต่อเนื่อง        </a:t>
                      </a:r>
                      <a:endParaRPr lang="th-TH" sz="1050" u="none" strike="noStrike" dirty="0" smtClean="0"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 algn="l" fontAlgn="t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การ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ให้บริการรักษาเฉพาะโรคยังขาดความร่วมมือจากผู้ป่วยในการรักษา   </a:t>
                      </a:r>
                      <a:endParaRPr lang="th-TH" sz="1050" u="none" strike="noStrike" dirty="0" smtClean="0"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 algn="l" fontAlgn="t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มี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การหมุนเวียนเปลี่ยนแพทย์แผนปัจจุบันบ่อย ทำให้ขาดการประสานงานที่ต่อเนื่อง</a:t>
                      </a:r>
                      <a:endParaRPr lang="th-TH" sz="105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119" marR="1119" marT="1119" marB="0"/>
                </a:tc>
                <a:tc>
                  <a:txBody>
                    <a:bodyPr/>
                    <a:lstStyle/>
                    <a:p>
                      <a:pPr marL="228600" indent="-228600" algn="l" fontAlgn="t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จัดบริการ</a:t>
                      </a:r>
                      <a:r>
                        <a:rPr lang="th-TH" sz="1050" u="none" strike="noStrike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คลินิกบริการแพทย์แผนไทยผู้ป่วยนอก                                                </a:t>
                      </a:r>
                      <a:endParaRPr lang="th-TH" sz="1050" u="none" strike="noStrike" dirty="0" smtClean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 algn="l" fontAlgn="t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การ</a:t>
                      </a:r>
                      <a:r>
                        <a:rPr lang="th-TH" sz="1050" u="none" strike="noStrike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ทำงานแพทย์แผนไทยเชิงรุกชุมชน คือ ลงเครือข่าย รพ.สต.แม่สลิดและรพ.สต.ทุ่ง</a:t>
                      </a:r>
                      <a:r>
                        <a:rPr lang="th-TH" sz="1050" u="none" strike="noStrike" dirty="0" err="1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กระเชาะ</a:t>
                      </a:r>
                      <a:r>
                        <a:rPr lang="th-TH" sz="1050" u="none" strike="noStrike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endParaRPr lang="th-TH" sz="1050" u="none" strike="noStrike" dirty="0" smtClean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 algn="l" fontAlgn="t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จัดบริการ</a:t>
                      </a:r>
                      <a:r>
                        <a:rPr lang="th-TH" sz="1050" u="none" strike="noStrike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ดูแลผู้ป่วยระยะสุดท้าย </a:t>
                      </a:r>
                      <a:r>
                        <a:rPr lang="en-US" sz="1050" u="none" strike="noStrike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Palliative care </a:t>
                      </a:r>
                      <a:r>
                        <a:rPr lang="th-TH" sz="1050" u="none" strike="noStrike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ในเขตตำบลตากออก 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อาทิตย์ละ 1 วัน (ร่วมกับงานผู้สูงอายุ กลุ่มงานเวชปฏิบัติครอบครัว ของโรงพยาบาลสัปดาห์ละ 1 วัน     </a:t>
                      </a:r>
                      <a:endParaRPr lang="th-TH" sz="1050" u="none" strike="noStrike" dirty="0" smtClean="0"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 algn="l" fontAlgn="t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จัดบริการ</a:t>
                      </a:r>
                      <a:r>
                        <a:rPr lang="th-TH" sz="1050" u="none" strike="noStrike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รักษาโรคเฉพาะโรค เช่น ไมเกรน ข้อเข่าเสื่อม อัมพฤกษ์ อัมพาต ในคลินิกการแพทย์แผนไทย</a:t>
                      </a:r>
                      <a:endParaRPr lang="th-TH" sz="1050" b="0" i="0" u="none" strike="noStrike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119" marR="1119" marT="1119" marB="0"/>
                </a:tc>
              </a:tr>
              <a:tr h="573020">
                <a:tc>
                  <a:txBody>
                    <a:bodyPr/>
                    <a:lstStyle/>
                    <a:p>
                      <a:pPr algn="l" fontAlgn="t"/>
                      <a:r>
                        <a:rPr lang="th-TH" sz="105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4. รพ.สามเงา (</a:t>
                      </a:r>
                      <a:r>
                        <a:rPr lang="en-US" sz="105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F2)</a:t>
                      </a:r>
                      <a:endParaRPr lang="en-US" sz="10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119" marR="1119" marT="1119" marB="0"/>
                </a:tc>
                <a:tc>
                  <a:txBody>
                    <a:bodyPr/>
                    <a:lstStyle/>
                    <a:p>
                      <a:pPr marL="228600" indent="-228600" algn="l" fontAlgn="t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การ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ดูแล รักษา ส่งเสริม ผู้ป่วยโรคเรื้อรังทางการแพทย์แผนไทยเพื่อเป็นทางเลือกในการดูแลสุขภาพ และช่วยป้องกันผู้ป่วยโรคเรื้อรังรายใหม่                            </a:t>
                      </a:r>
                      <a:endParaRPr lang="th-TH" sz="1050" u="none" strike="noStrike" dirty="0" smtClean="0"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 algn="l" fontAlgn="t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เน้น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การบำบัด ฟื้นฟู ผู้ป่วยอัมพฤกษ์-อัมพาต/ผู้ป่วยติดเตียง/ผู้สูงอายุ ทั้งรายเก่าและรายใหม่ ของ รพ.และเชิงรุกในชุมชน                                       </a:t>
                      </a:r>
                      <a:endParaRPr lang="th-TH" sz="1050" u="none" strike="noStrike" dirty="0" smtClean="0"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 algn="l" fontAlgn="t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มี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การจัดบริการทางการแพทย์ที่หลากหลาย ให้การรักษาดูแลด้วยการแพทย์ผสมผสาน (แผนไทย+แผนจีน)เพื่อให้เกิดประสิทธิผลที่ดีแก่ผู้ป่วย</a:t>
                      </a:r>
                      <a:endParaRPr lang="th-TH" sz="105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119" marR="1119" marT="1119" marB="0"/>
                </a:tc>
                <a:tc>
                  <a:txBody>
                    <a:bodyPr/>
                    <a:lstStyle/>
                    <a:p>
                      <a:pPr marL="228600" indent="-228600" algn="l" fontAlgn="t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อัตรากำลังด้านแพทย์แผนไทยไม่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เพียงพอต่อ</a:t>
                      </a: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การให้บริการดูแล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ผู้ป่วยโรคเรื้อรังในพื้นที่ที่รับผิดชอบและแพทย์แผนไทยยังขาดความเชี่ยวชาญในการรักษาโรคด้วยศาสตร์การแพทย์แผนไทยฯ              </a:t>
                      </a:r>
                      <a:endParaRPr lang="th-TH" sz="1050" u="none" strike="noStrike" dirty="0" smtClean="0"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 algn="l" fontAlgn="t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การ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เข้าถึงบริการของผู้ป่วยที่จำเป็นต้องได้รับการฟื้นฟูยังไม่ทั่วถึง เนื่องจากมีข้อจำกัดในพื้นที่ด้าน สถานที่ และการเดินทาง                         </a:t>
                      </a:r>
                      <a:endParaRPr lang="th-TH" sz="1050" u="none" strike="noStrike" dirty="0" smtClean="0"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 algn="l" fontAlgn="t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มีกา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รจัดบริการที่มีความหลากหลาย</a:t>
                      </a:r>
                      <a:r>
                        <a:rPr lang="th-TH" sz="1050" u="none" strike="noStrike" dirty="0" err="1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ทางสห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วิชาชีพในการดูแล ฟื้นฟูผู้ป่วย ทำให้พื้นที่มีจำกัด ไม่เพียงพอต่อการขยายบริการ                     </a:t>
                      </a:r>
                      <a:endParaRPr lang="th-TH" sz="105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119" marR="1119" marT="1119" marB="0"/>
                </a:tc>
                <a:tc>
                  <a:txBody>
                    <a:bodyPr/>
                    <a:lstStyle/>
                    <a:p>
                      <a:pPr marL="228600" indent="-228600" algn="l" fontAlgn="t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ขยาย</a:t>
                      </a:r>
                      <a:r>
                        <a:rPr lang="th-TH" sz="1050" u="none" strike="noStrike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บริการด้านแพทย์แผนไทยในทุก รพ.สต. /มีแพทย์แผนไทยจาก รพ. ออกตรวจ รักษาผู้ป่วยประจำใน รพ.สต. / มีจัดอบรมเจ้าหน้าที่รพ.สต.ในการใช้ยาสมุนไพร            </a:t>
                      </a:r>
                      <a:endParaRPr lang="th-TH" sz="1050" u="none" strike="noStrike" dirty="0" smtClean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 algn="l" fontAlgn="t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จัด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แผนการให้บริการประจำ / </a:t>
                      </a:r>
                      <a:r>
                        <a:rPr lang="th-TH" sz="1050" u="none" strike="noStrike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ออกเยี่ยมบ้าน ฟื้นฟูกับ</a:t>
                      </a:r>
                      <a:r>
                        <a:rPr lang="th-TH" sz="1050" u="none" strike="noStrike" dirty="0" err="1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ทีมสห</a:t>
                      </a:r>
                      <a:r>
                        <a:rPr lang="th-TH" sz="1050" u="none" strike="noStrike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วิชาชีพ / ออกตรวจกับทีมแพทย์แผนปัจจุบัน / อบรมให้ความรู้กับผู้ดูแลผู้ป่วย(</a:t>
                      </a:r>
                      <a:r>
                        <a:rPr lang="en-US" sz="1050" u="none" strike="noStrike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caregiver)                                  </a:t>
                      </a:r>
                      <a:endParaRPr lang="en-US" sz="1050" u="none" strike="noStrike" dirty="0" smtClean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 algn="l" fontAlgn="t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จัดหา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ยา จัดเก็บยา และจ่ายยาแผนไทยที่มีคุณภาพมาตรฐานและการติดตามเฝ้าระวังผลข้างเคียง                                        </a:t>
                      </a:r>
                      <a:endParaRPr lang="th-TH" sz="1050" u="none" strike="noStrike" dirty="0" smtClean="0"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 algn="l" fontAlgn="t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จัดบริการ</a:t>
                      </a:r>
                      <a:r>
                        <a:rPr lang="th-TH" sz="1050" u="none" strike="noStrike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การแพทย์แผนไทยและการแพทย์จีนมีการรักษาร่วมกันแบบผสมผสาน 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/ </a:t>
                      </a: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ปรึกษา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แผนการรักษา</a:t>
                      </a:r>
                      <a:r>
                        <a:rPr lang="th-TH" sz="1050" u="none" strike="noStrike" dirty="0" err="1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กับสห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วิชาชีพ / </a:t>
                      </a: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เสนอแผนพัฒนาก่อสร้าง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อาคารเพื่อขยายบริการ                                  </a:t>
                      </a:r>
                      <a:endParaRPr lang="th-TH" sz="105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119" marR="1119" marT="1119" marB="0"/>
                </a:tc>
              </a:tr>
              <a:tr h="573020">
                <a:tc>
                  <a:txBody>
                    <a:bodyPr/>
                    <a:lstStyle/>
                    <a:p>
                      <a:pPr algn="l" fontAlgn="t"/>
                      <a:r>
                        <a:rPr lang="th-TH" sz="105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5. รพ.วังเจ้า (</a:t>
                      </a:r>
                      <a:r>
                        <a:rPr lang="en-US" sz="105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F3)</a:t>
                      </a:r>
                      <a:endParaRPr lang="en-US" sz="10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119" marR="1119" marT="1119" marB="0"/>
                </a:tc>
                <a:tc>
                  <a:txBody>
                    <a:bodyPr/>
                    <a:lstStyle/>
                    <a:p>
                      <a:pPr marL="228600" indent="-228600" algn="l" fontAlgn="t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ประสิทธิภาพ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และประสิทธิผลในการรักษาด้วยศาสตร์การแพทย์แผนไทยฯ โดยการสนับสนุนให้มีการใช้ยาปรุงเฉพาะราย   </a:t>
                      </a:r>
                      <a:endParaRPr lang="th-TH" sz="1050" u="none" strike="noStrike" dirty="0" smtClean="0"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 algn="l" fontAlgn="t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การ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เป็นทางเลือกในการรักษาให้กับผู้ป่วยในโรคที่การแพทย์แผนไทยมีข้อมูลวิชาการสนับสนุนมาใช้ร่วมดูแลผู้ป่วยแบบผสมผสานกับการแพทย์แผนปัจจุบัน (12 อาการ/โรค) หรือโรคที่เป็นปัญหาด้านสุขภาพของพื้นที่ที่การแพทย์แผนไทยสามารถรักษาได้                              </a:t>
                      </a:r>
                      <a:endParaRPr lang="th-TH" sz="1050" u="none" strike="noStrike" dirty="0" smtClean="0"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 algn="l" fontAlgn="t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สนับสนุน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ให้หน่วยบริการในระดับ รพ.สต. จัดบริการการแพทย์แผนไทย(จ่ายยาสมุนไพร,นวดรักษา/นวดฟื้นฟู/ประคบสมุนไพร เป็น</a:t>
                      </a: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ต้น</a:t>
                      </a:r>
                      <a:endParaRPr lang="th-TH" sz="105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119" marR="1119" marT="111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05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.การยังขาดข้อมูลด้านวิชาการในการมาสนับสนุนให้เกิดประสิทธิภาพและประสิทธิผลในการรักษาด้วยศาสตร์การแพทย์แผนไทย</a:t>
                      </a:r>
                      <a:br>
                        <a:rPr lang="th-TH" sz="105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th-TH" sz="105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2. แพทย์แผนไทย ใน รพ.สต.เครือข่ายยังขาดความเชี่ยวชาญในการรักษาโรคด้วยศาสตร์การแพทย์แผนไทยฯ</a:t>
                      </a:r>
                      <a:br>
                        <a:rPr lang="th-TH" sz="105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th-TH" sz="105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3. การขาด วัสดุ - ครุภัณฑ์ ยาแผนไทย (ยาตำรับ) ในการให้บริการการแพทย์แผนไทย                                   4. ลักษณะของพื้นที่ตั้งของสถานบริการ มีพื้นที่ที่ห่างไกลชุมชน ทำให้การเข้าถึงบริการการแพทย์แผนไทยในพื้นที่ยังมีน้อย</a:t>
                      </a:r>
                      <a:endParaRPr lang="th-TH" sz="10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119" marR="1119" marT="1119" marB="0"/>
                </a:tc>
                <a:tc>
                  <a:txBody>
                    <a:bodyPr/>
                    <a:lstStyle/>
                    <a:p>
                      <a:pPr marL="228600" indent="-228600" algn="l" fontAlgn="t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ฝึก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ประสบการณ์ในการรักษาโรค (12 อาการโรค) ด้วยการออกหน่วยแพทย์แผนไทยเคลื่อนที่ ร่วมกับเครือข่ายแพทย์แผนไทยในจังหวัดตาก                                        </a:t>
                      </a:r>
                      <a:endParaRPr lang="th-TH" sz="1050" u="none" strike="noStrike" dirty="0" smtClean="0"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 algn="l" fontAlgn="t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จัดหา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ยา จัดเก็บยา และจ่ายยาแผนไทยที่มีคุณภาพมาตรฐานและการติดตามเฝ้าระวังผลข้างเคียง   </a:t>
                      </a: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และ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สนับสนุนยาให้กับ รพ.สต.เครือข่าย อย่างพอเพียง                          </a:t>
                      </a:r>
                      <a:endParaRPr lang="th-TH" sz="1050" u="none" strike="noStrike" dirty="0" smtClean="0"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 algn="l" fontAlgn="t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จัดบริการ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การแพทย์แผนไทยและการแพทย์ทางเลือกเชิง</a:t>
                      </a: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รุก</a:t>
                      </a:r>
                      <a:r>
                        <a:rPr lang="th-TH" sz="1050" u="none" strike="noStrike" dirty="0" err="1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บูรณา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การกับงานโรคไม่ติดต่อ กลุ่มอาการปวดกล้ามเนื้อ   </a:t>
                      </a: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งาน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ผู้สูงอายุ </a:t>
                      </a:r>
                      <a:endParaRPr lang="th-TH" sz="1050" u="none" strike="noStrike" dirty="0" smtClean="0"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 algn="l" fontAlgn="t">
                        <a:buFont typeface="+mj-lt"/>
                        <a:buAutoNum type="arabicPeriod"/>
                      </a:pPr>
                      <a:r>
                        <a:rPr lang="th-TH" sz="105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การ</a:t>
                      </a:r>
                      <a:r>
                        <a:rPr lang="th-TH" sz="105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จัดทำเครือข่ายหมอพื้นบ้าน เพื่อแลกเปลี่ยนเรียนรู้ในการรักษาสุขภาพของประชาชน ระหว่างหมอพื้นบ้านกับบุคลากรด้านการแพทย์แผนไทย </a:t>
                      </a:r>
                      <a:endParaRPr lang="th-TH" sz="105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119" marR="1119" marT="1119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30302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ชื่อเรื่อง 1"/>
          <p:cNvSpPr txBox="1">
            <a:spLocks noGrp="1"/>
          </p:cNvSpPr>
          <p:nvPr>
            <p:ph type="title"/>
          </p:nvPr>
        </p:nvSpPr>
        <p:spPr>
          <a:xfrm>
            <a:off x="71883" y="44624"/>
            <a:ext cx="8964613" cy="418058"/>
          </a:xfrm>
          <a:prstGeom prst="rect">
            <a:avLst/>
          </a:prstGeom>
          <a:solidFill>
            <a:srgbClr val="CC00FF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th-TH" sz="2800" b="1" dirty="0" smtClean="0">
                <a:latin typeface="TH Niramit AS" pitchFamily="2" charset="-34"/>
                <a:cs typeface="TH Niramit AS" pitchFamily="2" charset="-34"/>
              </a:rPr>
              <a:t> SP</a:t>
            </a:r>
            <a:r>
              <a:rPr lang="th-TH" altLang="th-TH" sz="2800" b="1" dirty="0" smtClean="0">
                <a:latin typeface="TH Niramit AS" pitchFamily="2" charset="-34"/>
                <a:cs typeface="TH Niramit AS" pitchFamily="2" charset="-34"/>
              </a:rPr>
              <a:t> สาขาเวชกรรมฟื้นฟู</a:t>
            </a: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251520" y="2980109"/>
            <a:ext cx="4032448" cy="1384995"/>
          </a:xfrm>
          <a:prstGeom prst="rect">
            <a:avLst/>
          </a:prstGeom>
          <a:solidFill>
            <a:schemeClr val="accent6"/>
          </a:solidFill>
        </p:spPr>
        <p:txBody>
          <a:bodyPr wrap="square">
            <a:spAutoFit/>
          </a:bodyPr>
          <a:lstStyle/>
          <a:p>
            <a:r>
              <a:rPr lang="en-US" sz="1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Health Need 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1.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บริการฟื้นฟูผู้ป่วยระยะกึ่งเฉียบพลันอย่างต่อเนื่อง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2.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ฟื้นฟูผู้ป่วยกลุ่มปวดทั่วถึง ต่อเนื่อง มีมาตรฐาน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3. 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ฟื้นฟูผู้ป่วยกลุ่มเด็กพิเศษทั่วถึง ต่อเนื่อง	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4. 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บริการคนพิการแขนขาขาดให้ทั่วถึงในพื้นที่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5. 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บริการตรวจคลื่นไฟฟ้าระบบประสาทและกล้ามเนื้อ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สี่เหลี่ยมผืนผ้า 2"/>
          <p:cNvSpPr/>
          <p:nvPr/>
        </p:nvSpPr>
        <p:spPr>
          <a:xfrm>
            <a:off x="4464496" y="2980109"/>
            <a:ext cx="4499991" cy="1169551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en-US" sz="1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Service Gap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บุคลากรและเครื่องมือไม่เพียงพอ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ผู้ป่วยระยะฟื้นฟูได้รับการรักษาฟื้นฟูไม่ต่อเนื่อง สม่ำเสมอ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ระบบการดูแลและส่งต่อผู้ป่วยเด็กพัฒนาการล่าช้า</a:t>
            </a:r>
            <a:endParaRPr lang="en-US" sz="1400" dirty="0"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251520" y="4492277"/>
            <a:ext cx="8712967" cy="138499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en-US" sz="1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Designed Services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พัฒนาศักยภาพบริการ โดยจัดหาเครื่องมือ บุคลากรและพื้นที่บริการให้ครอบคลุม </a:t>
            </a: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รพ.ระดับ </a:t>
            </a:r>
            <a:r>
              <a:rPr lang="en-GB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 </a:t>
            </a: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(ตส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ม.</a:t>
            </a:r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,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แม่</a:t>
            </a: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สอด</a:t>
            </a:r>
            <a:r>
              <a:rPr lang="en-US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),</a:t>
            </a: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M2 (</a:t>
            </a: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อุ้ม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ผาง</a:t>
            </a:r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,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ท่าสอง</a:t>
            </a: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ยาง</a:t>
            </a:r>
            <a:r>
              <a:rPr lang="en-US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) ,</a:t>
            </a:r>
            <a:r>
              <a:rPr lang="en-GB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F2 (</a:t>
            </a: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บ้าน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ตาก</a:t>
            </a:r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,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สาม</a:t>
            </a: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เงา)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เพิ่มศักยภาพของศูนย์ฟื้นฟูใน</a:t>
            </a: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ชุมชน ทุกอำเภอ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เพิ่มบุคลากรเพื่อให้บริการในชุมชน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พัฒนาระบบงานบริการและข้อมูลโดยใช้ </a:t>
            </a:r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IT 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เพื่อเชื่อมโยงการฟื้นฟู    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5" name="ตาราง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3948087"/>
              </p:ext>
            </p:extLst>
          </p:nvPr>
        </p:nvGraphicFramePr>
        <p:xfrm>
          <a:off x="251520" y="692696"/>
          <a:ext cx="8712967" cy="1965133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4968552"/>
                <a:gridCol w="1224136"/>
                <a:gridCol w="2520279"/>
              </a:tblGrid>
              <a:tr h="36369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Health Outcome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เป้าหมาย</a:t>
                      </a:r>
                      <a:endParaRPr lang="th-TH" sz="1600" b="1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ผลงาน</a:t>
                      </a:r>
                      <a:endParaRPr lang="th-TH" sz="1600" b="1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363694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1.</a:t>
                      </a:r>
                      <a:r>
                        <a:rPr lang="th-TH" sz="14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ผู้ป่วย</a:t>
                      </a:r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กลุ่มโรคหลอดเลือดสมอง บรรลุเป้าหมายทางเวชศาสตร์ฟื้นฟู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230" marR="8230" marT="823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&gt; </a:t>
                      </a:r>
                      <a:r>
                        <a:rPr lang="th-TH" sz="14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ร้อย</a:t>
                      </a:r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ละ 70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230" marR="8230" marT="823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80.51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230" marR="8230" marT="823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14034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2.</a:t>
                      </a:r>
                      <a:r>
                        <a:rPr lang="th-TH" sz="14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คน</a:t>
                      </a:r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พิการทางการเคลื่อนไหว(ขาขาด)ได้รับบริการฟื้นฟู/อุปกรณ์ตามศักยภาพ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230" marR="8230" marT="823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100</a:t>
                      </a:r>
                      <a:endParaRPr lang="th-TH" sz="14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230" marR="8230" marT="823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u="none" strike="noStrike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70.6</a:t>
                      </a:r>
                      <a:endParaRPr lang="th-TH" sz="1400" b="0" i="0" u="none" strike="noStrike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230" marR="8230" marT="823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802795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3.</a:t>
                      </a:r>
                      <a:r>
                        <a:rPr lang="th-TH" sz="14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จำนวนศูนย์ฟื้นฟูในชุมชน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230" marR="8230" marT="823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จำนวน </a:t>
                      </a:r>
                      <a:r>
                        <a:rPr lang="en-US" sz="14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</a:t>
                      </a:r>
                      <a:r>
                        <a:rPr lang="th-TH" sz="14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ศูนย์</a:t>
                      </a:r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/อำเภอ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230" marR="8230" marT="823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8 </a:t>
                      </a:r>
                      <a:r>
                        <a:rPr lang="th-TH" sz="14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แห่ง</a:t>
                      </a:r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/4</a:t>
                      </a:r>
                      <a:r>
                        <a:rPr lang="th-TH" sz="14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อำเภอ</a:t>
                      </a:r>
                      <a:endParaRPr lang="en-US" sz="1400" u="none" strike="noStrike" dirty="0" smtClean="0"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(เมือง 1,บ้านตาก </a:t>
                      </a:r>
                      <a:r>
                        <a:rPr lang="en-US" sz="14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4</a:t>
                      </a:r>
                      <a:r>
                        <a:rPr lang="th-TH" sz="14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,สามเงา1, วังเจ้า1)</a:t>
                      </a:r>
                    </a:p>
                  </a:txBody>
                  <a:tcPr marL="8230" marR="8230" marT="823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74661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512" y="58614"/>
            <a:ext cx="8784976" cy="34605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th-TH" sz="2000" b="1" dirty="0" smtClean="0">
                <a:latin typeface="Tahoma" panose="020B0604030504040204" pitchFamily="34" charset="0"/>
                <a:cs typeface="Tahoma" panose="020B0604030504040204" pitchFamily="34" charset="0"/>
              </a:rPr>
              <a:t>การพัฒนาระบบบริการรพ.สามเงา</a:t>
            </a:r>
            <a:endParaRPr lang="th-TH" sz="2000" b="1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4" name="ตาราง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8282773"/>
              </p:ext>
            </p:extLst>
          </p:nvPr>
        </p:nvGraphicFramePr>
        <p:xfrm>
          <a:off x="179512" y="548680"/>
          <a:ext cx="8856984" cy="615677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84175"/>
                <a:gridCol w="4072386"/>
                <a:gridCol w="3200423"/>
              </a:tblGrid>
              <a:tr h="252267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100" b="1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สาขา</a:t>
                      </a:r>
                      <a:endParaRPr lang="th-TH" sz="110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710" marR="3710" marT="371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Health  </a:t>
                      </a:r>
                      <a:r>
                        <a:rPr lang="en-US" sz="1100" b="1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Outcome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710" marR="3710" marT="371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Service  Gap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710" marR="3710" marT="371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129843">
                <a:tc>
                  <a:txBody>
                    <a:bodyPr/>
                    <a:lstStyle/>
                    <a:p>
                      <a:pPr algn="l" fontAlgn="b"/>
                      <a:r>
                        <a:rPr lang="th-TH" sz="1100" b="1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1. สาขาหัวใจ</a:t>
                      </a:r>
                      <a:endParaRPr lang="th-TH" sz="110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710" marR="3710" marT="371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10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110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1) </a:t>
                      </a:r>
                      <a:r>
                        <a:rPr lang="th-TH" sz="1100" u="none" strike="noStrike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ร้อยละผู้ป่วยโรคกล้ามเนื้อหัวใจตายเฉียบพลัน(</a:t>
                      </a:r>
                      <a:r>
                        <a:rPr lang="en-US" sz="1100" u="none" strike="noStrike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STEMI)</a:t>
                      </a:r>
                      <a:r>
                        <a:rPr lang="th-TH" sz="1100" u="none" strike="noStrike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ได้รับยาละลายลิ่มเลือด หรือยาขยายหลอดเลือดหัวใจ</a:t>
                      </a:r>
                      <a:r>
                        <a:rPr lang="th-TH" sz="1100" b="1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(</a:t>
                      </a:r>
                      <a:r>
                        <a:rPr lang="en-US" sz="1100" b="1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20</a:t>
                      </a:r>
                      <a:r>
                        <a:rPr lang="th-TH" sz="1100" b="1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)</a:t>
                      </a:r>
                    </a:p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10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110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2) </a:t>
                      </a:r>
                      <a:r>
                        <a:rPr lang="th-TH" sz="1100" u="none" strike="noStrike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อัตราการตายใน รพ.ของ</a:t>
                      </a:r>
                      <a:r>
                        <a:rPr lang="th-TH" sz="110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ผู้ป้วย</a:t>
                      </a:r>
                      <a:r>
                        <a:rPr lang="th-TH" sz="1100" u="none" strike="noStrike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1100" u="none" strike="noStrike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STEMI</a:t>
                      </a:r>
                      <a:r>
                        <a:rPr lang="th-TH" sz="1100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1100" b="1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(</a:t>
                      </a:r>
                      <a:r>
                        <a:rPr lang="en-US" sz="1100" b="1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33.33</a:t>
                      </a:r>
                      <a:r>
                        <a:rPr lang="th-TH" sz="1100" b="1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)</a:t>
                      </a:r>
                      <a:endParaRPr lang="en-US" sz="1100" b="1" i="0" u="none" strike="noStrike" dirty="0" smtClean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l" fontAlgn="b"/>
                      <a:endParaRPr lang="th-TH" sz="1100" b="0" i="0" u="none" strike="noStrike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710" marR="3710" marT="371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1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- ระยะไกล </a:t>
                      </a:r>
                      <a:r>
                        <a:rPr lang="th-TH" sz="11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/ไม่</a:t>
                      </a:r>
                      <a:r>
                        <a:rPr lang="th-TH" sz="11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มี </a:t>
                      </a:r>
                      <a:r>
                        <a:rPr lang="en-US" sz="11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FR </a:t>
                      </a:r>
                      <a:r>
                        <a:rPr lang="th-TH" sz="11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ในพื้นที่ </a:t>
                      </a:r>
                      <a:endParaRPr lang="th-TH" sz="1100" u="none" strike="noStrike" dirty="0" smtClean="0"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1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- ใช้บริการ </a:t>
                      </a:r>
                      <a:r>
                        <a:rPr lang="en-US" sz="11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EMS</a:t>
                      </a:r>
                      <a:r>
                        <a:rPr lang="th-TH" sz="11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น้อย </a:t>
                      </a:r>
                      <a:endParaRPr lang="th-TH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1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- ผู้รับบริการไม่ทราบอาการนำของ </a:t>
                      </a:r>
                      <a:r>
                        <a:rPr lang="en-US" sz="11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MI </a:t>
                      </a:r>
                      <a:endParaRPr lang="en-US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l" fontAlgn="b"/>
                      <a:r>
                        <a:rPr lang="th-TH" sz="11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- การคัดแยกผู้ป่วยผิดพลาด</a:t>
                      </a:r>
                      <a:endParaRPr lang="th-TH" sz="11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710" marR="3710" marT="371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91797">
                <a:tc>
                  <a:txBody>
                    <a:bodyPr/>
                    <a:lstStyle/>
                    <a:p>
                      <a:pPr algn="l" fontAlgn="b"/>
                      <a:r>
                        <a:rPr lang="th-TH" sz="1100" b="1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2. สาขามะเร็ง</a:t>
                      </a:r>
                      <a:endParaRPr lang="th-TH" sz="110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710" marR="3710" marT="371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100" u="none" strike="noStrike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1100" u="none" strike="noStrike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ร้อยละการคัดกรองมะเร็งปากมดลูกในสตรีอายุ 30 – 60 ปีต่ำ</a:t>
                      </a:r>
                      <a:r>
                        <a:rPr lang="th-TH" sz="1100" b="1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(</a:t>
                      </a:r>
                      <a:r>
                        <a:rPr lang="en-US" sz="1100" b="1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6.90</a:t>
                      </a:r>
                      <a:r>
                        <a:rPr lang="th-TH" sz="1100" b="1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)</a:t>
                      </a:r>
                      <a:endParaRPr lang="th-TH" sz="1100" b="1" i="0" u="none" strike="noStrike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710" marR="3710" marT="371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1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- คัดกรองไม่ครอบคลุมกลุ่ม</a:t>
                      </a:r>
                      <a:r>
                        <a:rPr lang="th-TH" sz="11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เสี่ยง</a:t>
                      </a:r>
                    </a:p>
                    <a:p>
                      <a:pPr algn="l" fontAlgn="b"/>
                      <a:r>
                        <a:rPr lang="th-TH" sz="11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- ด้านบริการมียาลดความเจ็บปวดไม่ครอบคลุม         </a:t>
                      </a:r>
                    </a:p>
                    <a:p>
                      <a:pPr marL="171450" indent="-171450" algn="l" fontAlgn="b">
                        <a:buFontTx/>
                        <a:buChar char="-"/>
                      </a:pPr>
                      <a:r>
                        <a:rPr lang="th-TH" sz="11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ไม่มีเครื่อง </a:t>
                      </a:r>
                      <a:r>
                        <a:rPr lang="en-US" sz="11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drip </a:t>
                      </a:r>
                      <a:r>
                        <a:rPr lang="en-US" sz="1100" u="none" strike="noStrike" dirty="0" err="1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subcutetaneous</a:t>
                      </a:r>
                      <a:endParaRPr lang="en-US" sz="1100" u="none" strike="noStrike" dirty="0" smtClean="0"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171450" marR="0" indent="-17145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th-TH" sz="11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การดูแลผู้ป่วยต่อเนื่องที่บ้านยังไม่ครอบคลุม</a:t>
                      </a:r>
                      <a:endParaRPr lang="th-TH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710" marR="3710" marT="3710" marB="0" anchor="b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30008">
                <a:tc>
                  <a:txBody>
                    <a:bodyPr/>
                    <a:lstStyle/>
                    <a:p>
                      <a:pPr algn="l" fontAlgn="b"/>
                      <a:r>
                        <a:rPr lang="th-TH" sz="1100" b="1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3. สาขาอุบัติเหตุ</a:t>
                      </a:r>
                      <a:endParaRPr lang="th-TH" sz="110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710" marR="3710" marT="371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ผู้ป่วยเสียชีวิตจากอุบัติเหตุทาง</a:t>
                      </a:r>
                      <a:r>
                        <a:rPr lang="th-TH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ถนน </a:t>
                      </a:r>
                      <a:r>
                        <a:rPr lang="th-TH" sz="11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(12.45)</a:t>
                      </a:r>
                    </a:p>
                    <a:p>
                      <a:pPr algn="l" fontAlgn="b"/>
                      <a:r>
                        <a:rPr lang="th-TH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อัตราการเสียชีวิตของผู้ป่วยฉุกเฉินที่รับไว้รักษาในรพ.ภายใน 24 ชั่วโมง  </a:t>
                      </a:r>
                      <a:r>
                        <a:rPr lang="th-TH" sz="11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(8.79)</a:t>
                      </a:r>
                      <a:endParaRPr lang="th-TH" sz="1100" b="1" i="0" u="none" strike="noStrike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1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- พื้นที่ห่างไกล                                    </a:t>
                      </a:r>
                      <a:endParaRPr lang="th-TH" sz="1100" u="none" strike="noStrike" dirty="0" smtClean="0"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171450" marR="0" indent="-17145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th-TH" sz="11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ทีมสุขภาพ ขาดความชำนาญ</a:t>
                      </a:r>
                    </a:p>
                    <a:p>
                      <a:pPr marL="171450" marR="0" indent="-17145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th-TH" sz="11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รักษาถูกต้อง ส่งต่อเหมาะสม</a:t>
                      </a:r>
                    </a:p>
                    <a:p>
                      <a:pPr marL="171450" indent="-171450" algn="l" fontAlgn="b">
                        <a:buFontTx/>
                        <a:buChar char="-"/>
                      </a:pPr>
                      <a:r>
                        <a:rPr lang="th-TH" sz="1100" u="none" strike="noStrike" dirty="0" err="1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พขร</a:t>
                      </a:r>
                      <a:r>
                        <a:rPr lang="th-TH" sz="11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.</a:t>
                      </a:r>
                      <a:r>
                        <a:rPr lang="th-TH" sz="11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มี</a:t>
                      </a:r>
                      <a:r>
                        <a:rPr lang="th-TH" sz="11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น้อย</a:t>
                      </a:r>
                    </a:p>
                  </a:txBody>
                  <a:tcPr marL="3710" marR="3710" marT="371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18714">
                <a:tc>
                  <a:txBody>
                    <a:bodyPr/>
                    <a:lstStyle/>
                    <a:p>
                      <a:pPr algn="l" fontAlgn="b"/>
                      <a:r>
                        <a:rPr lang="th-TH" sz="1100" b="1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4. สาขาทารกแรกเกิด</a:t>
                      </a:r>
                      <a:endParaRPr lang="th-TH" sz="110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710" marR="3710" marT="3710" marB="0" anchor="b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1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- แข็งแรง สมบูรณ์ ไม่มีภาวะแทรกซ้อน</a:t>
                      </a:r>
                      <a:endParaRPr lang="th-TH" sz="11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710" marR="3710" marT="3710" marB="0" anchor="b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1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- ไม่ปฏิบัติตามแนวทางรักษาอย่างเคร่งครัด</a:t>
                      </a:r>
                      <a:endParaRPr lang="th-TH" sz="11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710" marR="3710" marT="3710" marB="0" anchor="b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118714">
                <a:tc>
                  <a:txBody>
                    <a:bodyPr/>
                    <a:lstStyle/>
                    <a:p>
                      <a:pPr algn="l" fontAlgn="b"/>
                      <a:r>
                        <a:rPr lang="th-TH" sz="1100" b="1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5. สาขาจิตเวช</a:t>
                      </a:r>
                      <a:endParaRPr lang="th-TH" sz="110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710" marR="3710" marT="3710" marB="0"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1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- อยู่ในสังคม</a:t>
                      </a:r>
                      <a:r>
                        <a:rPr lang="th-TH" sz="11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ได้</a:t>
                      </a:r>
                    </a:p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1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- เข้าถึงบริการที่ดี</a:t>
                      </a:r>
                      <a:endParaRPr lang="th-TH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710" marR="3710" marT="3710" marB="0" anchor="b"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1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- สังคมไม่ยอมรับ </a:t>
                      </a:r>
                      <a:r>
                        <a:rPr lang="th-TH" sz="11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กลัว</a:t>
                      </a:r>
                    </a:p>
                    <a:p>
                      <a:pPr algn="l" fontAlgn="b"/>
                      <a:r>
                        <a:rPr lang="th-TH" sz="11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- ผู้ป่วยและญาติไม่เข้าใจว่าโรคจิตรักษาได้ </a:t>
                      </a:r>
                      <a:endParaRPr lang="th-TH" sz="11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710" marR="3710" marT="3710" marB="0">
                    <a:solidFill>
                      <a:srgbClr val="FFFF99"/>
                    </a:solidFill>
                  </a:tcPr>
                </a:tc>
              </a:tr>
              <a:tr h="118714">
                <a:tc>
                  <a:txBody>
                    <a:bodyPr/>
                    <a:lstStyle/>
                    <a:p>
                      <a:pPr algn="l" fontAlgn="b"/>
                      <a:r>
                        <a:rPr lang="th-TH" sz="1100" b="1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6. สาขาจักษุ</a:t>
                      </a:r>
                      <a:endParaRPr lang="th-TH" sz="110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710" marR="3710" marT="3710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1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- ได้รับการคัดกรอง </a:t>
                      </a:r>
                      <a:endParaRPr lang="th-TH" sz="1100" u="none" strike="noStrike" dirty="0" smtClean="0"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l" fontAlgn="b"/>
                      <a:r>
                        <a:rPr lang="th-TH" sz="11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- ได้รับการรักษาที่ถูกต้อง</a:t>
                      </a:r>
                      <a:endParaRPr lang="th-TH" sz="11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710" marR="3710" marT="371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1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- คัดกรองไม่ครบทุกกลุ่มวัย </a:t>
                      </a:r>
                      <a:endParaRPr lang="th-TH" sz="1100" u="none" strike="noStrike" dirty="0" smtClean="0"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1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- แพทย์ทั่วไปไม่เชี่ยวชาญการตรวจรักษาโรคตา</a:t>
                      </a:r>
                      <a:endParaRPr lang="th-TH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710" marR="3710" marT="3710" marB="0"/>
                </a:tc>
              </a:tr>
              <a:tr h="337592">
                <a:tc>
                  <a:txBody>
                    <a:bodyPr/>
                    <a:lstStyle/>
                    <a:p>
                      <a:pPr algn="l" fontAlgn="b"/>
                      <a:r>
                        <a:rPr lang="th-TH" sz="1100" b="1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7. สาขาไต</a:t>
                      </a:r>
                      <a:endParaRPr lang="th-TH" sz="110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710" marR="3710" marT="371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100" u="none" strike="noStrike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การคัดกรองโรคไต </a:t>
                      </a:r>
                      <a:r>
                        <a:rPr lang="en-US" sz="1100" u="none" strike="noStrike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CKD </a:t>
                      </a:r>
                      <a:r>
                        <a:rPr lang="th-TH" sz="1100" u="none" strike="noStrike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ใน </a:t>
                      </a:r>
                      <a:r>
                        <a:rPr lang="en-US" sz="1100" u="none" strike="noStrike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DM/HT</a:t>
                      </a:r>
                      <a:r>
                        <a:rPr lang="th-TH" sz="1100" u="none" strike="noStrike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ต่ำกว่าเกณฑ์</a:t>
                      </a:r>
                      <a:r>
                        <a:rPr lang="th-TH" sz="1100" b="1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(54.38)</a:t>
                      </a:r>
                      <a:endParaRPr lang="th-TH" sz="1100" b="1" i="0" u="none" strike="noStrike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710" marR="3710" marT="371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1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- ประชาชนกลุ่มเป้าหมายไม่ตระหนัก        </a:t>
                      </a:r>
                      <a:endParaRPr lang="th-TH" sz="1100" u="none" strike="noStrike" dirty="0" smtClean="0"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l" fontAlgn="b"/>
                      <a:r>
                        <a:rPr lang="th-TH" sz="11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- </a:t>
                      </a:r>
                      <a:r>
                        <a:rPr lang="th-TH" sz="11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ไม่มี </a:t>
                      </a:r>
                      <a:r>
                        <a:rPr lang="en-US" sz="11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strip  </a:t>
                      </a:r>
                      <a:r>
                        <a:rPr lang="th-TH" sz="11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ตรวจ </a:t>
                      </a:r>
                      <a:r>
                        <a:rPr lang="en-US" sz="1100" u="none" strike="noStrike" dirty="0" err="1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microalbumine</a:t>
                      </a:r>
                      <a:r>
                        <a:rPr lang="en-US" sz="11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11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ประจำ</a:t>
                      </a:r>
                      <a:endParaRPr lang="th-TH" sz="11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710" marR="3710" marT="371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40973">
                <a:tc>
                  <a:txBody>
                    <a:bodyPr/>
                    <a:lstStyle/>
                    <a:p>
                      <a:pPr algn="l" fontAlgn="b"/>
                      <a:r>
                        <a:rPr lang="th-TH" sz="1100" b="1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8. เชี่ยวชาญ 5 สาขา</a:t>
                      </a:r>
                      <a:endParaRPr lang="th-TH" sz="110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710" marR="3710" marT="371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1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 </a:t>
                      </a:r>
                      <a:endParaRPr lang="th-TH" sz="11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710" marR="3710" marT="371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1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 </a:t>
                      </a:r>
                      <a:endParaRPr lang="th-TH" sz="11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710" marR="3710" marT="3710" marB="0" anchor="b"/>
                </a:tc>
              </a:tr>
              <a:tr h="237428">
                <a:tc>
                  <a:txBody>
                    <a:bodyPr/>
                    <a:lstStyle/>
                    <a:p>
                      <a:pPr algn="l" fontAlgn="b"/>
                      <a:r>
                        <a:rPr lang="th-TH" sz="11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- สูติกรรม</a:t>
                      </a:r>
                      <a:endParaRPr lang="th-TH" sz="11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710" marR="3710" marT="371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1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- คลอดปลอดภัย /ส่งต่อเหมาะสม</a:t>
                      </a:r>
                      <a:endParaRPr lang="th-TH" sz="11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710" marR="3710" marT="371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1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- แพทย์/พยาบาล ขาดความเชี่ยวชาญ</a:t>
                      </a:r>
                      <a:endParaRPr lang="th-TH" sz="11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710" marR="3710" marT="3710" marB="0" anchor="b"/>
                </a:tc>
              </a:tr>
              <a:tr h="118714">
                <a:tc>
                  <a:txBody>
                    <a:bodyPr/>
                    <a:lstStyle/>
                    <a:p>
                      <a:pPr algn="l" fontAlgn="b"/>
                      <a:r>
                        <a:rPr lang="th-TH" sz="11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- ศัลยกรรม</a:t>
                      </a:r>
                      <a:endParaRPr lang="th-TH" sz="11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710" marR="3710" marT="371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1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- การรักษามีมาตรฐาน</a:t>
                      </a:r>
                      <a:endParaRPr lang="th-TH" sz="11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710" marR="3710" marT="371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1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endParaRPr lang="th-TH" sz="11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710" marR="3710" marT="3710" marB="0" anchor="b"/>
                </a:tc>
              </a:tr>
              <a:tr h="118714">
                <a:tc>
                  <a:txBody>
                    <a:bodyPr/>
                    <a:lstStyle/>
                    <a:p>
                      <a:pPr algn="l" fontAlgn="b"/>
                      <a:r>
                        <a:rPr lang="th-TH" sz="11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- กุมาร </a:t>
                      </a:r>
                      <a:endParaRPr lang="th-TH" sz="11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710" marR="3710" marT="371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1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- การรักษามีมาตรฐาน</a:t>
                      </a:r>
                      <a:endParaRPr lang="th-TH" sz="11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710" marR="3710" marT="371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1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 </a:t>
                      </a:r>
                      <a:endParaRPr lang="th-TH" sz="11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710" marR="3710" marT="3710" marB="0" anchor="b"/>
                </a:tc>
              </a:tr>
              <a:tr h="118714">
                <a:tc>
                  <a:txBody>
                    <a:bodyPr/>
                    <a:lstStyle/>
                    <a:p>
                      <a:pPr algn="l" fontAlgn="b"/>
                      <a:r>
                        <a:rPr lang="th-TH" sz="11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- ศัลยกรรมกระดูก</a:t>
                      </a:r>
                      <a:endParaRPr lang="th-TH" sz="11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710" marR="3710" marT="371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1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- การรักษามีมาตรฐาน</a:t>
                      </a:r>
                      <a:endParaRPr lang="th-TH" sz="11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710" marR="3710" marT="371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1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 </a:t>
                      </a:r>
                      <a:endParaRPr lang="th-TH" sz="11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710" marR="3710" marT="3710" marB="0" anchor="b"/>
                </a:tc>
              </a:tr>
              <a:tr h="118714">
                <a:tc>
                  <a:txBody>
                    <a:bodyPr/>
                    <a:lstStyle/>
                    <a:p>
                      <a:pPr algn="l" fontAlgn="b"/>
                      <a:r>
                        <a:rPr lang="th-TH" sz="11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- อายุรกรรม</a:t>
                      </a:r>
                      <a:endParaRPr lang="th-TH" sz="11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710" marR="3710" marT="371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1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- การรักษามีมาตรฐาน</a:t>
                      </a:r>
                      <a:endParaRPr lang="th-TH" sz="11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710" marR="3710" marT="371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1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- การให้ </a:t>
                      </a:r>
                      <a:r>
                        <a:rPr lang="en-US" sz="11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Antibiotic </a:t>
                      </a:r>
                      <a:r>
                        <a:rPr lang="th-TH" sz="11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ล่าช้า</a:t>
                      </a:r>
                      <a:endParaRPr lang="th-TH" sz="11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710" marR="3710" marT="3710" marB="0" anchor="b"/>
                </a:tc>
              </a:tr>
              <a:tr h="118714">
                <a:tc>
                  <a:txBody>
                    <a:bodyPr/>
                    <a:lstStyle/>
                    <a:p>
                      <a:pPr algn="l" fontAlgn="b"/>
                      <a:r>
                        <a:rPr lang="th-TH" sz="1100" b="1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9. สาขาทันตก</a:t>
                      </a:r>
                      <a:r>
                        <a:rPr lang="th-TH" sz="1100" b="1" u="none" strike="noStrike" dirty="0" err="1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รรม</a:t>
                      </a:r>
                      <a:endParaRPr lang="th-TH" sz="110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710" marR="3710" marT="3710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1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1100" u="none" strike="noStrike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- </a:t>
                      </a:r>
                      <a:r>
                        <a:rPr lang="th-TH" sz="1100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เด็ก</a:t>
                      </a:r>
                      <a:r>
                        <a:rPr lang="th-TH" sz="110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110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3</a:t>
                      </a:r>
                      <a:r>
                        <a:rPr lang="th-TH" sz="110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ปี ฟันผุ </a:t>
                      </a:r>
                      <a:r>
                        <a:rPr lang="th-TH" sz="1100" b="1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(</a:t>
                      </a:r>
                      <a:r>
                        <a:rPr lang="th-TH" sz="1100" b="1" dirty="0" smtClean="0">
                          <a:solidFill>
                            <a:srgbClr val="FF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</a:t>
                      </a:r>
                      <a:r>
                        <a:rPr lang="th-TH" sz="1100" b="1" baseline="0" dirty="0" smtClean="0">
                          <a:solidFill>
                            <a:srgbClr val="FF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้</a:t>
                      </a:r>
                      <a:r>
                        <a:rPr lang="th-TH" sz="1100" b="1" dirty="0" smtClean="0">
                          <a:solidFill>
                            <a:srgbClr val="FF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อยละ</a:t>
                      </a:r>
                      <a:r>
                        <a:rPr lang="en-US" sz="1100" b="1" dirty="0" smtClean="0">
                          <a:solidFill>
                            <a:srgbClr val="FF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67.65)</a:t>
                      </a:r>
                      <a:endParaRPr lang="th-TH" sz="1100" b="1" i="0" u="none" strike="noStrike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710" marR="3710" marT="371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1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- การให้บริการไม่เข้าถึง ไม่ครอบคลุม</a:t>
                      </a:r>
                      <a:endParaRPr lang="th-TH" sz="11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710" marR="3710" marT="3710" marB="0" anchor="b"/>
                </a:tc>
              </a:tr>
              <a:tr h="118714">
                <a:tc>
                  <a:txBody>
                    <a:bodyPr/>
                    <a:lstStyle/>
                    <a:p>
                      <a:pPr algn="l" fontAlgn="b"/>
                      <a:r>
                        <a:rPr lang="th-TH" sz="1100" b="1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10. สาขา </a:t>
                      </a:r>
                      <a:r>
                        <a:rPr lang="en-US" sz="1100" b="1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NCD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710" marR="3710" marT="3710" marB="0"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th-TH" sz="11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คัดกรองครอบคลุมกลุ่มเสี่ยง</a:t>
                      </a:r>
                    </a:p>
                    <a:p>
                      <a:pPr marL="171450" marR="0" indent="-17145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th-TH" sz="11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ลดการเกิดภาวะแทรกซ้อน</a:t>
                      </a:r>
                    </a:p>
                  </a:txBody>
                  <a:tcPr marL="3710" marR="3710" marT="3710" marB="0"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1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- ได้รับการคัดกรองภาวะแทรกซ้อนน้อย</a:t>
                      </a:r>
                      <a:endParaRPr lang="th-TH" sz="11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710" marR="3710" marT="3710" marB="0">
                    <a:solidFill>
                      <a:srgbClr val="FFFF99"/>
                    </a:solidFill>
                  </a:tcPr>
                </a:tc>
              </a:tr>
              <a:tr h="118714">
                <a:tc>
                  <a:txBody>
                    <a:bodyPr/>
                    <a:lstStyle/>
                    <a:p>
                      <a:pPr algn="l" fontAlgn="b"/>
                      <a:r>
                        <a:rPr lang="th-TH" sz="1100" b="1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11. สาขาปฐมภูมิ</a:t>
                      </a:r>
                      <a:endParaRPr lang="th-TH" sz="110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710" marR="3710" marT="3710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1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 </a:t>
                      </a:r>
                      <a:endParaRPr lang="th-TH" sz="11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710" marR="3710" marT="371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1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 </a:t>
                      </a:r>
                      <a:endParaRPr lang="th-TH" sz="11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710" marR="3710" marT="3710" marB="0" anchor="b"/>
                </a:tc>
              </a:tr>
              <a:tr h="237428">
                <a:tc>
                  <a:txBody>
                    <a:bodyPr/>
                    <a:lstStyle/>
                    <a:p>
                      <a:pPr algn="l" fontAlgn="b"/>
                      <a:r>
                        <a:rPr lang="th-TH" sz="1100" b="1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12. สาขาแพทย์แผนไทย</a:t>
                      </a:r>
                      <a:endParaRPr lang="th-TH" sz="110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710" marR="3710" marT="3710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1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endParaRPr lang="th-TH" sz="11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710" marR="3710" marT="371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1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 </a:t>
                      </a:r>
                      <a:endParaRPr lang="th-TH" sz="11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710" marR="3710" marT="3710" marB="0" anchor="b"/>
                </a:tc>
              </a:tr>
              <a:tr h="237428">
                <a:tc>
                  <a:txBody>
                    <a:bodyPr/>
                    <a:lstStyle/>
                    <a:p>
                      <a:pPr algn="l" fontAlgn="b"/>
                      <a:r>
                        <a:rPr lang="th-TH" sz="1100" b="1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13. สาขา เวชศาสตร์ฟื้นฟู</a:t>
                      </a:r>
                      <a:endParaRPr lang="th-TH" sz="110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710" marR="3710" marT="371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ผู้ป่วยกลุ่มโรคหลอดเลือดสมอง บรรลุเป้าหมายทางเวชศาสตร์</a:t>
                      </a:r>
                      <a:r>
                        <a:rPr lang="th-TH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ฟื้นฟู</a:t>
                      </a:r>
                      <a:r>
                        <a:rPr lang="th-TH" sz="11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11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(69.77)</a:t>
                      </a:r>
                    </a:p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1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คนพิการทางการเคลื่อนไหว(ขาขาด)ได้รับบริการฟื้นฟู/อุปกรณ์ตามศักยภาพ </a:t>
                      </a:r>
                      <a:r>
                        <a:rPr lang="th-TH" sz="1100" b="1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(</a:t>
                      </a:r>
                      <a:r>
                        <a:rPr lang="en-US" sz="1100" b="1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33.85</a:t>
                      </a:r>
                      <a:r>
                        <a:rPr lang="th-TH" sz="1100" b="1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)</a:t>
                      </a:r>
                      <a:endParaRPr lang="th-TH" sz="1100" b="1" i="0" u="none" strike="noStrike" dirty="0" smtClean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1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-  ขาดการกายภาพต่อเนื่องในระยะ 6 เดือนแรก</a:t>
                      </a:r>
                      <a:endParaRPr lang="th-TH" sz="11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710" marR="3710" marT="371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65008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ตาราง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2184631"/>
              </p:ext>
            </p:extLst>
          </p:nvPr>
        </p:nvGraphicFramePr>
        <p:xfrm>
          <a:off x="323528" y="130559"/>
          <a:ext cx="8640961" cy="3370449"/>
        </p:xfrm>
        <a:graphic>
          <a:graphicData uri="http://schemas.openxmlformats.org/drawingml/2006/table">
            <a:tbl>
              <a:tblPr>
                <a:tableStyleId>{93296810-A885-4BE3-A3E7-6D5BEEA58F35}</a:tableStyleId>
              </a:tblPr>
              <a:tblGrid>
                <a:gridCol w="3222053"/>
                <a:gridCol w="1391341"/>
                <a:gridCol w="1025199"/>
                <a:gridCol w="3002368"/>
              </a:tblGrid>
              <a:tr h="247507">
                <a:tc>
                  <a:txBody>
                    <a:bodyPr/>
                    <a:lstStyle/>
                    <a:p>
                      <a:pPr algn="ctr" fontAlgn="t"/>
                      <a:r>
                        <a:rPr lang="th-TH" sz="1300" b="1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ข้อมูล  </a:t>
                      </a:r>
                      <a:r>
                        <a:rPr lang="en-US" sz="1300" b="1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Service  Outcome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735" marR="7735" marT="7735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300" b="1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เป้าหมาย</a:t>
                      </a:r>
                      <a:endParaRPr lang="th-TH" sz="130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735" marR="7735" marT="7735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300" b="1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ผลที่เป็นอยู่ </a:t>
                      </a:r>
                      <a:endParaRPr lang="th-TH" sz="130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735" marR="7735" marT="7735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300" b="1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Service  Gap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735" marR="7735" marT="7735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224303"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1)</a:t>
                      </a:r>
                      <a:r>
                        <a:rPr lang="en-US" sz="1300" u="none" strike="noStrike" baseline="0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13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ผู้ป่วย</a:t>
                      </a:r>
                      <a:r>
                        <a:rPr lang="th-TH" sz="13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เสียชีวิตจากอุบัติเหตุทางถนน</a:t>
                      </a:r>
                      <a:endParaRPr lang="th-TH" sz="1300" b="0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735" marR="7735" marT="773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3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ไม่เกิน 10 /แสน</a:t>
                      </a:r>
                      <a:endParaRPr lang="th-TH" sz="13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735" marR="7735" marT="773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300" b="1" u="none" strike="noStrike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12.45</a:t>
                      </a:r>
                      <a:endParaRPr lang="th-TH" sz="1300" b="1" i="0" u="none" strike="noStrike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735" marR="7735" marT="773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3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 - ไม่มี </a:t>
                      </a:r>
                      <a:r>
                        <a:rPr lang="en-US" sz="13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FR </a:t>
                      </a:r>
                      <a:r>
                        <a:rPr lang="th-TH" sz="13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ในพื้นที่  / พนักงานขับรถไม่เพียงพอ </a:t>
                      </a:r>
                      <a:endParaRPr lang="th-TH" sz="1300" b="0" i="0" u="none" strike="noStrike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735" marR="7735" marT="7735" marB="0"/>
                </a:tc>
              </a:tr>
              <a:tr h="360822"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2) </a:t>
                      </a:r>
                      <a:r>
                        <a:rPr lang="th-TH" sz="13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อัตรา</a:t>
                      </a:r>
                      <a:r>
                        <a:rPr lang="th-TH" sz="13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การเสียชีวิตของผู้ป่วยฉุกเฉินที่รับไว้รักษาในรพ.ภายใน 24 ชั่วโมง</a:t>
                      </a:r>
                      <a:endParaRPr lang="th-TH" sz="1300" b="0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735" marR="7735" marT="773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3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น้อยกว่า ร้อยละ 5</a:t>
                      </a:r>
                      <a:endParaRPr lang="th-TH" sz="13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735" marR="7735" marT="773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300" b="1" u="none" strike="noStrike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8.79</a:t>
                      </a:r>
                      <a:endParaRPr lang="th-TH" sz="1300" b="1" i="0" u="none" strike="noStrike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735" marR="7735" marT="773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3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ทีมสุขภาพขาดความชำนาญ</a:t>
                      </a:r>
                      <a:endParaRPr lang="th-TH" sz="1300" b="0" i="0" u="none" strike="noStrike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735" marR="7735" marT="7735" marB="0"/>
                </a:tc>
              </a:tr>
              <a:tr h="224303"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3) </a:t>
                      </a:r>
                      <a:r>
                        <a:rPr lang="th-TH" sz="13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การ</a:t>
                      </a:r>
                      <a:r>
                        <a:rPr lang="th-TH" sz="13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คัดกรองโรคไต </a:t>
                      </a:r>
                      <a:r>
                        <a:rPr lang="en-US" sz="13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CKD </a:t>
                      </a:r>
                      <a:r>
                        <a:rPr lang="th-TH" sz="13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ใน </a:t>
                      </a:r>
                      <a:r>
                        <a:rPr lang="en-US" sz="13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DM/HT</a:t>
                      </a:r>
                      <a:endParaRPr lang="en-US" sz="1300" b="0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735" marR="7735" marT="773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3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มากกว่า 90 %</a:t>
                      </a:r>
                      <a:endParaRPr lang="th-TH" sz="13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735" marR="7735" marT="773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300" b="1" u="none" strike="noStrike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54.38</a:t>
                      </a:r>
                      <a:endParaRPr lang="th-TH" sz="1300" b="1" i="0" u="none" strike="noStrike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735" marR="7735" marT="773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3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- ประชาชนกลุ่มเป้าหมายไม่ตระหนัก        </a:t>
                      </a:r>
                      <a:endParaRPr lang="th-TH" sz="1300" u="none" strike="noStrike" dirty="0" smtClean="0"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l" fontAlgn="b"/>
                      <a:r>
                        <a:rPr lang="th-TH" sz="13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- </a:t>
                      </a:r>
                      <a:r>
                        <a:rPr lang="th-TH" sz="13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ไม่มี </a:t>
                      </a:r>
                      <a:r>
                        <a:rPr lang="en-US" sz="13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strip  </a:t>
                      </a:r>
                      <a:r>
                        <a:rPr lang="th-TH" sz="13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ตรวจ </a:t>
                      </a:r>
                      <a:r>
                        <a:rPr lang="en-US" sz="1300" u="none" strike="noStrike" dirty="0" err="1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microalbumine</a:t>
                      </a:r>
                      <a:r>
                        <a:rPr lang="en-US" sz="13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13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ประจำ</a:t>
                      </a:r>
                      <a:endParaRPr lang="th-TH" sz="1300" b="0" i="0" u="none" strike="noStrike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735" marR="7735" marT="7735" marB="0"/>
                </a:tc>
              </a:tr>
              <a:tr h="224303"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4) </a:t>
                      </a:r>
                      <a:r>
                        <a:rPr lang="th-TH" sz="13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เด็ก </a:t>
                      </a:r>
                      <a:r>
                        <a:rPr lang="th-TH" sz="13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3 ปี มีฟันน้ำนมผุ</a:t>
                      </a:r>
                      <a:endParaRPr lang="th-TH" sz="1300" b="0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735" marR="7735" marT="773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3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ไม่เกิน 50 %</a:t>
                      </a:r>
                      <a:endParaRPr lang="th-TH" sz="13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735" marR="7735" marT="773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300" b="1" u="none" strike="noStrike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67.65</a:t>
                      </a:r>
                      <a:endParaRPr lang="th-TH" sz="1300" b="1" i="0" u="none" strike="noStrike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735" marR="7735" marT="773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3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 การให้บริการไม่เข้าถึง ไม่ครอบคลุม</a:t>
                      </a:r>
                      <a:endParaRPr lang="th-TH" sz="1300" b="0" i="0" u="none" strike="noStrike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735" marR="7735" marT="7735" marB="0"/>
                </a:tc>
              </a:tr>
              <a:tr h="203723"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5) </a:t>
                      </a:r>
                      <a:r>
                        <a:rPr lang="th-TH" sz="13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การ</a:t>
                      </a:r>
                      <a:r>
                        <a:rPr lang="th-TH" sz="13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เข้าถึงบริการสุขภาพช่องปาก</a:t>
                      </a:r>
                      <a:endParaRPr lang="th-TH" sz="1300" b="0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735" marR="7735" marT="773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3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มากกว่า 30 %</a:t>
                      </a:r>
                      <a:endParaRPr lang="th-TH" sz="13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735" marR="7735" marT="773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300" b="1" u="none" strike="noStrike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20.98</a:t>
                      </a:r>
                      <a:endParaRPr lang="th-TH" sz="1300" b="1" i="0" u="none" strike="noStrike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735" marR="7735" marT="773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3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- บุคลากรไม่เพียงพอ</a:t>
                      </a:r>
                      <a:endParaRPr lang="th-TH" sz="1300" b="0" i="0" u="none" strike="noStrike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735" marR="7735" marT="7735" marB="0"/>
                </a:tc>
              </a:tr>
              <a:tr h="224303"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6) </a:t>
                      </a:r>
                      <a:r>
                        <a:rPr lang="th-TH" sz="13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ฆ่า</a:t>
                      </a:r>
                      <a:r>
                        <a:rPr lang="th-TH" sz="13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ตัวตายสำเร็จ</a:t>
                      </a:r>
                      <a:endParaRPr lang="th-TH" sz="1300" b="0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735" marR="7735" marT="773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3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&lt; 6.5 / แสน ปชก.</a:t>
                      </a:r>
                      <a:endParaRPr lang="th-TH" sz="13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735" marR="7735" marT="773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300" b="1" u="none" strike="noStrike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9.34</a:t>
                      </a:r>
                      <a:endParaRPr lang="th-TH" sz="1300" b="1" i="0" u="none" strike="noStrike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735" marR="7735" marT="773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3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ผู้ป่วยและญาติไม่เข้าใจว่าโรคจิตรักษาได้   / อยู่ในสังคมได้</a:t>
                      </a:r>
                      <a:endParaRPr lang="th-TH" sz="1300" b="0" i="0" u="none" strike="noStrike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735" marR="7735" marT="7735" marB="0"/>
                </a:tc>
              </a:tr>
              <a:tr h="224303"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7) </a:t>
                      </a:r>
                      <a:r>
                        <a:rPr lang="th-TH" sz="13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อัตรา</a:t>
                      </a:r>
                      <a:r>
                        <a:rPr lang="th-TH" sz="13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การตายใน รพ.ของ</a:t>
                      </a:r>
                      <a:r>
                        <a:rPr lang="th-TH" sz="13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ผู้ป่วย </a:t>
                      </a:r>
                      <a:r>
                        <a:rPr lang="en-US" sz="13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STEMI</a:t>
                      </a:r>
                      <a:endParaRPr lang="en-US" sz="1300" b="0" i="0" u="none" strike="noStrike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735" marR="7735" marT="773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3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&lt; 10 %</a:t>
                      </a:r>
                      <a:endParaRPr lang="th-TH" sz="13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735" marR="7735" marT="773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300" b="1" u="none" strike="noStrike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33.33</a:t>
                      </a:r>
                      <a:endParaRPr lang="th-TH" sz="1300" b="1" i="0" u="none" strike="noStrike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735" marR="7735" marT="773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3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ไม่ทราบอาการนำของ </a:t>
                      </a:r>
                      <a:r>
                        <a:rPr lang="en-US" sz="13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MI </a:t>
                      </a:r>
                      <a:endParaRPr lang="en-US" sz="1300" b="0" i="0" u="none" strike="noStrike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735" marR="7735" marT="7735" marB="0"/>
                </a:tc>
              </a:tr>
              <a:tr h="448606"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8) </a:t>
                      </a:r>
                      <a:r>
                        <a:rPr lang="th-TH" sz="13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ผู้ป่วย</a:t>
                      </a:r>
                      <a:r>
                        <a:rPr lang="th-TH" sz="13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กลุ่มโรคหลอดเลือดสมอง บรรลุเป้าหมายทางเวชศาสตร์ฟื้นฟู</a:t>
                      </a:r>
                      <a:endParaRPr lang="th-TH" sz="1300" b="0" i="0" u="none" strike="noStrike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735" marR="7735" marT="773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3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&gt; ร้อยละ 70</a:t>
                      </a:r>
                      <a:endParaRPr lang="th-TH" sz="13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735" marR="7735" marT="773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300" b="1" u="none" strike="noStrike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69.77</a:t>
                      </a:r>
                      <a:endParaRPr lang="th-TH" sz="1300" b="1" i="0" u="none" strike="noStrike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735" marR="7735" marT="773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3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 ขาดการกายภาพต่อเนื่องในระยะ 6 เดือนแรก</a:t>
                      </a:r>
                      <a:endParaRPr lang="th-TH" sz="1300" b="0" i="0" u="none" strike="noStrike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735" marR="7735" marT="7735" marB="0"/>
                </a:tc>
              </a:tr>
              <a:tr h="331747"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9) </a:t>
                      </a:r>
                      <a:r>
                        <a:rPr lang="th-TH" sz="13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คน</a:t>
                      </a:r>
                      <a:r>
                        <a:rPr lang="th-TH" sz="13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พิการทางการเคลื่อนไหว(ขาขาด)ได้รับบริการฟื้นฟู/อุปกรณ์ตามศักยภาพ</a:t>
                      </a:r>
                      <a:endParaRPr lang="th-TH" sz="1300" b="0" i="0" u="none" strike="noStrike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735" marR="7735" marT="773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3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100</a:t>
                      </a:r>
                      <a:endParaRPr lang="th-TH" sz="13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735" marR="7735" marT="773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300" b="1" u="none" strike="noStrike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33.85</a:t>
                      </a:r>
                      <a:endParaRPr lang="th-TH" sz="1300" b="1" i="0" u="none" strike="noStrike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735" marR="7735" marT="773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3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อุปกรณ์ขาเทียมไม่เหมาะสม หนักและแข็งเกินไป</a:t>
                      </a:r>
                      <a:endParaRPr lang="th-TH" sz="1300" b="0" i="0" u="none" strike="noStrike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735" marR="7735" marT="7735" marB="0"/>
                </a:tc>
              </a:tr>
            </a:tbl>
          </a:graphicData>
        </a:graphic>
      </p:graphicFrame>
      <p:sp>
        <p:nvSpPr>
          <p:cNvPr id="6" name="ตัวแทนเนื้อหา 2"/>
          <p:cNvSpPr>
            <a:spLocks noGrp="1"/>
          </p:cNvSpPr>
          <p:nvPr>
            <p:ph idx="1"/>
          </p:nvPr>
        </p:nvSpPr>
        <p:spPr>
          <a:xfrm>
            <a:off x="107504" y="3645024"/>
            <a:ext cx="3744416" cy="3024335"/>
          </a:xfrm>
          <a:solidFill>
            <a:schemeClr val="accent5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marL="0" lvl="0" indent="0">
              <a:buNone/>
            </a:pPr>
            <a:r>
              <a:rPr lang="th-TH" sz="1600" b="1" dirty="0" smtClean="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ปัญหาสำคัญของพื้นที่ อ.สามเงา</a:t>
            </a:r>
          </a:p>
          <a:p>
            <a:pPr lvl="0">
              <a:buFont typeface="+mj-lt"/>
              <a:buAutoNum type="arabicPeriod"/>
            </a:pPr>
            <a:r>
              <a:rPr lang="th-TH" sz="1600" dirty="0" smtClean="0">
                <a:latin typeface="Tahoma" panose="020B0604030504040204" pitchFamily="34" charset="0"/>
                <a:cs typeface="Tahoma" panose="020B0604030504040204" pitchFamily="34" charset="0"/>
              </a:rPr>
              <a:t>ผู้ป่วย</a:t>
            </a:r>
            <a:r>
              <a:rPr lang="th-TH" sz="1600" dirty="0">
                <a:latin typeface="Tahoma" panose="020B0604030504040204" pitchFamily="34" charset="0"/>
                <a:cs typeface="Tahoma" panose="020B0604030504040204" pitchFamily="34" charset="0"/>
              </a:rPr>
              <a:t>โรคเรื้อรังเพิ่มมากขึ้น</a:t>
            </a:r>
          </a:p>
          <a:p>
            <a:pPr>
              <a:buFont typeface="+mj-lt"/>
              <a:buAutoNum type="arabicPeriod"/>
            </a:pPr>
            <a:r>
              <a:rPr lang="th-TH" sz="1600" dirty="0" smtClean="0">
                <a:latin typeface="Tahoma" panose="020B0604030504040204" pitchFamily="34" charset="0"/>
                <a:cs typeface="Tahoma" panose="020B0604030504040204" pitchFamily="34" charset="0"/>
              </a:rPr>
              <a:t>ปัญหา</a:t>
            </a:r>
            <a:r>
              <a:rPr lang="th-TH" sz="1600" dirty="0">
                <a:latin typeface="Tahoma" panose="020B0604030504040204" pitchFamily="34" charset="0"/>
                <a:cs typeface="Tahoma" panose="020B0604030504040204" pitchFamily="34" charset="0"/>
              </a:rPr>
              <a:t>ความแออัดห้องงานฉุกเฉิน-</a:t>
            </a:r>
            <a:r>
              <a:rPr lang="th-TH" sz="1600" dirty="0" smtClean="0">
                <a:latin typeface="Tahoma" panose="020B0604030504040204" pitchFamily="34" charset="0"/>
                <a:cs typeface="Tahoma" panose="020B0604030504040204" pitchFamily="34" charset="0"/>
              </a:rPr>
              <a:t>อุบัติเหตุ</a:t>
            </a:r>
          </a:p>
          <a:p>
            <a:pPr>
              <a:buFont typeface="+mj-lt"/>
              <a:buAutoNum type="arabicPeriod"/>
            </a:pPr>
            <a:r>
              <a:rPr lang="th-TH" sz="1600" dirty="0" smtClean="0">
                <a:latin typeface="Tahoma" panose="020B0604030504040204" pitchFamily="34" charset="0"/>
                <a:cs typeface="Tahoma" panose="020B0604030504040204" pitchFamily="34" charset="0"/>
              </a:rPr>
              <a:t>ปัญหาระบบบริการการแพทย์ใน</a:t>
            </a:r>
            <a:r>
              <a:rPr lang="th-TH" sz="1600" dirty="0">
                <a:latin typeface="Tahoma" panose="020B0604030504040204" pitchFamily="34" charset="0"/>
                <a:cs typeface="Tahoma" panose="020B0604030504040204" pitchFamily="34" charset="0"/>
              </a:rPr>
              <a:t>พื้นที่ </a:t>
            </a:r>
            <a:r>
              <a:rPr lang="th-TH" sz="1600" dirty="0" smtClean="0">
                <a:latin typeface="Tahoma" panose="020B0604030504040204" pitchFamily="34" charset="0"/>
                <a:cs typeface="Tahoma" panose="020B0604030504040204" pitchFamily="34" charset="0"/>
              </a:rPr>
              <a:t> ต.</a:t>
            </a:r>
            <a:r>
              <a:rPr lang="th-TH" sz="1600" dirty="0">
                <a:latin typeface="Tahoma" panose="020B0604030504040204" pitchFamily="34" charset="0"/>
                <a:cs typeface="Tahoma" panose="020B0604030504040204" pitchFamily="34" charset="0"/>
              </a:rPr>
              <a:t>บ้าน</a:t>
            </a:r>
            <a:r>
              <a:rPr lang="th-TH" sz="1600" dirty="0" smtClean="0">
                <a:latin typeface="Tahoma" panose="020B0604030504040204" pitchFamily="34" charset="0"/>
                <a:cs typeface="Tahoma" panose="020B0604030504040204" pitchFamily="34" charset="0"/>
              </a:rPr>
              <a:t>นา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th-TH" sz="1600" dirty="0" smtClean="0">
                <a:latin typeface="Tahoma" panose="020B0604030504040204" pitchFamily="34" charset="0"/>
                <a:cs typeface="Tahoma" panose="020B0604030504040204" pitchFamily="34" charset="0"/>
              </a:rPr>
              <a:t>ปัญหา</a:t>
            </a:r>
            <a:r>
              <a:rPr lang="th-TH" sz="1600" dirty="0">
                <a:latin typeface="Tahoma" panose="020B0604030504040204" pitchFamily="34" charset="0"/>
                <a:cs typeface="Tahoma" panose="020B0604030504040204" pitchFamily="34" charset="0"/>
              </a:rPr>
              <a:t>โรค</a:t>
            </a:r>
            <a:r>
              <a:rPr lang="th-TH" sz="1600" dirty="0" smtClean="0">
                <a:latin typeface="Tahoma" panose="020B0604030504040204" pitchFamily="34" charset="0"/>
                <a:cs typeface="Tahoma" panose="020B0604030504040204" pitchFamily="34" charset="0"/>
              </a:rPr>
              <a:t>เรื้อรัง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th-TH" sz="1600" dirty="0">
                <a:latin typeface="Tahoma" panose="020B0604030504040204" pitchFamily="34" charset="0"/>
                <a:cs typeface="Tahoma" panose="020B0604030504040204" pitchFamily="34" charset="0"/>
              </a:rPr>
              <a:t>ระบบส่งต่อ</a:t>
            </a:r>
            <a:r>
              <a:rPr lang="th-TH" sz="1600" dirty="0" smtClean="0">
                <a:latin typeface="Tahoma" panose="020B0604030504040204" pitchFamily="34" charset="0"/>
                <a:cs typeface="Tahoma" panose="020B0604030504040204" pitchFamily="34" charset="0"/>
              </a:rPr>
              <a:t>ผู้ป่วย</a:t>
            </a:r>
          </a:p>
          <a:p>
            <a:pPr marL="461963" lvl="1" indent="-457200">
              <a:buFont typeface="+mj-lt"/>
              <a:buAutoNum type="arabicPeriod"/>
            </a:pPr>
            <a:r>
              <a:rPr lang="th-TH" sz="1600" dirty="0">
                <a:latin typeface="Tahoma" panose="020B0604030504040204" pitchFamily="34" charset="0"/>
                <a:cs typeface="Tahoma" panose="020B0604030504040204" pitchFamily="34" charset="0"/>
              </a:rPr>
              <a:t>จำนวนผู้ป่วย/ผู้พิการที่ได้รับ</a:t>
            </a:r>
            <a:r>
              <a:rPr lang="th-TH" sz="1600" dirty="0" smtClean="0">
                <a:latin typeface="Tahoma" panose="020B0604030504040204" pitchFamily="34" charset="0"/>
                <a:cs typeface="Tahoma" panose="020B0604030504040204" pitchFamily="34" charset="0"/>
              </a:rPr>
              <a:t>บริการฟื้นฟู</a:t>
            </a:r>
            <a:r>
              <a:rPr lang="th-TH" sz="1600" dirty="0">
                <a:latin typeface="Tahoma" panose="020B0604030504040204" pitchFamily="34" charset="0"/>
                <a:cs typeface="Tahoma" panose="020B0604030504040204" pitchFamily="34" charset="0"/>
              </a:rPr>
              <a:t>สมรรถภาพเพิ่มมากขึ้น</a:t>
            </a:r>
          </a:p>
          <a:p>
            <a:pPr lvl="1"/>
            <a:endParaRPr lang="th-TH" sz="1600" dirty="0" smtClean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endParaRPr lang="th-TH" sz="1600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4067944" y="3688283"/>
            <a:ext cx="4896544" cy="2939266"/>
          </a:xfrm>
          <a:prstGeom prst="rect">
            <a:avLst/>
          </a:prstGeom>
          <a:solidFill>
            <a:srgbClr val="FFFF99"/>
          </a:solidFill>
        </p:spPr>
        <p:txBody>
          <a:bodyPr wrap="square">
            <a:spAutoFit/>
          </a:bodyPr>
          <a:lstStyle/>
          <a:p>
            <a:r>
              <a:rPr lang="th-TH" sz="1600" b="1" dirty="0" smtClean="0">
                <a:solidFill>
                  <a:schemeClr val="dk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มาตรการสำคัญ อ.สามเงา</a:t>
            </a:r>
          </a:p>
          <a:p>
            <a:r>
              <a:rPr lang="th-TH" sz="1300" b="1" dirty="0" smtClean="0">
                <a:solidFill>
                  <a:schemeClr val="dk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1.ผู้ป่วยฉุกเฉินได้รับบริการที่รวดเร็ว</a:t>
            </a:r>
          </a:p>
          <a:p>
            <a:r>
              <a:rPr lang="th-TH" sz="1300" dirty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1300" dirty="0" smtClean="0">
                <a:latin typeface="Tahoma" panose="020B0604030504040204" pitchFamily="34" charset="0"/>
                <a:cs typeface="Tahoma" panose="020B0604030504040204" pitchFamily="34" charset="0"/>
              </a:rPr>
              <a:t> - </a:t>
            </a:r>
            <a:r>
              <a:rPr lang="th-TH" sz="1300" dirty="0" smtClean="0">
                <a:solidFill>
                  <a:schemeClr val="dk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ส่งพยาบาลวิชาชีพไปอบรมเวชปฏิบัติอุบัติเหตุและฉุกเฉิน 1คน และหลักสูตร </a:t>
            </a:r>
            <a:r>
              <a:rPr lang="en-US" sz="1300" dirty="0" smtClean="0">
                <a:solidFill>
                  <a:schemeClr val="dk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ENP 1 </a:t>
            </a:r>
            <a:r>
              <a:rPr lang="th-TH" sz="1300" dirty="0" smtClean="0">
                <a:solidFill>
                  <a:schemeClr val="dk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คน ตลอดจนมีการพัฒนาระบบข้อมูล </a:t>
            </a:r>
            <a:r>
              <a:rPr lang="en-US" sz="1300" dirty="0" smtClean="0">
                <a:solidFill>
                  <a:schemeClr val="dk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IS </a:t>
            </a:r>
            <a:r>
              <a:rPr lang="th-TH" sz="1300" dirty="0" smtClean="0">
                <a:solidFill>
                  <a:schemeClr val="dk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ให้ถูกต้อง มีการใช้</a:t>
            </a:r>
            <a:r>
              <a:rPr lang="en-US" sz="1300" dirty="0" smtClean="0">
                <a:solidFill>
                  <a:schemeClr val="dk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Skype </a:t>
            </a:r>
            <a:r>
              <a:rPr lang="th-TH" sz="1300" dirty="0" smtClean="0">
                <a:solidFill>
                  <a:schemeClr val="dk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ให้ครอบคลุม ครบถ้วน ทุก รพ.สต.</a:t>
            </a:r>
          </a:p>
          <a:p>
            <a:r>
              <a:rPr lang="th-TH" sz="1300" b="1" dirty="0" smtClean="0">
                <a:solidFill>
                  <a:schemeClr val="dk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2. พัฒนาระบบบริการ </a:t>
            </a:r>
            <a:r>
              <a:rPr lang="en-US" sz="1300" b="1" dirty="0" smtClean="0">
                <a:solidFill>
                  <a:schemeClr val="dk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EMS  </a:t>
            </a:r>
            <a:r>
              <a:rPr lang="th-TH" sz="1300" b="1" dirty="0" smtClean="0">
                <a:solidFill>
                  <a:schemeClr val="dk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ให้ครอบคลุม</a:t>
            </a:r>
          </a:p>
          <a:p>
            <a:pPr algn="thaiDist"/>
            <a:r>
              <a:rPr lang="th-TH" sz="1300" b="1" dirty="0">
                <a:solidFill>
                  <a:schemeClr val="dk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1300" b="1" dirty="0" smtClean="0">
                <a:solidFill>
                  <a:schemeClr val="dk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 - </a:t>
            </a:r>
            <a:r>
              <a:rPr lang="th-TH" sz="1300" dirty="0" smtClean="0">
                <a:solidFill>
                  <a:schemeClr val="dk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เพิ่มเครือข่าย </a:t>
            </a:r>
            <a:r>
              <a:rPr lang="en-US" sz="1300" dirty="0" smtClean="0">
                <a:solidFill>
                  <a:schemeClr val="dk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FR </a:t>
            </a:r>
            <a:r>
              <a:rPr lang="th-TH" sz="1300" dirty="0" smtClean="0">
                <a:solidFill>
                  <a:schemeClr val="dk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ให้ครอบคลุมทุกพื้นที่ การใช้วิทยุสื่อสารเคลื่อนที่ </a:t>
            </a:r>
            <a:r>
              <a:rPr lang="th-TH" sz="1300" dirty="0" err="1" smtClean="0">
                <a:solidFill>
                  <a:schemeClr val="dk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ส่งจพ</a:t>
            </a:r>
            <a:r>
              <a:rPr lang="th-TH" sz="1300" dirty="0" smtClean="0">
                <a:solidFill>
                  <a:schemeClr val="dk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.เวชกิจฉุกเฉิน อบรมเรื่องการใช้เครื่องมือสื่อสาร พร้อมทั้งมีการพัฒนาระบบวิทยุสื่อสารในพื้นที่ ต.บ้านนา ให้สามารถใช้งานได้</a:t>
            </a:r>
          </a:p>
          <a:p>
            <a:pPr algn="thaiDist"/>
            <a:r>
              <a:rPr lang="th-TH" sz="1300" b="1" dirty="0" smtClean="0">
                <a:solidFill>
                  <a:schemeClr val="dk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3. จัดตั้งศูนย์ฟื้นฟูสมรรถภาพ</a:t>
            </a:r>
          </a:p>
          <a:p>
            <a:pPr algn="thaiDist"/>
            <a:r>
              <a:rPr lang="th-TH" sz="1300" b="1" dirty="0">
                <a:solidFill>
                  <a:schemeClr val="dk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1300" b="1" dirty="0" smtClean="0">
                <a:solidFill>
                  <a:schemeClr val="dk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  </a:t>
            </a:r>
            <a:r>
              <a:rPr lang="th-TH" sz="1300" dirty="0" smtClean="0">
                <a:solidFill>
                  <a:schemeClr val="dk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- เพื่อให้ผู้ป่วย/ผู้พิการได้รับฟื้นฟูสมรรถภาพทางด้านร่างกาย และจิตใจของผู้ป่วยให้ดีขึ้น และป้องกันไม่ให้เกิดความพิการซ้ำซ้อน ตลอดจนได้รับบริการที่ครอบคลุมและเพียงพอต่อการรับบริการที่มีมากขึ้น</a:t>
            </a:r>
          </a:p>
        </p:txBody>
      </p:sp>
    </p:spTree>
    <p:extLst>
      <p:ext uri="{BB962C8B-B14F-4D97-AF65-F5344CB8AC3E}">
        <p14:creationId xmlns:p14="http://schemas.microsoft.com/office/powerpoint/2010/main" val="4025441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ตาราง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5735966"/>
              </p:ext>
            </p:extLst>
          </p:nvPr>
        </p:nvGraphicFramePr>
        <p:xfrm>
          <a:off x="683568" y="476672"/>
          <a:ext cx="7920880" cy="4562352"/>
        </p:xfrm>
        <a:graphic>
          <a:graphicData uri="http://schemas.openxmlformats.org/drawingml/2006/table">
            <a:tbl>
              <a:tblPr>
                <a:tableStyleId>{7DF18680-E054-41AD-8BC1-D1AEF772440D}</a:tableStyleId>
              </a:tblPr>
              <a:tblGrid>
                <a:gridCol w="4969963"/>
                <a:gridCol w="1718781"/>
                <a:gridCol w="1232136"/>
              </a:tblGrid>
              <a:tr h="18046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Health </a:t>
                      </a:r>
                      <a:r>
                        <a:rPr lang="en-US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Outcome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218" marR="7218" marT="7218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เป้าหมาย</a:t>
                      </a:r>
                      <a:endParaRPr lang="th-TH" sz="120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218" marR="7218" marT="7218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ผลที่เป็นอยู่</a:t>
                      </a:r>
                      <a:endParaRPr lang="th-TH" sz="120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218" marR="7218" marT="7218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180461">
                <a:tc>
                  <a:txBody>
                    <a:bodyPr/>
                    <a:lstStyle/>
                    <a:p>
                      <a:pPr marL="0" indent="0" algn="l" fontAlgn="b">
                        <a:buFontTx/>
                        <a:buNone/>
                      </a:pPr>
                      <a:r>
                        <a:rPr lang="en-US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1.</a:t>
                      </a:r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ผู้ป่วย </a:t>
                      </a:r>
                      <a:r>
                        <a:rPr lang="en-US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STEMI </a:t>
                      </a:r>
                      <a: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เสียชีวิตในรพ.</a:t>
                      </a:r>
                      <a:endParaRPr lang="th-TH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218" marR="7218" marT="7218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&lt; 10%</a:t>
                      </a:r>
                      <a:endParaRPr lang="th-TH" sz="12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218" marR="7218" marT="7218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u="none" strike="noStrike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33%</a:t>
                      </a:r>
                      <a:endParaRPr lang="th-TH" sz="1200" b="0" i="0" u="none" strike="noStrike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218" marR="7218" marT="7218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0461">
                <a:tc>
                  <a:txBody>
                    <a:bodyPr/>
                    <a:lstStyle/>
                    <a:p>
                      <a:pPr marL="0" indent="0" algn="l" fontAlgn="b">
                        <a:buFontTx/>
                        <a:buNone/>
                      </a:pPr>
                      <a:r>
                        <a:rPr lang="en-US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2.</a:t>
                      </a:r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ผู้ป่วย</a:t>
                      </a:r>
                      <a: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เสียชีวิตจากอุบัติเหตุทางถนน</a:t>
                      </a:r>
                      <a:endParaRPr lang="th-TH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218" marR="7218" marT="7218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&lt; 10 ต่อแสนปชก.</a:t>
                      </a:r>
                      <a:endParaRPr lang="th-TH" sz="12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218" marR="7218" marT="7218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20</a:t>
                      </a:r>
                      <a:endParaRPr lang="th-TH" sz="1200" b="0" i="0" u="none" strike="noStrike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218" marR="7218" marT="7218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0461">
                <a:tc>
                  <a:txBody>
                    <a:bodyPr/>
                    <a:lstStyle/>
                    <a:p>
                      <a:pPr marL="0" indent="0" algn="l" fontAlgn="b">
                        <a:buFontTx/>
                        <a:buNone/>
                      </a:pPr>
                      <a:r>
                        <a:rPr lang="en-US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3.</a:t>
                      </a:r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ผู้ป่วย</a:t>
                      </a:r>
                      <a: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บาดเจ็บที่สมองเสียชีวิต</a:t>
                      </a:r>
                      <a:endParaRPr lang="th-TH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218" marR="7218" marT="7218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33%</a:t>
                      </a:r>
                      <a:endParaRPr lang="th-TH" sz="12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218" marR="7218" marT="7218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33%</a:t>
                      </a:r>
                      <a:endParaRPr lang="th-TH" sz="12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218" marR="7218" marT="7218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0461">
                <a:tc>
                  <a:txBody>
                    <a:bodyPr/>
                    <a:lstStyle/>
                    <a:p>
                      <a:pPr marL="0" indent="0" algn="l" fontAlgn="b">
                        <a:buFontTx/>
                        <a:buNone/>
                      </a:pPr>
                      <a:r>
                        <a:rPr lang="en-US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4.</a:t>
                      </a:r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ผู้ป่วย</a:t>
                      </a:r>
                      <a: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ฉุกเฉินในพื้นที่ทุรกันดารเสียชีวิตจากการส่งต่อล่าช้า</a:t>
                      </a:r>
                      <a:endParaRPr lang="th-TH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218" marR="7218" marT="7218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0</a:t>
                      </a:r>
                      <a:endParaRPr lang="th-TH" sz="12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218" marR="7218" marT="7218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u="none" strike="noStrike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</a:t>
                      </a:r>
                      <a:endParaRPr lang="th-TH" sz="1200" b="0" i="0" u="none" strike="noStrike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218" marR="7218" marT="7218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0461">
                <a:tc>
                  <a:txBody>
                    <a:bodyPr/>
                    <a:lstStyle/>
                    <a:p>
                      <a:pPr marL="0" indent="0" algn="l" fontAlgn="b">
                        <a:buFontTx/>
                        <a:buNone/>
                      </a:pPr>
                      <a:r>
                        <a:rPr lang="en-US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5.</a:t>
                      </a:r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สตรี</a:t>
                      </a:r>
                      <a: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30-60ปีได้รับการคัดกรองมะเร็งปากมดลูกสะสม5ปี)</a:t>
                      </a:r>
                      <a:endParaRPr lang="th-TH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218" marR="7218" marT="7218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&gt; 80%</a:t>
                      </a:r>
                      <a:endParaRPr lang="th-TH" sz="12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218" marR="7218" marT="7218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u="none" strike="noStrike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36%</a:t>
                      </a:r>
                      <a:endParaRPr lang="th-TH" sz="1200" b="0" i="0" u="none" strike="noStrike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218" marR="7218" marT="7218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0461">
                <a:tc>
                  <a:txBody>
                    <a:bodyPr/>
                    <a:lstStyle/>
                    <a:p>
                      <a:pPr marL="0" indent="0" algn="l" fontAlgn="b">
                        <a:buFontTx/>
                        <a:buNone/>
                      </a:pPr>
                      <a:r>
                        <a:rPr lang="en-US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6.</a:t>
                      </a:r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สตรี</a:t>
                      </a:r>
                      <a: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30-70ปีได้รับการคัดกรองมะเร็งเต้านม</a:t>
                      </a:r>
                      <a:endParaRPr lang="th-TH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218" marR="7218" marT="7218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&gt; 80%</a:t>
                      </a:r>
                      <a:endParaRPr lang="th-TH" sz="12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218" marR="7218" marT="7218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u="none" strike="noStrike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39%</a:t>
                      </a:r>
                      <a:endParaRPr lang="th-TH" sz="1200" b="0" i="0" u="none" strike="noStrike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218" marR="7218" marT="7218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0461">
                <a:tc>
                  <a:txBody>
                    <a:bodyPr/>
                    <a:lstStyle/>
                    <a:p>
                      <a:pPr marL="0" indent="0" algn="l" fontAlgn="b">
                        <a:buFontTx/>
                        <a:buNone/>
                      </a:pPr>
                      <a:r>
                        <a:rPr lang="en-US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7.</a:t>
                      </a:r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อัตรา</a:t>
                      </a:r>
                      <a: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การตกเลือดหลังคลอด</a:t>
                      </a:r>
                      <a:endParaRPr lang="th-TH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218" marR="7218" marT="7218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 </a:t>
                      </a:r>
                      <a:endParaRPr lang="th-TH" sz="12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218" marR="7218" marT="7218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 </a:t>
                      </a:r>
                      <a:endParaRPr lang="th-TH" sz="12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218" marR="7218" marT="7218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0461">
                <a:tc>
                  <a:txBody>
                    <a:bodyPr/>
                    <a:lstStyle/>
                    <a:p>
                      <a:pPr marL="0" indent="0" algn="l" fontAlgn="b">
                        <a:buFontTx/>
                        <a:buNone/>
                      </a:pPr>
                      <a:r>
                        <a:rPr lang="en-US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8.</a:t>
                      </a:r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อัตรา</a:t>
                      </a:r>
                      <a: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การคลอดก่อนกำหนด</a:t>
                      </a:r>
                      <a:endParaRPr lang="th-TH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218" marR="7218" marT="7218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 </a:t>
                      </a:r>
                      <a:endParaRPr lang="th-TH" sz="12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218" marR="7218" marT="7218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 </a:t>
                      </a:r>
                      <a:endParaRPr lang="th-TH" sz="12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218" marR="7218" marT="7218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0461">
                <a:tc>
                  <a:txBody>
                    <a:bodyPr/>
                    <a:lstStyle/>
                    <a:p>
                      <a:pPr marL="0" indent="0" algn="l" fontAlgn="b">
                        <a:buFontTx/>
                        <a:buNone/>
                      </a:pPr>
                      <a:r>
                        <a:rPr lang="en-US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9.</a:t>
                      </a:r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ทารก</a:t>
                      </a:r>
                      <a: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แรกเกิด-28วัน เสียชีวิต</a:t>
                      </a:r>
                      <a:endParaRPr lang="th-TH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218" marR="7218" marT="7218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&lt; 5 ต่อพันเกิดมีชีพ</a:t>
                      </a:r>
                      <a:endParaRPr lang="th-TH" sz="12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218" marR="7218" marT="7218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6.3</a:t>
                      </a:r>
                      <a:endParaRPr lang="th-TH" sz="1200" b="0" i="0" u="none" strike="noStrike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218" marR="7218" marT="7218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0461">
                <a:tc>
                  <a:txBody>
                    <a:bodyPr/>
                    <a:lstStyle/>
                    <a:p>
                      <a:pPr marL="0" indent="0" algn="l" fontAlgn="b">
                        <a:buFontTx/>
                        <a:buNone/>
                      </a:pPr>
                      <a:r>
                        <a:rPr lang="en-US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10.Autistic  </a:t>
                      </a:r>
                      <a: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เข้าถึงบริการ</a:t>
                      </a:r>
                      <a:endParaRPr lang="th-TH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218" marR="7218" marT="7218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15%</a:t>
                      </a:r>
                      <a:endParaRPr lang="th-TH" sz="12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218" marR="7218" marT="7218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u="none" strike="noStrike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3.8%</a:t>
                      </a:r>
                      <a:endParaRPr lang="th-TH" sz="1200" b="0" i="0" u="none" strike="noStrike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218" marR="7218" marT="7218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0461">
                <a:tc>
                  <a:txBody>
                    <a:bodyPr/>
                    <a:lstStyle/>
                    <a:p>
                      <a:pPr marL="0" indent="0" algn="l" fontAlgn="b">
                        <a:buFontTx/>
                        <a:buNone/>
                      </a:pPr>
                      <a:r>
                        <a:rPr lang="en-US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11.ADHD </a:t>
                      </a:r>
                      <a: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เข้าถึงบริการ</a:t>
                      </a:r>
                      <a:endParaRPr lang="th-TH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218" marR="7218" marT="7218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15%</a:t>
                      </a:r>
                      <a:endParaRPr lang="th-TH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218" marR="7218" marT="7218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u="none" strike="noStrike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2.9%</a:t>
                      </a:r>
                      <a:endParaRPr lang="th-TH" sz="1200" b="0" i="0" u="none" strike="noStrike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218" marR="7218" marT="7218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0461">
                <a:tc>
                  <a:txBody>
                    <a:bodyPr/>
                    <a:lstStyle/>
                    <a:p>
                      <a:pPr marL="0" indent="0" algn="l" fontAlgn="b">
                        <a:buFontTx/>
                        <a:buNone/>
                      </a:pPr>
                      <a:r>
                        <a:rPr lang="en-US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12.</a:t>
                      </a:r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อัตรา</a:t>
                      </a:r>
                      <a: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การฆ่าตัวตายสำเร็จ</a:t>
                      </a:r>
                      <a:endParaRPr lang="th-TH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218" marR="7218" marT="7218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&lt; 6%</a:t>
                      </a:r>
                      <a:endParaRPr lang="th-TH" sz="12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218" marR="7218" marT="7218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u="none" strike="noStrike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8.0%</a:t>
                      </a:r>
                      <a:endParaRPr lang="th-TH" sz="1200" b="0" i="0" u="none" strike="noStrike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218" marR="7218" marT="7218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0461">
                <a:tc>
                  <a:txBody>
                    <a:bodyPr/>
                    <a:lstStyle/>
                    <a:p>
                      <a:pPr marL="0" indent="0" algn="l" fontAlgn="b">
                        <a:buFontTx/>
                        <a:buNone/>
                      </a:pPr>
                      <a:r>
                        <a:rPr lang="en-US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13.</a:t>
                      </a:r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อัตรา</a:t>
                      </a:r>
                      <a: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การผู้ติดฝิ่นเข้าถึงบริการการรักษาด้วย </a:t>
                      </a:r>
                      <a:r>
                        <a:rPr lang="en-US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MMT 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218" marR="7218" marT="7218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60%</a:t>
                      </a:r>
                      <a:endParaRPr lang="th-TH" sz="12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218" marR="7218" marT="7218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u="none" strike="noStrike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40.0%</a:t>
                      </a:r>
                      <a:endParaRPr lang="th-TH" sz="1200" b="0" i="0" u="none" strike="noStrike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218" marR="7218" marT="7218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0461">
                <a:tc>
                  <a:txBody>
                    <a:bodyPr/>
                    <a:lstStyle/>
                    <a:p>
                      <a:pPr marL="0" indent="0" algn="l" fontAlgn="b">
                        <a:buFontTx/>
                        <a:buNone/>
                      </a:pPr>
                      <a:r>
                        <a:rPr lang="en-US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14.</a:t>
                      </a:r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อัตรา</a:t>
                      </a:r>
                      <a: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การคงอยู่ในระบบการบำบัดรักษา&gt;1ปีของผู้ติดฝิ่น</a:t>
                      </a:r>
                      <a:endParaRPr lang="th-TH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218" marR="7218" marT="7218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70%</a:t>
                      </a:r>
                      <a:endParaRPr lang="th-TH" sz="12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218" marR="7218" marT="7218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80.0%</a:t>
                      </a:r>
                      <a:endParaRPr lang="th-TH" sz="12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218" marR="7218" marT="7218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0461">
                <a:tc>
                  <a:txBody>
                    <a:bodyPr/>
                    <a:lstStyle/>
                    <a:p>
                      <a:pPr marL="0" indent="0" algn="l" fontAlgn="b">
                        <a:buFontTx/>
                        <a:buNone/>
                      </a:pPr>
                      <a:r>
                        <a:rPr lang="en-US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15.</a:t>
                      </a:r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ผู้ป่วย </a:t>
                      </a:r>
                      <a:r>
                        <a:rPr lang="en-US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HT </a:t>
                      </a:r>
                      <a: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ควบคุมระดับความดันได้ตามเกณฑ์</a:t>
                      </a:r>
                      <a:endParaRPr lang="th-TH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218" marR="7218" marT="7218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&gt; 50%</a:t>
                      </a:r>
                      <a:endParaRPr lang="th-TH" sz="12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218" marR="7218" marT="7218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u="none" strike="noStrike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41%</a:t>
                      </a:r>
                      <a:endParaRPr lang="th-TH" sz="1200" b="0" i="0" u="none" strike="noStrike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218" marR="7218" marT="7218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0461">
                <a:tc>
                  <a:txBody>
                    <a:bodyPr/>
                    <a:lstStyle/>
                    <a:p>
                      <a:pPr marL="0" indent="0" algn="l" fontAlgn="b">
                        <a:buFontTx/>
                        <a:buNone/>
                      </a:pPr>
                      <a:r>
                        <a:rPr lang="en-US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16.</a:t>
                      </a:r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ผู้ป่วย </a:t>
                      </a:r>
                      <a:r>
                        <a:rPr lang="en-US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DM </a:t>
                      </a:r>
                      <a: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ควบคุมระดับน้ำตาลได้ตามเกณฑ์</a:t>
                      </a:r>
                      <a:endParaRPr lang="th-TH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218" marR="7218" marT="7218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&gt; 40%</a:t>
                      </a:r>
                      <a:endParaRPr lang="th-TH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218" marR="7218" marT="7218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41%</a:t>
                      </a:r>
                      <a:endParaRPr lang="th-TH" sz="1200" b="0" i="0" u="none" strike="noStrike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218" marR="7218" marT="7218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0461">
                <a:tc>
                  <a:txBody>
                    <a:bodyPr/>
                    <a:lstStyle/>
                    <a:p>
                      <a:pPr marL="0" indent="0" algn="l" fontAlgn="b">
                        <a:buFontTx/>
                        <a:buNone/>
                      </a:pPr>
                      <a:r>
                        <a:rPr lang="en-US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17.</a:t>
                      </a:r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อัตรา</a:t>
                      </a:r>
                      <a: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การเข้าถึงบริการ </a:t>
                      </a:r>
                      <a:r>
                        <a:rPr lang="en-US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Stroke Fast Tract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218" marR="7218" marT="7218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&gt; 10%</a:t>
                      </a:r>
                      <a:endParaRPr lang="th-TH" sz="12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218" marR="7218" marT="7218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 </a:t>
                      </a:r>
                      <a:endParaRPr lang="th-TH" sz="12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218" marR="7218" marT="7218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0461">
                <a:tc>
                  <a:txBody>
                    <a:bodyPr/>
                    <a:lstStyle/>
                    <a:p>
                      <a:pPr marL="0" indent="0" algn="l" fontAlgn="b">
                        <a:buFontTx/>
                        <a:buNone/>
                      </a:pPr>
                      <a:r>
                        <a:rPr lang="en-US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18.</a:t>
                      </a:r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ผู้ป่วย </a:t>
                      </a:r>
                      <a:r>
                        <a:rPr lang="en-US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Stroke </a:t>
                      </a:r>
                      <a: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เสียชีวิต</a:t>
                      </a:r>
                      <a:endParaRPr lang="th-TH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218" marR="7218" marT="7218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 </a:t>
                      </a:r>
                      <a:endParaRPr lang="th-TH" sz="12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218" marR="7218" marT="7218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 </a:t>
                      </a:r>
                      <a:endParaRPr lang="th-TH" sz="12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218" marR="7218" marT="7218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0461">
                <a:tc>
                  <a:txBody>
                    <a:bodyPr/>
                    <a:lstStyle/>
                    <a:p>
                      <a:pPr marL="0" indent="0" algn="l" fontAlgn="b">
                        <a:buFontTx/>
                        <a:buNone/>
                      </a:pPr>
                      <a:r>
                        <a:rPr lang="en-US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19.</a:t>
                      </a:r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ผู้ป่วย </a:t>
                      </a:r>
                      <a:r>
                        <a:rPr lang="en-US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HT , DM </a:t>
                      </a:r>
                      <a: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ได้รับการคัดกรอง </a:t>
                      </a:r>
                      <a:r>
                        <a:rPr lang="en-US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CKD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218" marR="7218" marT="7218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&gt; 90%</a:t>
                      </a:r>
                      <a:endParaRPr lang="th-TH" sz="12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218" marR="7218" marT="7218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u="none" strike="noStrike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82%</a:t>
                      </a:r>
                      <a:endParaRPr lang="th-TH" sz="1200" b="0" i="0" u="none" strike="noStrike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218" marR="7218" marT="7218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0461">
                <a:tc>
                  <a:txBody>
                    <a:bodyPr/>
                    <a:lstStyle/>
                    <a:p>
                      <a:pPr marL="0" indent="0" algn="l" fontAlgn="b">
                        <a:buFontTx/>
                        <a:buNone/>
                      </a:pPr>
                      <a:r>
                        <a:rPr lang="en-US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20.</a:t>
                      </a:r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ผู้ป่วย </a:t>
                      </a:r>
                      <a:r>
                        <a:rPr lang="en-US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COPD Re-Admit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218" marR="7218" marT="7218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&lt; 10%</a:t>
                      </a:r>
                      <a:endParaRPr lang="th-TH" sz="12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218" marR="7218" marT="7218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u="none" strike="noStrike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12%</a:t>
                      </a:r>
                      <a:endParaRPr lang="th-TH" sz="1200" b="0" i="0" u="none" strike="noStrike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218" marR="7218" marT="7218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0461">
                <a:tc>
                  <a:txBody>
                    <a:bodyPr/>
                    <a:lstStyle/>
                    <a:p>
                      <a:pPr marL="0" indent="0" algn="l" fontAlgn="b">
                        <a:buFontTx/>
                        <a:buNone/>
                      </a:pPr>
                      <a:r>
                        <a:rPr lang="en-US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21.</a:t>
                      </a:r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ผู้ป่วย </a:t>
                      </a:r>
                      <a:r>
                        <a:rPr lang="en-US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COPD </a:t>
                      </a:r>
                      <a: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เสียชีวิต</a:t>
                      </a:r>
                      <a:endParaRPr lang="th-TH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218" marR="7218" marT="7218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 </a:t>
                      </a:r>
                      <a:endParaRPr lang="th-TH" sz="12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218" marR="7218" marT="7218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3.4%</a:t>
                      </a:r>
                      <a:endParaRPr lang="th-TH" sz="12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218" marR="7218" marT="7218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0461">
                <a:tc>
                  <a:txBody>
                    <a:bodyPr/>
                    <a:lstStyle/>
                    <a:p>
                      <a:pPr marL="0" indent="0" algn="l" fontAlgn="b">
                        <a:buFontTx/>
                        <a:buNone/>
                      </a:pPr>
                      <a:r>
                        <a:rPr lang="en-US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22.</a:t>
                      </a:r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ผู้ป่วย </a:t>
                      </a:r>
                      <a:r>
                        <a:rPr lang="en-US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Severe Sepsis </a:t>
                      </a:r>
                      <a: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เสียชีวิตลดลง</a:t>
                      </a:r>
                      <a:endParaRPr lang="th-TH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218" marR="7218" marT="7218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&lt; 30%</a:t>
                      </a:r>
                      <a:endParaRPr lang="th-TH" sz="12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218" marR="7218" marT="7218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17</a:t>
                      </a:r>
                      <a:r>
                        <a:rPr lang="en-US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%</a:t>
                      </a:r>
                      <a:endParaRPr lang="th-TH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218" marR="7218" marT="7218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0461">
                <a:tc>
                  <a:txBody>
                    <a:bodyPr/>
                    <a:lstStyle/>
                    <a:p>
                      <a:pPr marL="0" indent="0" algn="l" fontAlgn="b">
                        <a:buFontTx/>
                        <a:buNone/>
                      </a:pPr>
                      <a:r>
                        <a:rPr lang="en-US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23.</a:t>
                      </a:r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ผู้</a:t>
                      </a:r>
                      <a: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มีภาวะพึ่งพิงได้รับการดูแลต่อเนื่อง</a:t>
                      </a:r>
                      <a:endParaRPr lang="th-TH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218" marR="7218" marT="7218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100%</a:t>
                      </a:r>
                      <a:endParaRPr lang="th-TH" sz="12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218" marR="7218" marT="7218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 </a:t>
                      </a:r>
                      <a:endParaRPr lang="th-TH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218" marR="7218" marT="7218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ชื่อเรื่อง 1"/>
          <p:cNvSpPr>
            <a:spLocks noGrp="1"/>
          </p:cNvSpPr>
          <p:nvPr>
            <p:ph type="title"/>
          </p:nvPr>
        </p:nvSpPr>
        <p:spPr>
          <a:xfrm>
            <a:off x="179512" y="58614"/>
            <a:ext cx="8784976" cy="34605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th-TH" sz="2000" b="1" dirty="0" smtClean="0">
                <a:latin typeface="Tahoma" panose="020B0604030504040204" pitchFamily="34" charset="0"/>
                <a:cs typeface="Tahoma" panose="020B0604030504040204" pitchFamily="34" charset="0"/>
              </a:rPr>
              <a:t>การพัฒนาระบบบริการรพ.แม่ระมาด</a:t>
            </a:r>
            <a:endParaRPr lang="th-TH" sz="2000" b="1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763688" y="5100284"/>
            <a:ext cx="5832648" cy="1641084"/>
          </a:xfrm>
          <a:prstGeom prst="rect">
            <a:avLst/>
          </a:prstGeom>
          <a:solidFill>
            <a:srgbClr val="FFFF99"/>
          </a:solidFill>
        </p:spPr>
        <p:txBody>
          <a:bodyPr>
            <a:noAutofit/>
          </a:bodyPr>
          <a:lstStyle/>
          <a:p>
            <a:pPr marL="82550">
              <a:spcBef>
                <a:spcPct val="20000"/>
              </a:spcBef>
              <a:tabLst>
                <a:tab pos="355600" algn="l"/>
              </a:tabLst>
              <a:defRPr/>
            </a:pPr>
            <a:r>
              <a:rPr lang="th-TH" sz="1200" b="1" dirty="0">
                <a:latin typeface="Tahoma" panose="020B0604030504040204" pitchFamily="34" charset="0"/>
                <a:cs typeface="Tahoma" panose="020B0604030504040204" pitchFamily="34" charset="0"/>
              </a:rPr>
              <a:t>ปัญหาสำคัญของพื้นที่และการพัฒนาตาม </a:t>
            </a:r>
            <a:r>
              <a:rPr lang="en-US" sz="1200" b="1" dirty="0">
                <a:latin typeface="Tahoma" panose="020B0604030504040204" pitchFamily="34" charset="0"/>
                <a:cs typeface="Tahoma" panose="020B0604030504040204" pitchFamily="34" charset="0"/>
              </a:rPr>
              <a:t>Service Plan  </a:t>
            </a:r>
            <a:r>
              <a:rPr lang="th-TH" sz="1200" b="1" dirty="0">
                <a:latin typeface="Tahoma" panose="020B0604030504040204" pitchFamily="34" charset="0"/>
                <a:cs typeface="Tahoma" panose="020B0604030504040204" pitchFamily="34" charset="0"/>
              </a:rPr>
              <a:t>อ.แม่ระมาด</a:t>
            </a:r>
            <a:endParaRPr lang="th-TH" sz="1200" dirty="0" smtClean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marL="355600" indent="-273050" eaLnBrk="1" fontAlgn="auto" hangingPunct="1">
              <a:spcBef>
                <a:spcPct val="20000"/>
              </a:spcBef>
              <a:spcAft>
                <a:spcPts val="0"/>
              </a:spcAft>
              <a:buFont typeface="+mj-lt"/>
              <a:buAutoNum type="arabicPeriod"/>
              <a:tabLst>
                <a:tab pos="355600" algn="l"/>
              </a:tabLst>
              <a:defRPr/>
            </a:pPr>
            <a:r>
              <a:rPr lang="th-TH" sz="1200" dirty="0" smtClean="0">
                <a:latin typeface="Tahoma" panose="020B0604030504040204" pitchFamily="34" charset="0"/>
                <a:cs typeface="Tahoma" panose="020B0604030504040204" pitchFamily="34" charset="0"/>
              </a:rPr>
              <a:t>อุบัติเหตุ</a:t>
            </a:r>
            <a:r>
              <a:rPr lang="en-US" sz="1200" dirty="0">
                <a:latin typeface="Tahoma" panose="020B0604030504040204" pitchFamily="34" charset="0"/>
                <a:cs typeface="Tahoma" panose="020B0604030504040204" pitchFamily="34" charset="0"/>
              </a:rPr>
              <a:t>-</a:t>
            </a:r>
            <a:r>
              <a:rPr lang="th-TH" sz="1200" dirty="0">
                <a:latin typeface="Tahoma" panose="020B0604030504040204" pitchFamily="34" charset="0"/>
                <a:cs typeface="Tahoma" panose="020B0604030504040204" pitchFamily="34" charset="0"/>
              </a:rPr>
              <a:t>ฉุกเฉิน</a:t>
            </a:r>
            <a:endParaRPr lang="en-US" sz="1200" dirty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marL="355600" indent="-273050" eaLnBrk="1" fontAlgn="auto" hangingPunct="1">
              <a:spcBef>
                <a:spcPct val="20000"/>
              </a:spcBef>
              <a:spcAft>
                <a:spcPts val="0"/>
              </a:spcAft>
              <a:buFont typeface="+mj-lt"/>
              <a:buAutoNum type="arabicPeriod"/>
              <a:tabLst>
                <a:tab pos="355600" algn="l"/>
              </a:tabLst>
              <a:defRPr/>
            </a:pPr>
            <a:r>
              <a:rPr lang="en-US" sz="1200" dirty="0">
                <a:latin typeface="Tahoma" panose="020B0604030504040204" pitchFamily="34" charset="0"/>
                <a:cs typeface="Tahoma" panose="020B0604030504040204" pitchFamily="34" charset="0"/>
              </a:rPr>
              <a:t>NCD-CKD</a:t>
            </a:r>
          </a:p>
          <a:p>
            <a:pPr marL="355600" indent="-273050" eaLnBrk="1" fontAlgn="auto" hangingPunct="1">
              <a:spcBef>
                <a:spcPct val="20000"/>
              </a:spcBef>
              <a:spcAft>
                <a:spcPts val="0"/>
              </a:spcAft>
              <a:buFont typeface="+mj-lt"/>
              <a:buAutoNum type="arabicPeriod"/>
              <a:tabLst>
                <a:tab pos="355600" algn="l"/>
              </a:tabLst>
              <a:defRPr/>
            </a:pPr>
            <a:r>
              <a:rPr lang="th-TH" sz="1200" dirty="0">
                <a:latin typeface="Tahoma" panose="020B0604030504040204" pitchFamily="34" charset="0"/>
                <a:cs typeface="Tahoma" panose="020B0604030504040204" pitchFamily="34" charset="0"/>
              </a:rPr>
              <a:t>มะเร็ง และ ผู้อยู่ในภาวะพึ่งพิง </a:t>
            </a:r>
            <a:endParaRPr lang="en-US" sz="1200" dirty="0" smtClean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marL="355600" indent="-273050" eaLnBrk="1" fontAlgn="auto" hangingPunct="1">
              <a:spcBef>
                <a:spcPct val="20000"/>
              </a:spcBef>
              <a:spcAft>
                <a:spcPts val="0"/>
              </a:spcAft>
              <a:buFont typeface="+mj-lt"/>
              <a:buAutoNum type="arabicPeriod"/>
              <a:tabLst>
                <a:tab pos="355600" algn="l"/>
              </a:tabLst>
              <a:defRPr/>
            </a:pPr>
            <a:r>
              <a:rPr lang="th-TH" sz="1200" dirty="0" smtClean="0">
                <a:latin typeface="Tahoma" panose="020B0604030504040204" pitchFamily="34" charset="0"/>
                <a:cs typeface="Tahoma" panose="020B0604030504040204" pitchFamily="34" charset="0"/>
              </a:rPr>
              <a:t>แม่</a:t>
            </a:r>
            <a:r>
              <a:rPr lang="th-TH" sz="1200" dirty="0">
                <a:latin typeface="Tahoma" panose="020B0604030504040204" pitchFamily="34" charset="0"/>
                <a:cs typeface="Tahoma" panose="020B0604030504040204" pitchFamily="34" charset="0"/>
              </a:rPr>
              <a:t>และเด็ก</a:t>
            </a:r>
            <a:endParaRPr lang="en-US" sz="1200" dirty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marL="355600" indent="-273050" eaLnBrk="1" fontAlgn="auto" hangingPunct="1">
              <a:spcBef>
                <a:spcPct val="20000"/>
              </a:spcBef>
              <a:spcAft>
                <a:spcPts val="0"/>
              </a:spcAft>
              <a:buFont typeface="+mj-lt"/>
              <a:buAutoNum type="arabicPeriod"/>
              <a:tabLst>
                <a:tab pos="355600" algn="l"/>
              </a:tabLst>
              <a:defRPr/>
            </a:pPr>
            <a:r>
              <a:rPr lang="th-TH" sz="1200" dirty="0">
                <a:latin typeface="Tahoma" panose="020B0604030504040204" pitchFamily="34" charset="0"/>
                <a:cs typeface="Tahoma" panose="020B0604030504040204" pitchFamily="34" charset="0"/>
              </a:rPr>
              <a:t>จิตเวชและ</a:t>
            </a:r>
            <a:r>
              <a:rPr lang="th-TH" sz="1200" dirty="0" err="1">
                <a:latin typeface="Tahoma" panose="020B0604030504040204" pitchFamily="34" charset="0"/>
                <a:cs typeface="Tahoma" panose="020B0604030504040204" pitchFamily="34" charset="0"/>
              </a:rPr>
              <a:t>ยาเสพติด</a:t>
            </a:r>
            <a:endParaRPr lang="th-TH" sz="1200" dirty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marL="355600" indent="-273050" eaLnBrk="1" fontAlgn="auto" hangingPunct="1">
              <a:spcBef>
                <a:spcPct val="20000"/>
              </a:spcBef>
              <a:spcAft>
                <a:spcPts val="0"/>
              </a:spcAft>
              <a:buFont typeface="+mj-lt"/>
              <a:buAutoNum type="arabicPeriod"/>
              <a:tabLst>
                <a:tab pos="355600" algn="l"/>
              </a:tabLst>
              <a:defRPr/>
            </a:pPr>
            <a:r>
              <a:rPr lang="th-TH" sz="1200" dirty="0">
                <a:latin typeface="Tahoma" panose="020B0604030504040204" pitchFamily="34" charset="0"/>
                <a:cs typeface="Tahoma" panose="020B0604030504040204" pitchFamily="34" charset="0"/>
              </a:rPr>
              <a:t>โรคติดต่อ</a:t>
            </a:r>
            <a:r>
              <a:rPr lang="th-TH" sz="1200" dirty="0" smtClean="0">
                <a:latin typeface="Tahoma" panose="020B0604030504040204" pitchFamily="34" charset="0"/>
                <a:cs typeface="Tahoma" panose="020B0604030504040204" pitchFamily="34" charset="0"/>
              </a:rPr>
              <a:t>ชายแดน</a:t>
            </a:r>
            <a:endParaRPr lang="en-US" sz="1200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9946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ตาราง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6093865"/>
              </p:ext>
            </p:extLst>
          </p:nvPr>
        </p:nvGraphicFramePr>
        <p:xfrm>
          <a:off x="251520" y="659927"/>
          <a:ext cx="8640960" cy="543336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096344"/>
                <a:gridCol w="1224136"/>
                <a:gridCol w="1296144"/>
                <a:gridCol w="3024336"/>
              </a:tblGrid>
              <a:tr h="222199"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Service  </a:t>
                      </a:r>
                      <a:r>
                        <a:rPr lang="en-US" sz="1400" b="1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Outcome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230" marR="8230" marT="823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1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เป้าหมาย</a:t>
                      </a:r>
                      <a:endParaRPr lang="th-TH" sz="140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230" marR="8230" marT="823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1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ผลที่เป็นอยู่ </a:t>
                      </a:r>
                      <a:endParaRPr lang="th-TH" sz="140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230" marR="8230" marT="823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Service  Gap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230" marR="8230" marT="823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205740">
                <a:tc>
                  <a:txBody>
                    <a:bodyPr/>
                    <a:lstStyle/>
                    <a:p>
                      <a:pPr algn="l" fontAlgn="b"/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1. บริการการแพทย์ฉุกเฉินจัดโดย</a:t>
                      </a:r>
                      <a:r>
                        <a:rPr lang="th-TH" sz="1400" u="none" strike="noStrike" dirty="0" err="1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อปท</a:t>
                      </a:r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.และรพสต.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230" marR="8230" marT="823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 </a:t>
                      </a:r>
                      <a:r>
                        <a:rPr lang="th-TH" sz="1400" u="none" strike="noStrike" dirty="0" err="1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อปท</a:t>
                      </a:r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. , 1 รพสต.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230" marR="8230" marT="823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 </a:t>
                      </a:r>
                      <a:r>
                        <a:rPr lang="th-TH" sz="1400" u="none" strike="noStrike" dirty="0" err="1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อปท</a:t>
                      </a:r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. , 1 รพสต.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230" marR="8230" marT="823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ขาดความ</a:t>
                      </a:r>
                      <a:r>
                        <a:rPr lang="th-TH" sz="14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พร้อมบุคลากร </a:t>
                      </a:r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เครื่องมือ ยานพาหนะ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230" marR="8230" marT="823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740">
                <a:tc>
                  <a:txBody>
                    <a:bodyPr/>
                    <a:lstStyle/>
                    <a:p>
                      <a:pPr algn="l" fontAlgn="b"/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2. ผู้ป่วย </a:t>
                      </a:r>
                      <a:r>
                        <a:rPr lang="en-US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STEMI  </a:t>
                      </a:r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เสียชีวิต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230" marR="8230" marT="823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10%</a:t>
                      </a:r>
                      <a:endParaRPr lang="th-TH" sz="14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230" marR="8230" marT="823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u="none" strike="noStrike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33%</a:t>
                      </a:r>
                      <a:endParaRPr lang="th-TH" sz="1400" b="0" i="0" u="none" strike="noStrike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230" marR="8230" marT="823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ผู้ป่วย </a:t>
                      </a:r>
                      <a:r>
                        <a:rPr lang="en-US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STEMI </a:t>
                      </a:r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ถึงรพ.ล่าช้าเนื่องจากไม่ทราบถึงอาการที่ต้องมารพ.โดยเร่งด่วน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230" marR="8230" marT="823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740">
                <a:tc>
                  <a:txBody>
                    <a:bodyPr/>
                    <a:lstStyle/>
                    <a:p>
                      <a:pPr algn="l" fontAlgn="b"/>
                      <a:r>
                        <a:rPr lang="th-TH" sz="14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3. ผู้ป่วย </a:t>
                      </a:r>
                      <a:r>
                        <a:rPr lang="en-US" sz="14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Stroke </a:t>
                      </a:r>
                      <a:r>
                        <a:rPr lang="th-TH" sz="14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เสียชีวิต</a:t>
                      </a:r>
                      <a:endParaRPr lang="th-TH" sz="14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230" marR="8230" marT="823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 </a:t>
                      </a:r>
                      <a:endParaRPr lang="th-TH" sz="14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230" marR="8230" marT="823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 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230" marR="8230" marT="823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4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ผู้ป่วย </a:t>
                      </a:r>
                      <a:r>
                        <a:rPr lang="en-US" sz="14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Stroke </a:t>
                      </a:r>
                      <a:r>
                        <a:rPr lang="th-TH" sz="14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ถึงรพ.ล่าช้าเนื่องจากไม่ทราบถึงอาการที่ต้องมารพ.โดยเร่งด่วน</a:t>
                      </a:r>
                      <a:endParaRPr lang="th-TH" sz="14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230" marR="8230" marT="823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740">
                <a:tc>
                  <a:txBody>
                    <a:bodyPr/>
                    <a:lstStyle/>
                    <a:p>
                      <a:pPr algn="l" fontAlgn="b"/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4. ผู้ป่วย </a:t>
                      </a:r>
                      <a:r>
                        <a:rPr lang="en-US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COPD </a:t>
                      </a:r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เสียชีวิต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230" marR="8230" marT="823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 </a:t>
                      </a:r>
                      <a:endParaRPr lang="th-TH" sz="14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230" marR="8230" marT="823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3.4%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230" marR="8230" marT="823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บุคลากรขาดความรู้,ทักษะ,แนวทางการปฏิบัติ,เครื่องมือในการดูและรักษา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230" marR="8230" marT="823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740">
                <a:tc>
                  <a:txBody>
                    <a:bodyPr/>
                    <a:lstStyle/>
                    <a:p>
                      <a:pPr algn="l" fontAlgn="b"/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5. ผู้ป่วย </a:t>
                      </a:r>
                      <a:r>
                        <a:rPr lang="en-US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Sepsis </a:t>
                      </a:r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เสียชีวิต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230" marR="8230" marT="823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9.75%</a:t>
                      </a:r>
                      <a:endParaRPr lang="th-TH" sz="14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230" marR="8230" marT="823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u="none" strike="noStrike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17%</a:t>
                      </a:r>
                      <a:endParaRPr lang="th-TH" sz="1400" b="0" i="0" u="none" strike="noStrike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230" marR="8230" marT="823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4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บุคลากรขาดความรู้,ทักษะ,แนวทางการปฏิบัติ,เครื่องมือในการดูและรักษา</a:t>
                      </a:r>
                      <a:endParaRPr lang="th-TH" sz="14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230" marR="8230" marT="823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1480">
                <a:tc>
                  <a:txBody>
                    <a:bodyPr/>
                    <a:lstStyle/>
                    <a:p>
                      <a:pPr algn="l" fontAlgn="b"/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6. ผู้ป่วย </a:t>
                      </a:r>
                      <a:r>
                        <a:rPr lang="en-US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HT,DM </a:t>
                      </a:r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ควบคุมระดับความดัน,น้ำตาลได้ตามเกณฑ์ ได้รับการคัดกรอง </a:t>
                      </a:r>
                      <a:r>
                        <a:rPr lang="en-US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CKD </a:t>
                      </a:r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ครบถ้วน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230" marR="8230" marT="823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ทุกหน่วยบริการ</a:t>
                      </a:r>
                      <a:endParaRPr lang="th-TH" sz="14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230" marR="8230" marT="823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 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230" marR="8230" marT="823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บุคลากรไม่เพียงพอ ขาดความรู้ ทักษะในการทำให้ผู้ป่วยปรับเปลี่ยนพฤติกรรม ครอบครัว/ชุมชนขาดการมีส่วนร่วม</a:t>
                      </a:r>
                      <a:endParaRPr lang="th-TH" sz="14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230" marR="8230" marT="823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6916">
                <a:tc>
                  <a:txBody>
                    <a:bodyPr/>
                    <a:lstStyle/>
                    <a:p>
                      <a:pPr algn="l" fontAlgn="b"/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7. มารดาคลอดก่อนกำหนด, ตกเลือดหลังคลอด ทารกเสียชีวิต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230" marR="8230" marT="823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ทารกเสียชีวิต&lt;5:1000</a:t>
                      </a:r>
                      <a:endParaRPr lang="th-TH" sz="14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230" marR="8230" marT="823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u="none" strike="noStrike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6.3:1000</a:t>
                      </a:r>
                      <a:endParaRPr lang="th-TH" sz="1400" b="0" i="0" u="none" strike="noStrike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230" marR="8230" marT="823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บุคลากรไม่เพียงพอ ขาดความรู้ ทักษะ เครื่องมือในการดูแลมารดา,ทารกที่มีภาวะแทรกซ้อน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230" marR="8230" marT="823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740">
                <a:tc>
                  <a:txBody>
                    <a:bodyPr/>
                    <a:lstStyle/>
                    <a:p>
                      <a:pPr algn="l" fontAlgn="b"/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8. การคัดกรอง</a:t>
                      </a:r>
                      <a:r>
                        <a:rPr lang="th-TH" sz="1400" u="none" strike="noStrike" dirty="0" err="1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มะเร็บ</a:t>
                      </a:r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เต้านม,มะเร็งปากมดลูกต่ำกว่าเป้าหมาย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230" marR="8230" marT="823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80% , 80%</a:t>
                      </a:r>
                      <a:endParaRPr lang="th-TH" sz="14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230" marR="8230" marT="823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u="none" strike="noStrike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36% , 39%</a:t>
                      </a:r>
                      <a:endParaRPr lang="th-TH" sz="1400" b="0" i="0" u="none" strike="noStrike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230" marR="8230" marT="823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ขาดการประชาสัมพันธ์ที่สามารถสร้างความตระหนักให้กับ</a:t>
                      </a:r>
                      <a:r>
                        <a:rPr lang="th-TH" sz="1400" u="none" strike="noStrike" dirty="0" err="1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ปชช</a:t>
                      </a:r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.กลุ่มเสี่ยง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230" marR="8230" marT="823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740">
                <a:tc>
                  <a:txBody>
                    <a:bodyPr/>
                    <a:lstStyle/>
                    <a:p>
                      <a:pPr algn="l" fontAlgn="b"/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9. การคัดกรอง </a:t>
                      </a:r>
                      <a:r>
                        <a:rPr lang="en-US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Autistic, ADHD </a:t>
                      </a:r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ต่ำกว่าเป้าหมาย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230" marR="8230" marT="823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15% , 15%</a:t>
                      </a:r>
                      <a:endParaRPr lang="th-TH" sz="14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230" marR="8230" marT="823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u="none" strike="noStrike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3.8% , 2.9%</a:t>
                      </a:r>
                      <a:endParaRPr lang="th-TH" sz="1400" b="0" i="0" u="none" strike="noStrike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230" marR="8230" marT="823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บุคลากรขาดความรู้และทักษะในการคัดกรอง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230" marR="8230" marT="823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740">
                <a:tc>
                  <a:txBody>
                    <a:bodyPr/>
                    <a:lstStyle/>
                    <a:p>
                      <a:pPr algn="l" fontAlgn="b"/>
                      <a:r>
                        <a:rPr lang="th-TH" sz="14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10. อัตราการเข้าถึงและการคงอยู่ในระบบการรักษาของผู้ติดฝิ่น</a:t>
                      </a:r>
                      <a:endParaRPr lang="th-TH" sz="14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230" marR="8230" marT="823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40% </a:t>
                      </a:r>
                      <a:r>
                        <a:rPr lang="th-TH" sz="14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, </a:t>
                      </a:r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70%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230" marR="8230" marT="823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60% , </a:t>
                      </a:r>
                      <a:r>
                        <a:rPr lang="th-TH" sz="14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80</a:t>
                      </a:r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%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230" marR="8230" marT="823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ขาดบุคลากรและยานพาหนะในการจัดบริการเชิงรุก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230" marR="8230" marT="823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740">
                <a:tc>
                  <a:txBody>
                    <a:bodyPr/>
                    <a:lstStyle/>
                    <a:p>
                      <a:pPr algn="l" fontAlgn="b"/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11. บริการ </a:t>
                      </a:r>
                      <a:r>
                        <a:rPr lang="en-US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Palliative Care , LTC </a:t>
                      </a:r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ยังไม่ครอบคลุม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230" marR="8230" marT="823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100%</a:t>
                      </a:r>
                      <a:endParaRPr lang="th-TH" sz="14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230" marR="8230" marT="823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 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230" marR="8230" marT="823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ขาดบุคลากร เครื่องมือ ยานพาหนะ และขาดการมีส่วนร่วมของชุมชน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230" marR="8230" marT="823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ชื่อเรื่อง 1"/>
          <p:cNvSpPr>
            <a:spLocks noGrp="1"/>
          </p:cNvSpPr>
          <p:nvPr>
            <p:ph type="title"/>
          </p:nvPr>
        </p:nvSpPr>
        <p:spPr>
          <a:xfrm>
            <a:off x="179512" y="130622"/>
            <a:ext cx="8784976" cy="34605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th-TH" sz="2000" b="1" dirty="0" smtClean="0">
                <a:latin typeface="Tahoma" panose="020B0604030504040204" pitchFamily="34" charset="0"/>
                <a:cs typeface="Tahoma" panose="020B0604030504040204" pitchFamily="34" charset="0"/>
              </a:rPr>
              <a:t>การพัฒนาระบบบริการรพ.แม่ระมาด</a:t>
            </a:r>
            <a:endParaRPr lang="th-TH" sz="2000" b="1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7813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ตาราง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3861171"/>
              </p:ext>
            </p:extLst>
          </p:nvPr>
        </p:nvGraphicFramePr>
        <p:xfrm>
          <a:off x="251520" y="764704"/>
          <a:ext cx="8712968" cy="510424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536504"/>
                <a:gridCol w="4176464"/>
              </a:tblGrid>
              <a:tr h="2167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Health Need 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026" marR="8026" marT="8026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Service  Gap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026" marR="8026" marT="8026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417366">
                <a:tc>
                  <a:txBody>
                    <a:bodyPr/>
                    <a:lstStyle/>
                    <a:p>
                      <a:pPr algn="l" fontAlgn="t"/>
                      <a:r>
                        <a:rPr lang="th-TH" sz="13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1. ผู้ป่วยอุบัติเหตุ-ฉุกเฉินได้รับบริการรวดเร็วทันเวลาและมีคุณภาพโดยบริการการแพทย์ฉุกเฉินทั้งที่จัดโดยอปท.และหน่วยบริการสาธารณสุข ครอบคลุมทั้งอำเภอ (รวมทั้งพื้นที่สูง/ทุรกันดาร)</a:t>
                      </a:r>
                      <a:endParaRPr lang="th-TH" sz="13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026" marR="8026" marT="8026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3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1. บริการการแพทย์ฉุกเฉินจัดโดย</a:t>
                      </a:r>
                      <a:r>
                        <a:rPr lang="th-TH" sz="1300" u="none" strike="noStrike" dirty="0" err="1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อปท</a:t>
                      </a:r>
                      <a:r>
                        <a:rPr lang="th-TH" sz="13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.และรพสต.ยังไม่ครอบคลุมพื้นที่ทั้งอำเภอ เนื่องจากขาดบุคลากร เครื่องมือ ยานพาหนะ</a:t>
                      </a:r>
                      <a:endParaRPr lang="th-TH" sz="13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026" marR="8026" marT="8026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409340">
                <a:tc>
                  <a:txBody>
                    <a:bodyPr/>
                    <a:lstStyle/>
                    <a:p>
                      <a:pPr algn="l" fontAlgn="t"/>
                      <a:r>
                        <a:rPr lang="th-TH" sz="13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2. ผู้ป่วยด้วยโรคที่เป็นสาเหตุการตายสำคัญของพื้นที่ได้แก่ การบาดเจ็บจากอุบัติเหตุบนท้องถนน การบาดเจ็บที่สมอง </a:t>
                      </a:r>
                      <a:r>
                        <a:rPr lang="en-US" sz="13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STEMI Stroke COPD Sepsis </a:t>
                      </a:r>
                      <a:r>
                        <a:rPr lang="th-TH" sz="13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ได้รับการรักษาอย่างเหมาะสม เสียชีวิตลดลง</a:t>
                      </a:r>
                      <a:endParaRPr lang="th-TH" sz="13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026" marR="8026" marT="8026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3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2. บุคลากรไม่เพียงพอ ขาดความรู้,ทักษะ,แนวทางการปฏิบัติ,เครื่องมือ ทำให้การดูแลรักษายังไม่มีคุณภาพเพียงพอ</a:t>
                      </a:r>
                      <a:endParaRPr lang="th-TH" sz="13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026" marR="8026" marT="8026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09340">
                <a:tc>
                  <a:txBody>
                    <a:bodyPr/>
                    <a:lstStyle/>
                    <a:p>
                      <a:pPr algn="l" fontAlgn="t"/>
                      <a:r>
                        <a:rPr lang="th-TH" sz="13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3. ผู้ป่วย </a:t>
                      </a:r>
                      <a:r>
                        <a:rPr lang="en-US" sz="13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HT , DM </a:t>
                      </a:r>
                      <a:r>
                        <a:rPr lang="th-TH" sz="13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ยังควบคุมระดับความดัน,น้ำตาล ได้ไม่ดีตามเกณฑ์  </a:t>
                      </a:r>
                      <a:endParaRPr lang="th-TH" sz="13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026" marR="8026" marT="8026" marB="0"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3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3. บุคลากรไม่เพียงพอ ขาดความรู้ ทักษะในการทำให้ผู้ป่วยปรับเปลี่ยนพฤติกรรม ครอบครัว/ชุมชนขาดการมีส่วนร่วม</a:t>
                      </a:r>
                      <a:endParaRPr lang="th-TH" sz="13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026" marR="8026" marT="8026" marB="0">
                    <a:solidFill>
                      <a:srgbClr val="FFFF99"/>
                    </a:solidFill>
                  </a:tcPr>
                </a:tc>
              </a:tr>
              <a:tr h="409340">
                <a:tc>
                  <a:txBody>
                    <a:bodyPr/>
                    <a:lstStyle/>
                    <a:p>
                      <a:pPr algn="l" fontAlgn="t"/>
                      <a:r>
                        <a:rPr lang="th-TH" sz="13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4. ผู้ป่วย </a:t>
                      </a:r>
                      <a:r>
                        <a:rPr lang="en-US" sz="13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HT , DM </a:t>
                      </a:r>
                      <a:r>
                        <a:rPr lang="th-TH" sz="13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ได้รับการคัดกรอง </a:t>
                      </a:r>
                      <a:r>
                        <a:rPr lang="en-US" sz="13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CKD </a:t>
                      </a:r>
                      <a:r>
                        <a:rPr lang="th-TH" sz="13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ยังไม่ครบถ้วน </a:t>
                      </a:r>
                      <a:endParaRPr lang="th-TH" sz="13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026" marR="8026" marT="8026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3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4. ผู้ป่วย </a:t>
                      </a:r>
                      <a:r>
                        <a:rPr lang="en-US" sz="13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HT , DM </a:t>
                      </a:r>
                      <a:r>
                        <a:rPr lang="th-TH" sz="13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โดยเฉพาะที่รับบริการนอกคลินิกหรือในหน่วยบริการปฐมภูมิยังได้รับการคัดกรอง </a:t>
                      </a:r>
                      <a:r>
                        <a:rPr lang="en-US" sz="13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CKD </a:t>
                      </a:r>
                      <a:r>
                        <a:rPr lang="th-TH" sz="13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ไม่ครบถ้วน</a:t>
                      </a:r>
                      <a:endParaRPr lang="th-TH" sz="13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026" marR="8026" marT="8026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425392">
                <a:tc>
                  <a:txBody>
                    <a:bodyPr/>
                    <a:lstStyle/>
                    <a:p>
                      <a:pPr algn="l" fontAlgn="t"/>
                      <a:r>
                        <a:rPr lang="th-TH" sz="13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5. มารดาและทารกปลอดภัยจากภาวะแทรกซ้อนสำคัญ (คลอดก่อนกำหนด, ตกเลือดหลังคลอด ทารกเสียชีวิตภายใน28วัน)</a:t>
                      </a:r>
                      <a:endParaRPr lang="th-TH" sz="13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026" marR="8026" marT="8026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3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5. ขาดการวิเคราะห์สาเหตุ/ปัจจัยเสี่ยงตามบริบทพื้นที่  บุคลากรไม่เพียงพอ ขาดความรู้ ทักษะ แนวทางการปฏิบัติ และเครื่องมือ ทำให้การรักษายังไม่มีคุณภาพเพียงพอ</a:t>
                      </a:r>
                      <a:endParaRPr lang="th-TH" sz="13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026" marR="8026" marT="8026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425392">
                <a:tc>
                  <a:txBody>
                    <a:bodyPr/>
                    <a:lstStyle/>
                    <a:p>
                      <a:pPr algn="l" fontAlgn="t"/>
                      <a:r>
                        <a:rPr lang="th-TH" sz="13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6. ประชาชนได้รับการคัดกรองมะเร็งเต้านม,มะเร็งปากมดลูกครอบคลุม เพื่อการวินิจฉัยที่รวดเร็ว ได้รับการรักษาทันเวลา</a:t>
                      </a:r>
                      <a:endParaRPr lang="th-TH" sz="13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026" marR="8026" marT="8026" marB="0">
                    <a:solidFill>
                      <a:srgbClr val="99FF6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3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6. การประชาสัมพันธ์ยังไม่ทั่วถึงเพียงพอให้เกิดความเข้าใจความตระหนักเห็นความสำคัญ</a:t>
                      </a:r>
                      <a:endParaRPr lang="th-TH" sz="13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026" marR="8026" marT="8026" marB="0">
                    <a:solidFill>
                      <a:srgbClr val="99FF66"/>
                    </a:solidFill>
                  </a:tcPr>
                </a:tc>
              </a:tr>
              <a:tr h="200657">
                <a:tc>
                  <a:txBody>
                    <a:bodyPr/>
                    <a:lstStyle/>
                    <a:p>
                      <a:pPr algn="l" fontAlgn="t"/>
                      <a:r>
                        <a:rPr lang="th-TH" sz="13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7. เด็กได้รับการคัดกรอง </a:t>
                      </a:r>
                      <a:r>
                        <a:rPr lang="en-US" sz="13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Autistic , ADHD </a:t>
                      </a:r>
                      <a:r>
                        <a:rPr lang="th-TH" sz="13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ได้ครอบคลุม ส่งต่อเพื่อการแก้ไข/รักษาเหมาะสม</a:t>
                      </a:r>
                      <a:endParaRPr lang="th-TH" sz="13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026" marR="8026" marT="8026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3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7. บุคลากรไม่เพียงพอ ขาดความรู้,ทักษะ,เครื่องมือในการคัดกรองให้ได้ครอบคลุม</a:t>
                      </a:r>
                      <a:endParaRPr lang="th-TH" sz="13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026" marR="8026" marT="8026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569865">
                <a:tc>
                  <a:txBody>
                    <a:bodyPr/>
                    <a:lstStyle/>
                    <a:p>
                      <a:pPr algn="l" fontAlgn="t"/>
                      <a:r>
                        <a:rPr lang="th-TH" sz="13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8. ฆ่าตัวตายสำเร็จลดลง</a:t>
                      </a:r>
                      <a:endParaRPr lang="th-TH" sz="13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026" marR="8026" marT="8026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3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8. ไม่มีวิธีการลดปัจจัยเสี่ยงต่อการฆ่าตัวตายที่ได้ผล การค้นหาผู้ที่เสี่ยงต่อการฆ่าตัวตายยังไม่ครอบคลุม เมื่อพบแล้วยังไม่วิธีการดูแลรักษาที่ทำให้เชื่อมั่นได้ว่าจะไม่ฆ่าตัวตาย</a:t>
                      </a:r>
                      <a:endParaRPr lang="th-TH" sz="13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026" marR="8026" marT="8026" marB="0" anchor="b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401313">
                <a:tc>
                  <a:txBody>
                    <a:bodyPr/>
                    <a:lstStyle/>
                    <a:p>
                      <a:pPr algn="l" fontAlgn="t"/>
                      <a:r>
                        <a:rPr lang="th-TH" sz="13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9. ผู้ติดฝิ่นเข้าถึงการบำบัดรักษาได้สะดวก และคงอยู่ในระบบการบำบัดรักษาต่อเนื่องยาวนาน</a:t>
                      </a:r>
                      <a:endParaRPr lang="th-TH" sz="13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026" marR="8026" marT="8026" marB="0">
                    <a:solidFill>
                      <a:srgbClr val="99FF6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3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9. ขาดการจัดบริการเชิงรุกเนื่องจาก บุคลากร ยานพาหนะไม่เพียงพอ  ชุมชนขาดการมีส่วนร่วม</a:t>
                      </a:r>
                      <a:endParaRPr lang="th-TH" sz="13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026" marR="8026" marT="8026" marB="0">
                    <a:solidFill>
                      <a:srgbClr val="99FF66"/>
                    </a:solidFill>
                  </a:tcPr>
                </a:tc>
              </a:tr>
              <a:tr h="425392">
                <a:tc>
                  <a:txBody>
                    <a:bodyPr/>
                    <a:lstStyle/>
                    <a:p>
                      <a:pPr algn="l" fontAlgn="t"/>
                      <a:r>
                        <a:rPr lang="th-TH" sz="13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10. ผู้ป่วยมะเร็ง/ผู้ป่วยระยะสุดท้ายอื่นๆ ผู้สูงอายุ ผู้พิการ เด็กพัฒนาการบกพร่อง ได้รับการดูแลเหมาะสมและต่อเนื่อง</a:t>
                      </a:r>
                      <a:endParaRPr lang="th-TH" sz="13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026" marR="8026" marT="8026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3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10. การจัดบริการยังไม่ครอบคลุมเนื่องจากขาดบุคลากร เครื่องมือ ยานพาหนะ และขาดการส่วนร่วมของชุมชน</a:t>
                      </a:r>
                      <a:endParaRPr lang="th-TH" sz="13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026" marR="8026" marT="8026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ชื่อเรื่อง 1"/>
          <p:cNvSpPr>
            <a:spLocks noGrp="1"/>
          </p:cNvSpPr>
          <p:nvPr>
            <p:ph type="title"/>
          </p:nvPr>
        </p:nvSpPr>
        <p:spPr>
          <a:xfrm>
            <a:off x="179512" y="202630"/>
            <a:ext cx="8784976" cy="34605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th-TH" sz="2000" b="1" dirty="0" smtClean="0">
                <a:latin typeface="Tahoma" panose="020B0604030504040204" pitchFamily="34" charset="0"/>
                <a:cs typeface="Tahoma" panose="020B0604030504040204" pitchFamily="34" charset="0"/>
              </a:rPr>
              <a:t>การพัฒนาระบบบริการรพ.แม่ระมาด</a:t>
            </a:r>
            <a:endParaRPr lang="th-TH" sz="2000" b="1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9103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ตาราง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1203467"/>
              </p:ext>
            </p:extLst>
          </p:nvPr>
        </p:nvGraphicFramePr>
        <p:xfrm>
          <a:off x="251520" y="980728"/>
          <a:ext cx="8568952" cy="439740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568952"/>
              </a:tblGrid>
              <a:tr h="272099"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b="1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มาตรการสำคัญระดับ</a:t>
                      </a:r>
                      <a:r>
                        <a:rPr lang="th-TH" sz="1600" b="1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สถาน</a:t>
                      </a:r>
                      <a:r>
                        <a:rPr lang="th-TH" sz="1600" b="1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บริการ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787" marR="7787" marT="7787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469069">
                <a:tc>
                  <a:txBody>
                    <a:bodyPr/>
                    <a:lstStyle/>
                    <a:p>
                      <a:pPr algn="l" fontAlgn="b"/>
                      <a:r>
                        <a:rPr lang="th-TH" sz="14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    1</a:t>
                      </a:r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) </a:t>
                      </a:r>
                      <a:r>
                        <a:rPr lang="th-TH" sz="1400" b="1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พัฒนาทีมกู้ชีพพื้นราบ </a:t>
                      </a:r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 ตำบล คือ </a:t>
                      </a:r>
                      <a:r>
                        <a:rPr lang="th-TH" sz="1400" u="none" strike="noStrike" dirty="0" err="1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อบต</a:t>
                      </a:r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.แม่ระมาด และเทศบาลแม่ระมาด </a:t>
                      </a:r>
                      <a:r>
                        <a:rPr lang="th-TH" sz="1400" b="1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พื้นที่สูง</a:t>
                      </a:r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1 ตำบล คือ </a:t>
                      </a:r>
                      <a:r>
                        <a:rPr lang="th-TH" sz="1400" u="none" strike="noStrike" dirty="0" err="1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อบต</a:t>
                      </a:r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.สามหมื่น , รพสต.หนอง</a:t>
                      </a:r>
                      <a:r>
                        <a:rPr lang="th-TH" sz="1400" u="none" strike="noStrike" dirty="0" err="1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หลอง</a:t>
                      </a:r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, รพสต.แสม  จัดหารถพยาบาลฉุกเฉินสำหรับพื้นที่สูง (ต.สามหมื่น)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787" marR="7787" marT="7787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469069">
                <a:tc>
                  <a:txBody>
                    <a:bodyPr/>
                    <a:lstStyle/>
                    <a:p>
                      <a:pPr algn="l" fontAlgn="b"/>
                      <a:r>
                        <a:rPr lang="th-TH" sz="14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    2</a:t>
                      </a:r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) </a:t>
                      </a:r>
                      <a:r>
                        <a:rPr lang="th-TH" sz="1400" b="1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ให้ความรู้แก่ประชาชนทั่วไปและกลุ่มเสี่ยงโรคหลอดเลือดหัวใจ/ส</a:t>
                      </a:r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มอง ให้ทราบถึงอาการที่ต้อง</a:t>
                      </a:r>
                      <a:r>
                        <a:rPr lang="th-TH" sz="1400" u="none" strike="noStrike" dirty="0" err="1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มรพ</a:t>
                      </a:r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.เร่งด่วน และ </a:t>
                      </a:r>
                      <a:r>
                        <a:rPr lang="en-US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Mapping </a:t>
                      </a:r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กลุ่มเสี่ยง ในพื้นที่มีมีกลุ่มเสี่ยง/อัตราการเกิดโรคสูง (ต.แม่ระมาด ต.แม่จะเรา)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787" marR="7787" marT="7787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469069">
                <a:tc>
                  <a:txBody>
                    <a:bodyPr/>
                    <a:lstStyle/>
                    <a:p>
                      <a:pPr algn="l" fontAlgn="b"/>
                      <a:r>
                        <a:rPr lang="th-TH" sz="14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    3</a:t>
                      </a:r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) </a:t>
                      </a:r>
                      <a:r>
                        <a:rPr lang="th-TH" sz="1400" b="1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พัฒนาศักยภาพ จัดหาอุปกรณ์เครื่องมือที่จำเป็น</a:t>
                      </a:r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สำหรับรพ.ในการดูแลรักษาผู้ป่วยด้วยสาเหตุการตายสำคัญ (การบาดเจ็บที่สมอง </a:t>
                      </a:r>
                      <a:r>
                        <a:rPr lang="en-US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STEMI Stroke COPD Sepsis)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787" marR="7787" marT="7787" marB="0">
                    <a:solidFill>
                      <a:srgbClr val="FFFF99"/>
                    </a:solidFill>
                  </a:tcPr>
                </a:tc>
              </a:tr>
              <a:tr h="493684">
                <a:tc>
                  <a:txBody>
                    <a:bodyPr/>
                    <a:lstStyle/>
                    <a:p>
                      <a:pPr algn="l" fontAlgn="b"/>
                      <a:r>
                        <a:rPr lang="th-TH" sz="14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    4</a:t>
                      </a:r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) </a:t>
                      </a:r>
                      <a:r>
                        <a:rPr lang="th-TH" sz="1400" b="1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จัดหาบุคลากรเพิ่มเติม พัฒนาศักยภาพ </a:t>
                      </a:r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ในการ</a:t>
                      </a:r>
                      <a:r>
                        <a:rPr lang="th-TH" sz="1400" b="1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จัดกิจกรรมการปรับเปลี่ยนพฤติกรรม</a:t>
                      </a:r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การบริโภคอาหารและการออกกำลังกายเพื่อให้</a:t>
                      </a:r>
                      <a:r>
                        <a:rPr lang="th-TH" sz="1400" b="1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ผู้ป่วย </a:t>
                      </a:r>
                      <a:r>
                        <a:rPr lang="en-US" sz="1400" b="1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HT,DM </a:t>
                      </a:r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ควบคุมระดับความดัน,ระดับน้ำตาลได้ตามเกณฑ์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787" marR="7787" marT="7787" marB="0">
                    <a:solidFill>
                      <a:srgbClr val="99FF66"/>
                    </a:solidFill>
                  </a:tcPr>
                </a:tc>
              </a:tr>
              <a:tr h="469069">
                <a:tc>
                  <a:txBody>
                    <a:bodyPr/>
                    <a:lstStyle/>
                    <a:p>
                      <a:pPr algn="l" fontAlgn="b"/>
                      <a:r>
                        <a:rPr lang="th-TH" sz="14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    5</a:t>
                      </a:r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) </a:t>
                      </a:r>
                      <a:r>
                        <a:rPr lang="th-TH" sz="1400" b="1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เพิ่มการคัดกรอง </a:t>
                      </a:r>
                      <a:r>
                        <a:rPr lang="en-US" sz="1400" b="1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CKD </a:t>
                      </a:r>
                      <a:r>
                        <a:rPr lang="th-TH" sz="1400" b="1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ในผู้ป่วย </a:t>
                      </a:r>
                      <a:r>
                        <a:rPr lang="en-US" sz="1400" b="1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HT,DM </a:t>
                      </a:r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ที่ไม่ได้รับการรักษาในคลินิกเฉพาะโรค และที่รับการรักษาในหน่วยบริการปฐมภูมิ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787" marR="7787" marT="7787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69069">
                <a:tc>
                  <a:txBody>
                    <a:bodyPr/>
                    <a:lstStyle/>
                    <a:p>
                      <a:pPr algn="l" fontAlgn="b"/>
                      <a:r>
                        <a:rPr lang="th-TH" sz="14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   6</a:t>
                      </a:r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) </a:t>
                      </a:r>
                      <a:r>
                        <a:rPr lang="th-TH" sz="1400" b="1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จัดหาบุคลากรเพิ่มเติม พัฒนาศักยภาพ </a:t>
                      </a:r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จัดหาอุปกรณ์เครื่องมือที่จำเป็นสำหรับรพ.</a:t>
                      </a:r>
                      <a:r>
                        <a:rPr lang="th-TH" sz="1400" b="1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ในการดูแลรักษามารดา,ทารกที่มีภาวะแทรกซ้อนสำคัญ</a:t>
                      </a:r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(คลอดก่อนกำหนด ตกเลือด ทารกคลอดก่อนกำหนด/น้ำหนักตัวน้อย)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787" marR="7787" marT="7787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48137">
                <a:tc>
                  <a:txBody>
                    <a:bodyPr/>
                    <a:lstStyle/>
                    <a:p>
                      <a:pPr algn="l" fontAlgn="b"/>
                      <a:r>
                        <a:rPr lang="th-TH" sz="14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   7</a:t>
                      </a:r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) </a:t>
                      </a:r>
                      <a:r>
                        <a:rPr lang="th-TH" sz="1400" b="1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พัฒนาศักยภาพบุคลากรรพ.,รพสต.ในการคัดกรอง </a:t>
                      </a:r>
                      <a:r>
                        <a:rPr lang="en-US" sz="1400" b="1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Autistic , ADHD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787" marR="7787" marT="7787" marB="0">
                    <a:solidFill>
                      <a:srgbClr val="FFFF99"/>
                    </a:solidFill>
                  </a:tcPr>
                </a:tc>
              </a:tr>
              <a:tr h="469069">
                <a:tc>
                  <a:txBody>
                    <a:bodyPr/>
                    <a:lstStyle/>
                    <a:p>
                      <a:pPr algn="l" fontAlgn="b"/>
                      <a:r>
                        <a:rPr lang="th-TH" sz="14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   8</a:t>
                      </a:r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) </a:t>
                      </a:r>
                      <a:r>
                        <a:rPr lang="th-TH" sz="1400" b="1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จัดหาบุคลากร,ยานพาหนะให้เพียงพอสำหรับรพ.เพื่อการบำบัดฝิ่นเชิงรุกในพื้นที่สูง </a:t>
                      </a:r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รวมทั้งแสวงหาความร่วมมือกับชุมชนและ</a:t>
                      </a:r>
                      <a:r>
                        <a:rPr lang="th-TH" sz="1400" u="none" strike="noStrike" dirty="0" err="1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อปท</a:t>
                      </a:r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.เพื่อให้สามารถให้บริการได้ครอบคลุมมากยิ่งขึ้น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787" marR="7787" marT="7787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69069">
                <a:tc>
                  <a:txBody>
                    <a:bodyPr/>
                    <a:lstStyle/>
                    <a:p>
                      <a:pPr algn="l" fontAlgn="b"/>
                      <a:r>
                        <a:rPr lang="th-TH" sz="14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   9</a:t>
                      </a:r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) จัดหาบุคลากร,ยานพาหนะ,เครื่องมือที่จำเป็นในการจัดบริการรพ.เพื่อ</a:t>
                      </a:r>
                      <a:r>
                        <a:rPr lang="th-TH" sz="1400" b="1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การจัดบริการ </a:t>
                      </a:r>
                      <a:r>
                        <a:rPr lang="en-US" sz="1400" b="1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Palliative Care , Long Term Care  </a:t>
                      </a:r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รวมทั้งแสวงหาความร่วมมือกับชุมชนและ</a:t>
                      </a:r>
                      <a:r>
                        <a:rPr lang="th-TH" sz="1400" u="none" strike="noStrike" dirty="0" err="1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อปท</a:t>
                      </a:r>
                      <a:r>
                        <a:rPr lang="th-TH" sz="14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.เพื่อให้บริการได้ครอบคลุมมากยิ่งขึ้น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787" marR="7787" marT="7787" marB="0">
                    <a:solidFill>
                      <a:srgbClr val="99FF66"/>
                    </a:solidFill>
                  </a:tcPr>
                </a:tc>
              </a:tr>
            </a:tbl>
          </a:graphicData>
        </a:graphic>
      </p:graphicFrame>
      <p:sp>
        <p:nvSpPr>
          <p:cNvPr id="5" name="ชื่อเรื่อง 1"/>
          <p:cNvSpPr>
            <a:spLocks noGrp="1"/>
          </p:cNvSpPr>
          <p:nvPr>
            <p:ph type="title"/>
          </p:nvPr>
        </p:nvSpPr>
        <p:spPr>
          <a:xfrm>
            <a:off x="179512" y="202630"/>
            <a:ext cx="8784976" cy="34605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th-TH" sz="2000" b="1" dirty="0" smtClean="0">
                <a:latin typeface="Tahoma" panose="020B0604030504040204" pitchFamily="34" charset="0"/>
                <a:cs typeface="Tahoma" panose="020B0604030504040204" pitchFamily="34" charset="0"/>
              </a:rPr>
              <a:t>การพัฒนาระบบบริการรพ.แม่ระมาด</a:t>
            </a:r>
            <a:endParaRPr lang="th-TH" sz="2000" b="1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7993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ตาราง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5039122"/>
              </p:ext>
            </p:extLst>
          </p:nvPr>
        </p:nvGraphicFramePr>
        <p:xfrm>
          <a:off x="144016" y="224732"/>
          <a:ext cx="8892480" cy="651663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75865"/>
                <a:gridCol w="2640559"/>
                <a:gridCol w="2515121"/>
                <a:gridCol w="2560935"/>
              </a:tblGrid>
              <a:tr h="199512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980" b="1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สาขา</a:t>
                      </a:r>
                      <a:endParaRPr lang="th-TH" sz="98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695" marR="3695" marT="36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80" b="1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Health  Need </a:t>
                      </a:r>
                      <a:endParaRPr lang="en-US" sz="98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695" marR="3695" marT="36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80" b="1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Service  Gap</a:t>
                      </a:r>
                      <a:endParaRPr lang="en-US" sz="98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695" marR="3695" marT="36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980" b="1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 </a:t>
                      </a:r>
                      <a:r>
                        <a:rPr lang="th-TH" sz="980" b="1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มาตรการ</a:t>
                      </a:r>
                      <a:r>
                        <a:rPr lang="th-TH" sz="980" b="1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สำคัญในการจัดการบริการ</a:t>
                      </a:r>
                      <a:r>
                        <a:rPr lang="th-TH" sz="980" b="1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สุขภาพ</a:t>
                      </a:r>
                      <a:endParaRPr lang="en-US" sz="98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695" marR="3695" marT="369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73161">
                <a:tc>
                  <a:txBody>
                    <a:bodyPr/>
                    <a:lstStyle/>
                    <a:p>
                      <a:pPr algn="l" fontAlgn="t"/>
                      <a:r>
                        <a:rPr lang="th-TH" sz="980" b="1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1. สาขาหัวใจ</a:t>
                      </a:r>
                      <a:endParaRPr lang="th-TH" sz="98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695" marR="3695" marT="369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98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ผู้ป่วย </a:t>
                      </a:r>
                      <a:r>
                        <a:rPr lang="en-US" sz="98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STEMI  </a:t>
                      </a:r>
                      <a:r>
                        <a:rPr lang="th-TH" sz="98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เข้าถึงบริการได้รวดเร็ว/ทันเวลา</a:t>
                      </a:r>
                      <a:endParaRPr lang="th-TH" sz="98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695" marR="3695" marT="369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98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การให้ความรู้แก่ประชาชน/กลุ่มเสี่ยงให้ทราบถึงอาการที่ต้องมารพ.เร่งด่วนยังไม่เพียงพอ,ไม่ครอบคลุม  </a:t>
                      </a:r>
                      <a:endParaRPr lang="th-TH" sz="98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695" marR="3695" marT="369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98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การให้ความรู้แก่ประชาชน/กลุ่มเสี่ยงให้ทราบถึงอาการที่ต้องมารพ.เร่งด่วน  การ </a:t>
                      </a:r>
                      <a:r>
                        <a:rPr lang="en-US" sz="98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Mapping </a:t>
                      </a:r>
                      <a:r>
                        <a:rPr lang="th-TH" sz="98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และการจัดบริการการแพทย์ฉุกเฉินสำหรับผู้ป่วยกลุ่มนี้โดยเฉพาะ</a:t>
                      </a:r>
                      <a:endParaRPr lang="th-TH" sz="98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695" marR="3695" marT="369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</a:tr>
              <a:tr h="277100">
                <a:tc>
                  <a:txBody>
                    <a:bodyPr/>
                    <a:lstStyle/>
                    <a:p>
                      <a:pPr algn="l" fontAlgn="t"/>
                      <a:r>
                        <a:rPr lang="th-TH" sz="980" b="1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2. สาขามะเร็ง</a:t>
                      </a:r>
                      <a:endParaRPr lang="th-TH" sz="98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695" marR="3695" marT="369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98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ประชาชนได้รับการคัดกรองมะเร็งเต้านม,มะเร็งปากมดลูกครอบคลุม เพื่อการวินิจฉัยที่รวดเร็ว ได้รับการรักษาทันเวลา</a:t>
                      </a:r>
                      <a:endParaRPr lang="th-TH" sz="98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695" marR="3695" marT="369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98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การประชาสัมพันธ์ยังไม่ทั่วถึงเพียงพอให้เกิดความเข้าใจความตระหนักเห็นความสำคัญ</a:t>
                      </a:r>
                      <a:endParaRPr lang="th-TH" sz="98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695" marR="3695" marT="369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98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การประชาสัมพันธ์ การรณรงค์ เพื่อให้ประชาชนมีความรู้ ตระหนัก และเข้าสู่ระบบการคัดกรอง</a:t>
                      </a:r>
                      <a:endParaRPr lang="th-TH" sz="98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695" marR="3695" marT="369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</a:tr>
              <a:tr h="476612">
                <a:tc>
                  <a:txBody>
                    <a:bodyPr/>
                    <a:lstStyle/>
                    <a:p>
                      <a:pPr algn="l" fontAlgn="t"/>
                      <a:r>
                        <a:rPr lang="th-TH" sz="980" b="1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3. สาขาอุบัติเหตุ</a:t>
                      </a:r>
                      <a:endParaRPr lang="th-TH" sz="98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695" marR="3695" marT="369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98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ผู้ป่วยอุบัติเหตุ-ฉุกเฉินได้รับบริการรวดเร็วทันเวลาและมีคุณภาพโดยบริการการแพทย์ฉุกเฉินทั้งที่จัดโดย</a:t>
                      </a:r>
                      <a:r>
                        <a:rPr lang="th-TH" sz="980" u="none" strike="noStrike" dirty="0" err="1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อปท</a:t>
                      </a:r>
                      <a:r>
                        <a:rPr lang="th-TH" sz="98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.และหน่วยบริการสาธารณสุข ครอบคลุมทั้งอำเภอ (รวมทั้งพื้นที่สูง/ทุรกันดาร)</a:t>
                      </a:r>
                      <a:endParaRPr lang="th-TH" sz="98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695" marR="3695" marT="369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98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บริการการแพทย์ฉุกเฉินจัดโดยอปท.และรพสต.ยังไม่ครอบคลุมพื้นที่ทั้งอำเภอ เนื่องจากขาดบุคลากร เครื่องมือ ยานพาหนะ</a:t>
                      </a:r>
                      <a:endParaRPr lang="th-TH" sz="98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695" marR="3695" marT="369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98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พัฒนาทีมกู้ชีพพื้นราบ 1 ตำบล คือ </a:t>
                      </a:r>
                      <a:r>
                        <a:rPr lang="th-TH" sz="980" u="none" strike="noStrike" dirty="0" err="1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อบต</a:t>
                      </a:r>
                      <a:r>
                        <a:rPr lang="th-TH" sz="98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.แม่ระมาด และเทศบาลแม่ระมาด พื้นที่สูง 1 ตำบล คือ </a:t>
                      </a:r>
                      <a:r>
                        <a:rPr lang="th-TH" sz="980" u="none" strike="noStrike" dirty="0" err="1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อบต</a:t>
                      </a:r>
                      <a:r>
                        <a:rPr lang="th-TH" sz="98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.สามหมื่น , รพสต.หนอง</a:t>
                      </a:r>
                      <a:r>
                        <a:rPr lang="th-TH" sz="980" u="none" strike="noStrike" dirty="0" err="1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หลอง</a:t>
                      </a:r>
                      <a:r>
                        <a:rPr lang="th-TH" sz="98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, รพสต.แสม  จัดหารถพยาบาลฉุกเฉินสำหรับพื้นที่สูง (ต.สามหมื่น)</a:t>
                      </a:r>
                      <a:endParaRPr lang="th-TH" sz="98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695" marR="3695" marT="369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</a:tr>
              <a:tr h="373161">
                <a:tc>
                  <a:txBody>
                    <a:bodyPr/>
                    <a:lstStyle/>
                    <a:p>
                      <a:pPr algn="l" fontAlgn="t"/>
                      <a:r>
                        <a:rPr lang="th-TH" sz="980" b="1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4. สาขาทารกแรกเกิด</a:t>
                      </a:r>
                      <a:endParaRPr lang="th-TH" sz="98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695" marR="3695" marT="369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98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มารดาและทารกปลอดภัยจากภาวะแทรกซ้อนสำคัญ (คลอดก่อนกำหนด, ตกเลือดหลังคลอด ทารกเสียชีวิตภายใน28วัน)</a:t>
                      </a:r>
                      <a:endParaRPr lang="th-TH" sz="98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695" marR="3695" marT="369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98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ขาดการวิเคราะห์สาเหตุ/ปัจจัยเสี่ยงตามบริบทพื้นที่  บุคลากรไม่เพียงพอ ขาดความรู้ ทักษะ แนวทางการปฏิบัติ และเครื่องมือ ทำให้การรักษายังไม่มีคุณภาพเพียงพอ</a:t>
                      </a:r>
                      <a:endParaRPr lang="th-TH" sz="98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695" marR="3695" marT="369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98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วิเคราะห์หาสาเหตุ แก้ไขปัญหา จัดหาบุคลากร ให้ความรู้เพิ่มพูนทักษาะ จัดทำแนวทางการปฏิบัติ จัดหาเครื่องมือ ตามสาเหตุของปัญหา</a:t>
                      </a:r>
                      <a:endParaRPr lang="th-TH" sz="98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695" marR="3695" marT="369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</a:tr>
              <a:tr h="206901">
                <a:tc rowSpan="3">
                  <a:txBody>
                    <a:bodyPr/>
                    <a:lstStyle/>
                    <a:p>
                      <a:pPr algn="l" fontAlgn="t"/>
                      <a:r>
                        <a:rPr lang="th-TH" sz="980" b="1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5. สาขาจิตเวช</a:t>
                      </a:r>
                      <a:endParaRPr lang="th-TH" sz="98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l" fontAlgn="t"/>
                      <a:r>
                        <a:rPr lang="th-TH" sz="980" b="1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 </a:t>
                      </a:r>
                      <a:endParaRPr lang="th-TH" sz="98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l" fontAlgn="t"/>
                      <a:r>
                        <a:rPr lang="th-TH" sz="980" b="1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 </a:t>
                      </a:r>
                      <a:endParaRPr lang="th-TH" sz="98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695" marR="3695" marT="369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98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1. เด็กได้รับการคัดกรอง </a:t>
                      </a:r>
                      <a:r>
                        <a:rPr lang="en-US" sz="98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Autistic , ADHD </a:t>
                      </a:r>
                      <a:r>
                        <a:rPr lang="th-TH" sz="98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ได้ครอบคลุม ส่งต่อเพื่อการแก้ไข/รักษาเหมาะสม</a:t>
                      </a:r>
                      <a:endParaRPr lang="th-TH" sz="98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695" marR="3695" marT="369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98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1. บุคลากรไม่เพียงพอ ขาดความรู้,ทักษะ,เครื่องมือในการคัดกรองให้ได้ครอบคลุม</a:t>
                      </a:r>
                      <a:endParaRPr lang="th-TH" sz="98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695" marR="3695" marT="369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98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จัดหานักจิตวิทยา นักกิจกรรม อบรมพยาบาล/เจ้าหน้าที่ทำหน้าที่คัดกรองเพิ่มเติม</a:t>
                      </a:r>
                      <a:endParaRPr lang="th-TH" sz="98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695" marR="3695" marT="369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</a:tr>
              <a:tr h="369466">
                <a:tc vMerge="1">
                  <a:txBody>
                    <a:bodyPr/>
                    <a:lstStyle/>
                    <a:p>
                      <a:pPr algn="l" fontAlgn="t"/>
                      <a:endParaRPr lang="th-TH" sz="98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695" marR="3695" marT="369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98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2. ฆ่าตัวตายสำเร็จลดลง</a:t>
                      </a:r>
                      <a:endParaRPr lang="th-TH" sz="98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695" marR="3695" marT="369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8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2. ไม่มีวิธีการลดปัจจัยเสี่ยงต่อการฆ่าตัวตายที่ได้ผล การค้นหาผู้ที่เสี่ยงต่อการฆ่าตัวตายยังไม่ครอบคลุม เมื่อพบแล้วยังไม่วิธีการดูแลรักษาที่ทำให้เชื่อมั่นได้ว่าจะไม่ฆ่าตัวตาย</a:t>
                      </a:r>
                      <a:endParaRPr lang="th-TH" sz="98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695" marR="3695" marT="369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98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ค้นหากลุ่มเสี่ยง จัดกิจกรรมสร้างภูมิต้านทาน</a:t>
                      </a:r>
                      <a:endParaRPr lang="th-TH" sz="98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695" marR="3695" marT="369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</a:tr>
              <a:tr h="288184">
                <a:tc vMerge="1">
                  <a:txBody>
                    <a:bodyPr/>
                    <a:lstStyle/>
                    <a:p>
                      <a:pPr algn="l" fontAlgn="t"/>
                      <a:endParaRPr lang="th-TH" sz="98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695" marR="3695" marT="369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98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3. ผู้ติดฝิ่นเข้าถึงการบำบัดรักษาได้สะดวก และคงอยู่ในระบบการบำบัดรักษาต่อเนื่องยาวนาน</a:t>
                      </a:r>
                      <a:endParaRPr lang="th-TH" sz="98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695" marR="3695" marT="369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98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3. ขาดการจัดบริการเชิงรุกเนื่องจาก บุคลากร ยานพาหนะไม่เพียงพอ  ชุมชนขาดการมีส่วนร่วม</a:t>
                      </a:r>
                      <a:endParaRPr lang="th-TH" sz="98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695" marR="3695" marT="369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98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จัดบุคลากร,ยานพาหนะ,งบประมาณ เพื่อการจัดบริการเชิงรุก ร่วมกับดึงชุมชน/ท้องถิ่นเข้ามามีส่วนร่วมในการจัดบริการ เพิ่ม 1 ตำบล (ต.สามหมื่น)</a:t>
                      </a:r>
                      <a:endParaRPr lang="th-TH" sz="98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695" marR="3695" marT="369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</a:tr>
              <a:tr h="277100">
                <a:tc>
                  <a:txBody>
                    <a:bodyPr/>
                    <a:lstStyle/>
                    <a:p>
                      <a:pPr algn="l" fontAlgn="t"/>
                      <a:r>
                        <a:rPr lang="th-TH" sz="980" b="1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7. สาขาไต</a:t>
                      </a:r>
                      <a:endParaRPr lang="th-TH" sz="98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695" marR="3695" marT="369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98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การคัดกรอง </a:t>
                      </a:r>
                      <a:r>
                        <a:rPr lang="en-US" sz="98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CKD </a:t>
                      </a:r>
                      <a:r>
                        <a:rPr lang="th-TH" sz="98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ในผู้ป่วย </a:t>
                      </a:r>
                      <a:r>
                        <a:rPr lang="en-US" sz="98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HT,DM </a:t>
                      </a:r>
                      <a:r>
                        <a:rPr lang="th-TH" sz="98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ยังไม่ครอบคลุม </a:t>
                      </a:r>
                      <a:endParaRPr lang="th-TH" sz="98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695" marR="3695" marT="369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8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การคัดกรอง </a:t>
                      </a:r>
                      <a:r>
                        <a:rPr lang="en-US" sz="98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CKD </a:t>
                      </a:r>
                      <a:r>
                        <a:rPr lang="th-TH" sz="98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ในผู้ป่วย </a:t>
                      </a:r>
                      <a:r>
                        <a:rPr lang="en-US" sz="98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DM,HT </a:t>
                      </a:r>
                      <a:r>
                        <a:rPr lang="th-TH" sz="98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ที่ไม่ได้รักษาในคลินิกเฉพาะโรค และที่รักษาในหน่วยบริการปฐมภูมิยังไม่ครอบคลุม</a:t>
                      </a:r>
                      <a:endParaRPr lang="th-TH" sz="98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695" marR="3695" marT="369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98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เพิ่มการคัดกรองในผู้ป่วย </a:t>
                      </a:r>
                      <a:r>
                        <a:rPr lang="en-US" sz="98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HT, DM </a:t>
                      </a:r>
                      <a:r>
                        <a:rPr lang="th-TH" sz="98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ที่รักษานอกคลินิกเฉพาะโรค (</a:t>
                      </a:r>
                      <a:r>
                        <a:rPr lang="en-US" sz="98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OPD </a:t>
                      </a:r>
                      <a:r>
                        <a:rPr lang="th-TH" sz="98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ทั่วไป,หน่วยบริการปฐมภูมิ)</a:t>
                      </a:r>
                      <a:endParaRPr lang="th-TH" sz="98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695" marR="3695" marT="369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</a:tr>
              <a:tr h="461833">
                <a:tc>
                  <a:txBody>
                    <a:bodyPr/>
                    <a:lstStyle/>
                    <a:p>
                      <a:pPr algn="l" fontAlgn="t"/>
                      <a:r>
                        <a:rPr lang="th-TH" sz="980" b="1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8. เชี่ยวชาญ 5 สาขา</a:t>
                      </a:r>
                      <a:endParaRPr lang="th-TH" sz="98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695" marR="3695" marT="369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98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ผู้ป่วยด้วยโรคที่เป็นสาเหตุการตายสำคัญของพื้นที่ได้แก่ การบาดเจ็บจากอุบัติเหตุบนท้องถนน การบาดเจ็บที่สมอง </a:t>
                      </a:r>
                      <a:r>
                        <a:rPr lang="en-US" sz="98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STEMI Stroke COPD Sepsis </a:t>
                      </a:r>
                      <a:r>
                        <a:rPr lang="th-TH" sz="98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ได้รับการรักษาอย่างเหมาะสม เสียชีวิตลดลง</a:t>
                      </a:r>
                      <a:endParaRPr lang="th-TH" sz="98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695" marR="3695" marT="369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98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บุคลากรไม่เพียงพอ ขาดความรู้,ทักษะ,แนวทางการปฏิบัติ,เครื่องมือ ทำให้การดูแลรักษายังไม่มีคุณภาพเพียงพอ</a:t>
                      </a:r>
                      <a:endParaRPr lang="th-TH" sz="98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695" marR="3695" marT="369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98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จัดหาบุคลากร พัฒนาความรู้ทักษะ จัดทำแนวทางการปฏิบัติ จัดหาเครื่องมือ ในการดูแลรักษาโรคที่เป็นสาเหตุการตายสำคัญ</a:t>
                      </a:r>
                      <a:endParaRPr lang="th-TH" sz="98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695" marR="3695" marT="369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</a:tr>
              <a:tr h="277100">
                <a:tc>
                  <a:txBody>
                    <a:bodyPr/>
                    <a:lstStyle/>
                    <a:p>
                      <a:pPr algn="l" fontAlgn="t"/>
                      <a:r>
                        <a:rPr lang="th-TH" sz="980" b="1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10. สาขา </a:t>
                      </a:r>
                      <a:r>
                        <a:rPr lang="en-US" sz="980" b="1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NCD</a:t>
                      </a:r>
                      <a:endParaRPr lang="en-US" sz="98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695" marR="3695" marT="369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98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ผู้ป่วย </a:t>
                      </a:r>
                      <a:r>
                        <a:rPr lang="en-US" sz="98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HT,DM </a:t>
                      </a:r>
                      <a:r>
                        <a:rPr lang="th-TH" sz="98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ยังควบคุมระดับความดัน,น้ำตาล ได้ไม่ดีตามเกณฑ์  </a:t>
                      </a:r>
                      <a:endParaRPr lang="th-TH" sz="98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695" marR="3695" marT="369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98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บุคลากรไม่เพียงพอ ขาดความรู้ ทักษะในการทำให้ผู้ป่วยปรับเปลี่ยนพฤติกรรม ครอบครัว/ชุมชนขาดการมีส่วนร่วม</a:t>
                      </a:r>
                      <a:endParaRPr lang="th-TH" sz="98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695" marR="3695" marT="369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98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จัดหาบุคลากร พัฒนาความรู้ทักษะ ในการจัดกิจกรรมการปรับเปลี่ยนพฤติกรรมการบริโภคอาหารและการออกกำลังกาย ร่วมกับกับครอบครัว/ชุมชน</a:t>
                      </a:r>
                      <a:endParaRPr lang="th-TH" sz="98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695" marR="3695" marT="369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</a:tr>
              <a:tr h="369466">
                <a:tc>
                  <a:txBody>
                    <a:bodyPr/>
                    <a:lstStyle/>
                    <a:p>
                      <a:pPr algn="l" fontAlgn="t"/>
                      <a:r>
                        <a:rPr lang="th-TH" sz="980" b="1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11. สาขาปฐมภูมิ</a:t>
                      </a:r>
                      <a:endParaRPr lang="th-TH" sz="98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695" marR="3695" marT="369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8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 </a:t>
                      </a:r>
                      <a:endParaRPr lang="th-TH" sz="98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695" marR="3695" marT="369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8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 </a:t>
                      </a:r>
                      <a:endParaRPr lang="th-TH" sz="98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695" marR="3695" marT="369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98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ร่วมกับสาขาอื่นๆ เชื่อมโยง </a:t>
                      </a:r>
                      <a:r>
                        <a:rPr lang="en-US" sz="98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Health Need , Service Gap </a:t>
                      </a:r>
                      <a:r>
                        <a:rPr lang="th-TH" sz="98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ที่สาขาอื่นๆ ได้วิเคราะห์/จัดทำไว้  จัดบริการรายสาขาในหน่วยบริการปฐมภูมิและในพื้นที่บริการตามที่สาขาต่างๆกำหนด</a:t>
                      </a:r>
                      <a:endParaRPr lang="th-TH" sz="98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695" marR="3695" marT="369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</a:tr>
              <a:tr h="277100">
                <a:tc>
                  <a:txBody>
                    <a:bodyPr/>
                    <a:lstStyle/>
                    <a:p>
                      <a:pPr algn="l" fontAlgn="t"/>
                      <a:r>
                        <a:rPr lang="th-TH" sz="980" b="1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13. สาขา เวชศาสตร์ฟื้นฟู</a:t>
                      </a:r>
                      <a:endParaRPr lang="th-TH" sz="98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695" marR="3695" marT="369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98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ผู้ป่วยมะเร็ง/ผู้ป่วยระยะสุดท้ายอื่นๆ ผู้สูงอายุ ผู้พิการ เด็กพัฒนาการบกพร่อง ได้รับการดูแลเหมาะสมและต่อเนื่อง</a:t>
                      </a:r>
                      <a:endParaRPr lang="th-TH" sz="98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695" marR="3695" marT="369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98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การจัดบริการยังไม่ครอบคลุมเนื่องจากขาดบุคลากร เครื่องมือ ยานพาหนะ และขาดการส่วนร่วมของชุมชน</a:t>
                      </a:r>
                      <a:endParaRPr lang="th-TH" sz="98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695" marR="3695" marT="369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98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จัดหาบุคลากร พัฒนาความรู้ทักษะ จัดหาเครื่องมือ ยานพาหนะ จัดอบรมอาสาสมัคร ประสานการจัดบริการร่วมกับทีม</a:t>
                      </a:r>
                      <a:r>
                        <a:rPr lang="en-US" sz="98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FCT/PCC</a:t>
                      </a:r>
                      <a:endParaRPr lang="en-US" sz="98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695" marR="3695" marT="369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740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ชื่อเรื่อง 1"/>
          <p:cNvSpPr>
            <a:spLocks noGrp="1"/>
          </p:cNvSpPr>
          <p:nvPr>
            <p:ph type="title"/>
          </p:nvPr>
        </p:nvSpPr>
        <p:spPr>
          <a:xfrm>
            <a:off x="179512" y="58614"/>
            <a:ext cx="8784976" cy="34605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th-TH" sz="2000" b="1" dirty="0" smtClean="0">
                <a:latin typeface="Tahoma" panose="020B0604030504040204" pitchFamily="34" charset="0"/>
                <a:cs typeface="Tahoma" panose="020B0604030504040204" pitchFamily="34" charset="0"/>
              </a:rPr>
              <a:t>การพัฒนาระบบบริการ รพ.อุ้มผาง</a:t>
            </a:r>
            <a:endParaRPr lang="th-TH" sz="2000" b="1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5" name="ตาราง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8525058"/>
              </p:ext>
            </p:extLst>
          </p:nvPr>
        </p:nvGraphicFramePr>
        <p:xfrm>
          <a:off x="179512" y="548680"/>
          <a:ext cx="8784976" cy="5754607"/>
        </p:xfrm>
        <a:graphic>
          <a:graphicData uri="http://schemas.openxmlformats.org/drawingml/2006/table">
            <a:tbl>
              <a:tblPr>
                <a:tableStyleId>{93296810-A885-4BE3-A3E7-6D5BEEA58F35}</a:tableStyleId>
              </a:tblPr>
              <a:tblGrid>
                <a:gridCol w="1365073"/>
                <a:gridCol w="1947295"/>
                <a:gridCol w="2364706"/>
                <a:gridCol w="3107902"/>
              </a:tblGrid>
              <a:tr h="325805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200" b="1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สาขา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033" marR="6033" marT="60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Health  Need 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033" marR="6033" marT="60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Service  Gap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033" marR="6033" marT="60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200" b="1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1200" b="1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มาตรการ</a:t>
                      </a:r>
                      <a:r>
                        <a:rPr lang="th-TH" sz="1200" b="1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สำคัญในการจัดการบริการสุขภาพ      ( </a:t>
                      </a:r>
                      <a:r>
                        <a:rPr lang="en-US" sz="1200" b="1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Service Delivery)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033" marR="6033" marT="603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1592826">
                <a:tc>
                  <a:txBody>
                    <a:bodyPr/>
                    <a:lstStyle/>
                    <a:p>
                      <a:pPr algn="l" fontAlgn="t"/>
                      <a:r>
                        <a:rPr lang="th-TH" sz="1200" b="1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1. สาขาทารกแรกเกิด</a:t>
                      </a:r>
                      <a:endParaRPr lang="th-TH" sz="1200" b="1" i="0" u="none" strike="noStrike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033" marR="6033" marT="603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1. ลดอัตราการเสียชีวิตในโรงพยาบาลของทารกแรกเกิดน้ำหนัก≥ 500 กรัมภายใน 28 วัน                                                                             2. เพิ่มการเข้าถึงบริการ </a:t>
                      </a:r>
                      <a:r>
                        <a:rPr lang="en-US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ANC/</a:t>
                      </a:r>
                      <a: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คลอด/หลังคลอด</a:t>
                      </a:r>
                      <a:b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</a:br>
                      <a:endParaRPr lang="th-TH" sz="1200" b="0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033" marR="6033" marT="603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1.</a:t>
                      </a:r>
                      <a:r>
                        <a:rPr lang="th-TH" sz="1200" b="1" u="none" strike="noStrike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อัตราการเสียชีวิตในโรงพยาบาลของทารกแรกเกิดน้ำหนัก≥ 500 กรัมภายใน 28 วันเพิ่มขึ้น</a:t>
                      </a:r>
                      <a:br>
                        <a:rPr lang="th-TH" sz="1200" b="1" u="none" strike="noStrike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  ปี </a:t>
                      </a:r>
                      <a: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2556  = 3 ราย/655 (4.58)                                         </a:t>
                      </a:r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    </a:t>
                      </a:r>
                    </a:p>
                    <a:p>
                      <a:pPr algn="l" fontAlgn="t"/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  ปี </a:t>
                      </a:r>
                      <a: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2557 =  2 ราย /717 (2.17)                                      </a:t>
                      </a:r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</a:p>
                    <a:p>
                      <a:pPr algn="l" fontAlgn="t"/>
                      <a:r>
                        <a:rPr lang="th-TH" sz="1200" b="1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ปี </a:t>
                      </a:r>
                      <a:r>
                        <a:rPr lang="th-TH" sz="1200" b="1" u="none" strike="noStrike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2559 = 6 ราย 6/549 (10.93)</a:t>
                      </a:r>
                      <a:br>
                        <a:rPr lang="th-TH" sz="1200" b="1" u="none" strike="noStrike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2. การฝากครรภ์คุณภาพในพื้นที่ห่างไกล       </a:t>
                      </a:r>
                      <a:b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3.ภาวะ</a:t>
                      </a:r>
                      <a: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เสี่ยงในขณะตั้งครรภ์ ,ขณะคลอด                 </a:t>
                      </a:r>
                      <a:endParaRPr lang="th-TH" sz="1200" u="none" strike="noStrike" dirty="0" smtClean="0"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l" fontAlgn="t"/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4</a:t>
                      </a:r>
                      <a: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. ศักยภาพบุคลากร                </a:t>
                      </a:r>
                      <a:endParaRPr lang="th-TH" sz="1200" b="0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033" marR="6033" marT="603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1.ส่งเสริมให้มารับการฝากครรภ์ก่อน 12 สัปดาห์และมาครบตามเกณฑ์                                </a:t>
                      </a:r>
                      <a:endParaRPr lang="th-TH" sz="1200" u="none" strike="noStrike" dirty="0" smtClean="0"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l" rtl="0" fontAlgn="t"/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2</a:t>
                      </a:r>
                      <a: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. ออกให้บริการ</a:t>
                      </a:r>
                      <a:r>
                        <a:rPr lang="en-US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ANC </a:t>
                      </a:r>
                      <a: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เคลื่อนที่ในทุก รพ.สต./</a:t>
                      </a:r>
                      <a:r>
                        <a:rPr lang="th-TH" sz="1200" u="none" strike="noStrike" dirty="0" err="1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สสช</a:t>
                      </a:r>
                      <a: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b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3</a:t>
                      </a:r>
                      <a: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. พัฒนาบุคลากรสาขาทารกแรกเกิดเพิ่มการขยาย </a:t>
                      </a:r>
                      <a:r>
                        <a:rPr lang="en-US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Sick newborn </a:t>
                      </a:r>
                      <a: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เพิ่ม ปี 61                      </a:t>
                      </a:r>
                      <a:endParaRPr lang="th-TH" sz="1200" u="none" strike="noStrike" dirty="0" smtClean="0"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l" rtl="0" fontAlgn="t"/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4</a:t>
                      </a:r>
                      <a: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. อบรมฟื้นฟูความรู้การดูแลทารกแรกเกิดในบุคลากรแพทย์/พยาบาล</a:t>
                      </a:r>
                      <a:b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5. อบรมซ้อมแผนการรับผู้ป่วยคลอดที่มีภาวะแทรกซ้อน</a:t>
                      </a:r>
                      <a:b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</a:br>
                      <a:endParaRPr lang="th-TH" sz="1200" b="0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033" marR="6033" marT="603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036">
                <a:tc>
                  <a:txBody>
                    <a:bodyPr/>
                    <a:lstStyle/>
                    <a:p>
                      <a:pPr algn="l" fontAlgn="t"/>
                      <a:r>
                        <a:rPr lang="th-TH" sz="1200" b="1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2. สาขาอุบัติเหตุ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033" marR="6033" marT="603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1. ลดอัตราการเสียชีวิตจากการบาดเจ็บทาง</a:t>
                      </a:r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ถนน</a:t>
                      </a:r>
                    </a:p>
                    <a:p>
                      <a:pPr algn="l" fontAlgn="ctr"/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2. เพิ่มประสิทธิภาพในการดูแลผู้ป่วยให้ได้มาตรฐาน</a:t>
                      </a:r>
                    </a:p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3. เพิ่มศักยภาพการให้บริการของบุคลากรและเครือข่าย</a:t>
                      </a:r>
                    </a:p>
                    <a:p>
                      <a:pPr algn="l" fontAlgn="ctr"/>
                      <a:endParaRPr lang="th-TH" sz="1200" b="0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033" marR="6033" marT="60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28600" marR="0" indent="-2286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th-TH" sz="1200" b="1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อัตรา</a:t>
                      </a:r>
                      <a:r>
                        <a:rPr lang="th-TH" sz="1200" b="1" u="none" strike="noStrike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เสียชีวิตจากอุบัติเหตุทางถนน</a:t>
                      </a:r>
                      <a:r>
                        <a:rPr lang="th-TH" sz="1200" b="1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เพิ่มขึ้น 1107 ต่อแสน </a:t>
                      </a:r>
                      <a:r>
                        <a:rPr lang="th-TH" sz="1200" b="1" u="none" strike="noStrike" dirty="0" err="1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ปชก</a:t>
                      </a:r>
                      <a:r>
                        <a:rPr lang="th-TH" sz="1200" b="1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.</a:t>
                      </a:r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(3: 271)</a:t>
                      </a:r>
                    </a:p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2.  ER </a:t>
                      </a:r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คุณภาพยังไม่ผ่านเกณฑ์</a:t>
                      </a:r>
                    </a:p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3. ยังไม่มีบุคลากรพยาบาลที่ผ่านการอบรมเฉพาะทางด้านอุบัติเหตุฉุกเฉินในโรงพยาบาล</a:t>
                      </a:r>
                      <a:endParaRPr lang="th-TH" sz="1200" b="0" i="0" u="none" strike="noStrike" dirty="0" smtClean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033" marR="6033" marT="60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28600" indent="-228600" algn="l" rtl="0" fontAlgn="ctr">
                        <a:buAutoNum type="arabicPeriod"/>
                      </a:pPr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บูรณ</a:t>
                      </a:r>
                      <a: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การความร่วมมือและสร้างเครือข่ายระดับอำเภอ </a:t>
                      </a:r>
                      <a:endParaRPr lang="th-TH" sz="1200" u="none" strike="noStrike" dirty="0" smtClean="0"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l" rtl="0" fontAlgn="ctr"/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2. ประสานงานกับองค์กรท้องถิ่นจัดตั้งหน่วยกู้ชีพเพิ่ม </a:t>
                      </a:r>
                      <a:endParaRPr lang="en-US" sz="1200" u="none" strike="noStrike" dirty="0" smtClean="0"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3. อบรมฟื้นฟูความรู้อาสา สมัครกู้ชีพตำบลโม</a:t>
                      </a:r>
                      <a:r>
                        <a:rPr lang="th-TH" sz="1200" u="none" strike="noStrike" dirty="0" err="1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โกร</a:t>
                      </a:r>
                      <a:endParaRPr lang="th-TH" sz="1200" u="none" strike="noStrike" dirty="0" smtClean="0"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4. พัฒนาบุคลากร(พยาบาลอบรมเฉพาะทางอุบัติเหตุ,อบรมด้านอุบัติเหตุฉุกเฉิน</a:t>
                      </a:r>
                      <a:r>
                        <a:rPr lang="th-TH" sz="1200" u="none" strike="noStrike" baseline="0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1200" u="none" strike="noStrike" dirty="0" err="1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จนท</a:t>
                      </a:r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.รพ.สต.)</a:t>
                      </a:r>
                      <a:endParaRPr lang="th-TH" sz="1200" b="0" i="0" u="none" strike="noStrike" dirty="0" smtClean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033" marR="6033" marT="60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078908">
                <a:tc>
                  <a:txBody>
                    <a:bodyPr/>
                    <a:lstStyle/>
                    <a:p>
                      <a:pPr algn="l" fontAlgn="b"/>
                      <a:r>
                        <a:rPr lang="th-TH" sz="1200" b="1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3. สาขา </a:t>
                      </a:r>
                      <a:r>
                        <a:rPr lang="en-US" sz="1200" b="1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NCD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033" marR="6033" marT="603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1. </a:t>
                      </a:r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การ</a:t>
                      </a:r>
                      <a: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เข้าถึง </a:t>
                      </a:r>
                      <a:r>
                        <a:rPr lang="en-US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stroke fast </a:t>
                      </a:r>
                      <a:r>
                        <a:rPr lang="en-US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track</a:t>
                      </a:r>
                    </a:p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2. อัตราป่วยรายใหม่หลอดเลือดสมองลดลง </a:t>
                      </a:r>
                    </a:p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3. เฝ้าระวังและคัดกรองภาวะแทรกซ้อน </a:t>
                      </a:r>
                      <a:r>
                        <a:rPr lang="en-US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Hyperlipidemia </a:t>
                      </a:r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และประเมิน </a:t>
                      </a:r>
                      <a:r>
                        <a:rPr lang="en-US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CVD risk</a:t>
                      </a:r>
                    </a:p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4.  ลดความพิการ</a:t>
                      </a:r>
                    </a:p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5.  ประเมิน และติดตามการใช้ยา/ผลการปรับเปลี่ยนพฤติกรรมในกลุ่ม </a:t>
                      </a:r>
                      <a:r>
                        <a:rPr lang="en-US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High Risk</a:t>
                      </a:r>
                      <a:endParaRPr lang="en-US" sz="1200" b="0" i="0" u="none" strike="noStrike" dirty="0" smtClean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033" marR="6033" marT="603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200" b="1" u="none" strike="noStrike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1. </a:t>
                      </a:r>
                      <a:r>
                        <a:rPr lang="th-TH" sz="1200" b="1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ผู้ป่วย </a:t>
                      </a:r>
                      <a:r>
                        <a:rPr lang="en-US" sz="1200" b="1" u="none" strike="noStrike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DM/HT</a:t>
                      </a:r>
                      <a:r>
                        <a:rPr lang="th-TH" sz="1200" b="1" u="none" strike="noStrike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คัดกรองภาวะแทรกซ้อน </a:t>
                      </a:r>
                      <a:r>
                        <a:rPr lang="th-TH" sz="1200" b="1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54.86</a:t>
                      </a:r>
                    </a:p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200" b="1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2.ผู้ป่วย</a:t>
                      </a:r>
                      <a:r>
                        <a:rPr lang="en-US" sz="1200" b="1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DM/HT</a:t>
                      </a:r>
                      <a:r>
                        <a:rPr lang="th-TH" sz="1200" b="1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ได้รับการประเมิน </a:t>
                      </a:r>
                      <a:r>
                        <a:rPr lang="en-US" sz="1200" b="1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CVD risk 50.19</a:t>
                      </a:r>
                    </a:p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3. อัตราตายของผู้ป่วยโรคหลอดเลือดสมอง</a:t>
                      </a:r>
                    </a:p>
                    <a:p>
                      <a:pPr algn="l" fontAlgn="b"/>
                      <a:endParaRPr lang="th-TH" sz="1200" b="0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033" marR="6033" marT="603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1. </a:t>
                      </a:r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เพิ่ม</a:t>
                      </a:r>
                      <a: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การเข้าถึง ลดภาวะแทรกซ้อนที่</a:t>
                      </a:r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รุนแรง</a:t>
                      </a:r>
                    </a:p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2.</a:t>
                      </a:r>
                      <a:r>
                        <a:rPr lang="en-US" sz="1200" u="none" strike="noStrike" baseline="0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ตรวจคัดกรองโรคความดันโลหิตสูง/เบาหวานแก่ ประชาชนอายุ 35 ปีขึ้นไป  </a:t>
                      </a:r>
                    </a:p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3.</a:t>
                      </a:r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ปรับเปลี่ยนพฤติกรรมสุขภาพกลุ่มเสี่ยง และกลุ่มป่วย เน้น </a:t>
                      </a:r>
                      <a:r>
                        <a:rPr lang="en-US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Self management MI</a:t>
                      </a:r>
                      <a:endParaRPr lang="th-TH" sz="1200" u="none" strike="noStrike" dirty="0" smtClean="0"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4.</a:t>
                      </a:r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ประเมินความเสี่ยงต่อโรคหัวใจและหลอดเลือดร้อยละ80 </a:t>
                      </a:r>
                    </a:p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5.</a:t>
                      </a:r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คัดรองภาวะแทรกซ้อน ตา ไต เท้า ช่องปาก </a:t>
                      </a:r>
                    </a:p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1200" b="0" i="0" u="none" strike="noStrike" dirty="0" smtClean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033" marR="6033" marT="603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63185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640960" cy="418058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US" sz="1600" b="1" dirty="0">
                <a:latin typeface="Tahoma" panose="020B0604030504040204" pitchFamily="34" charset="0"/>
                <a:cs typeface="Tahoma" panose="020B0604030504040204" pitchFamily="34" charset="0"/>
              </a:rPr>
              <a:t>Outcome KPIs Service Plan 2016 </a:t>
            </a:r>
            <a:r>
              <a:rPr lang="th-TH" sz="1600" b="1" dirty="0" err="1" smtClean="0">
                <a:latin typeface="Tahoma" panose="020B0604030504040204" pitchFamily="34" charset="0"/>
                <a:cs typeface="Tahoma" panose="020B0604030504040204" pitchFamily="34" charset="0"/>
              </a:rPr>
              <a:t>สสจ</a:t>
            </a:r>
            <a:r>
              <a:rPr lang="th-TH" sz="1600" b="1" dirty="0" smtClean="0">
                <a:latin typeface="Tahoma" panose="020B0604030504040204" pitchFamily="34" charset="0"/>
                <a:cs typeface="Tahoma" panose="020B0604030504040204" pitchFamily="34" charset="0"/>
              </a:rPr>
              <a:t>.ตาก</a:t>
            </a:r>
            <a:endParaRPr lang="th-TH" sz="1600" b="1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4" name="ตาราง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5559064"/>
              </p:ext>
            </p:extLst>
          </p:nvPr>
        </p:nvGraphicFramePr>
        <p:xfrm>
          <a:off x="179513" y="620688"/>
          <a:ext cx="8784975" cy="603050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929858"/>
                <a:gridCol w="1558973"/>
                <a:gridCol w="144016"/>
                <a:gridCol w="1152128"/>
              </a:tblGrid>
              <a:tr h="181358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200" b="1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ตัวชี้วัด</a:t>
                      </a:r>
                      <a:endParaRPr lang="th-TH" sz="120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200" b="1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เป้าหมาย</a:t>
                      </a:r>
                      <a:endParaRPr lang="th-TH" sz="120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th-TH" sz="1200" b="1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ผลงาน</a:t>
                      </a:r>
                      <a:endParaRPr lang="en-US" sz="1200" b="1" u="none" strike="noStrike" dirty="0" smtClean="0"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 fontAlgn="ctr"/>
                      <a:r>
                        <a:rPr lang="th-TH" sz="1200" b="1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(ต.ค.</a:t>
                      </a:r>
                      <a:r>
                        <a:rPr lang="en-US" sz="1200" b="1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58</a:t>
                      </a:r>
                      <a:r>
                        <a:rPr lang="th-TH" sz="1200" b="1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-มิ.ย.</a:t>
                      </a:r>
                      <a:r>
                        <a:rPr lang="en-US" sz="1200" b="1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59</a:t>
                      </a:r>
                      <a:r>
                        <a:rPr lang="th-TH" sz="1200" b="1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)</a:t>
                      </a:r>
                      <a:endParaRPr lang="th-TH" sz="1200" b="1" i="0" u="none" strike="noStrike" dirty="0" smtClean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th-TH" sz="1200" b="1" i="0" u="none" strike="noStrike" dirty="0" smtClean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 anchor="ctr"/>
                </a:tc>
              </a:tr>
              <a:tr h="89682">
                <a:tc gridSpan="4">
                  <a:txBody>
                    <a:bodyPr/>
                    <a:lstStyle/>
                    <a:p>
                      <a:pPr algn="l" fontAlgn="ctr"/>
                      <a:r>
                        <a:rPr lang="th-TH" sz="1200" b="1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สาขาระบบบริการสุขภาพสุขภาพจิตและจิตเวช</a:t>
                      </a:r>
                      <a:endParaRPr lang="th-TH" sz="120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99647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1) </a:t>
                      </a:r>
                      <a:r>
                        <a:rPr lang="th-TH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อัตราฆ่าตัวตายสำเร็จ</a:t>
                      </a:r>
                      <a:endParaRPr lang="th-TH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&lt; 6.5</a:t>
                      </a:r>
                      <a:r>
                        <a:rPr lang="th-TH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ต่อ</a:t>
                      </a:r>
                      <a:r>
                        <a:rPr lang="th-TH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แสน </a:t>
                      </a:r>
                      <a:r>
                        <a:rPr lang="th-TH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ปชก</a:t>
                      </a:r>
                      <a:r>
                        <a:rPr lang="th-TH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.</a:t>
                      </a: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6.94</a:t>
                      </a:r>
                      <a:endParaRPr lang="th-TH" sz="1200" b="0" i="0" u="none" strike="noStrike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/>
                </a:tc>
                <a:tc hMerge="1">
                  <a:txBody>
                    <a:bodyPr/>
                    <a:lstStyle/>
                    <a:p>
                      <a:pPr algn="ctr" fontAlgn="t"/>
                      <a:endParaRPr lang="th-TH" sz="1200" b="0" i="0" u="none" strike="noStrike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/>
                </a:tc>
              </a:tr>
              <a:tr h="221559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2)</a:t>
                      </a:r>
                      <a:r>
                        <a:rPr lang="th-TH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อัตราการเข้าถึงบริการรายโรค</a:t>
                      </a:r>
                      <a:endParaRPr lang="th-TH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/>
                </a:tc>
                <a:tc gridSpan="2">
                  <a:txBody>
                    <a:bodyPr/>
                    <a:lstStyle/>
                    <a:p>
                      <a:endParaRPr lang="th-TH"/>
                    </a:p>
                  </a:txBody>
                  <a:tcPr marL="3322" marR="3322" marT="3322" marB="0"/>
                </a:tc>
                <a:tc hMerge="1"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/>
                </a:tc>
              </a:tr>
              <a:tr h="99647">
                <a:tc>
                  <a:txBody>
                    <a:bodyPr/>
                    <a:lstStyle/>
                    <a:p>
                      <a:pPr algn="l" fontAlgn="t"/>
                      <a:r>
                        <a:rPr lang="th-TH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    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2</a:t>
                      </a:r>
                      <a:r>
                        <a:rPr lang="th-TH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.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</a:t>
                      </a:r>
                      <a:r>
                        <a:rPr lang="th-TH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Schizophrenia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มากกว่าร้อยละ 55</a:t>
                      </a:r>
                    </a:p>
                  </a:txBody>
                  <a:tcPr marL="9525" marR="9525" marT="9525" marB="0"/>
                </a:tc>
                <a:tc gridSpan="2">
                  <a:txBody>
                    <a:bodyPr/>
                    <a:lstStyle/>
                    <a:p>
                      <a:pPr algn="ctr" fontAlgn="t"/>
                      <a: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90.76</a:t>
                      </a:r>
                      <a:endParaRPr lang="th-TH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/>
                </a:tc>
                <a:tc hMerge="1">
                  <a:txBody>
                    <a:bodyPr/>
                    <a:lstStyle/>
                    <a:p>
                      <a:pPr algn="ctr" fontAlgn="t"/>
                      <a:endParaRPr lang="th-TH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/>
                </a:tc>
              </a:tr>
              <a:tr h="99647">
                <a:tc>
                  <a:txBody>
                    <a:bodyPr/>
                    <a:lstStyle/>
                    <a:p>
                      <a:pPr algn="l" fontAlgn="t"/>
                      <a:r>
                        <a:rPr lang="th-TH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    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2.2</a:t>
                      </a:r>
                      <a:r>
                        <a:rPr lang="th-TH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Major Depressive Disorder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มากกว่าร้อยละ </a:t>
                      </a:r>
                      <a:r>
                        <a:rPr lang="th-TH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4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3</a:t>
                      </a:r>
                      <a:endParaRPr lang="th-TH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/>
                </a:tc>
                <a:tc gridSpan="2">
                  <a:txBody>
                    <a:bodyPr/>
                    <a:lstStyle/>
                    <a:p>
                      <a:pPr algn="ctr" fontAlgn="t"/>
                      <a: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47.63</a:t>
                      </a:r>
                      <a:endParaRPr lang="th-TH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/>
                </a:tc>
                <a:tc hMerge="1">
                  <a:txBody>
                    <a:bodyPr/>
                    <a:lstStyle/>
                    <a:p>
                      <a:pPr algn="ctr" fontAlgn="t"/>
                      <a:endParaRPr lang="th-TH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/>
                </a:tc>
              </a:tr>
              <a:tr h="99647">
                <a:tc>
                  <a:txBody>
                    <a:bodyPr/>
                    <a:lstStyle/>
                    <a:p>
                      <a:pPr algn="l" fontAlgn="t"/>
                      <a:r>
                        <a:rPr lang="th-TH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    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2.3</a:t>
                      </a:r>
                      <a:r>
                        <a:rPr lang="th-TH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Autistic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ร้อยละ 15</a:t>
                      </a:r>
                    </a:p>
                  </a:txBody>
                  <a:tcPr marL="9525" marR="9525" marT="9525" marB="0"/>
                </a:tc>
                <a:tc gridSpan="2"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11.69</a:t>
                      </a:r>
                      <a:endParaRPr lang="th-TH" sz="1200" b="0" i="0" u="none" strike="noStrike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/>
                </a:tc>
                <a:tc hMerge="1">
                  <a:txBody>
                    <a:bodyPr/>
                    <a:lstStyle/>
                    <a:p>
                      <a:pPr algn="ctr" fontAlgn="t"/>
                      <a:endParaRPr lang="th-TH" sz="1200" b="0" i="0" u="none" strike="noStrike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/>
                </a:tc>
              </a:tr>
              <a:tr h="99647">
                <a:tc>
                  <a:txBody>
                    <a:bodyPr/>
                    <a:lstStyle/>
                    <a:p>
                      <a:pPr algn="l" fontAlgn="t"/>
                      <a:r>
                        <a:rPr lang="th-TH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    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2.4</a:t>
                      </a:r>
                      <a:r>
                        <a:rPr lang="th-TH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ADHD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ร้อยละ </a:t>
                      </a:r>
                      <a:r>
                        <a:rPr lang="th-TH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5</a:t>
                      </a:r>
                      <a:endParaRPr lang="th-TH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/>
                </a:tc>
                <a:tc gridSpan="2"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6.8</a:t>
                      </a:r>
                      <a:endParaRPr lang="th-TH" sz="1200" b="0" i="0" u="none" strike="noStrike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/>
                </a:tc>
                <a:tc hMerge="1">
                  <a:txBody>
                    <a:bodyPr/>
                    <a:lstStyle/>
                    <a:p>
                      <a:pPr algn="ctr" fontAlgn="t"/>
                      <a:endParaRPr lang="th-TH" sz="1200" b="0" i="0" u="none" strike="noStrike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/>
                </a:tc>
              </a:tr>
              <a:tr h="96325">
                <a:tc>
                  <a:txBody>
                    <a:bodyPr/>
                    <a:lstStyle/>
                    <a:p>
                      <a:pPr algn="l" fontAlgn="ctr"/>
                      <a: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3) ร้อยละของผู้ป่วย</a:t>
                      </a:r>
                      <a:r>
                        <a:rPr lang="th-TH" sz="1200" u="none" strike="noStrike" dirty="0" err="1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ยาเสพติด</a:t>
                      </a:r>
                      <a: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ที่หยุดเสพต่อ เนื่อง 3 เดือน หลังจำหน่ายจากการบำบัด รักษาตามเกณฑ์กำหนด </a:t>
                      </a:r>
                      <a:endParaRPr lang="th-TH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ร้อยละ 92</a:t>
                      </a:r>
                      <a:endParaRPr lang="th-TH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/>
                </a:tc>
                <a:tc gridSpan="2">
                  <a:txBody>
                    <a:bodyPr/>
                    <a:lstStyle/>
                    <a:p>
                      <a:pPr algn="ctr" fontAlgn="t"/>
                      <a: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94.85</a:t>
                      </a:r>
                      <a:endParaRPr lang="th-TH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/>
                </a:tc>
                <a:tc hMerge="1">
                  <a:txBody>
                    <a:bodyPr/>
                    <a:lstStyle/>
                    <a:p>
                      <a:pPr algn="ctr" fontAlgn="t"/>
                      <a:endParaRPr lang="th-TH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/>
                </a:tc>
              </a:tr>
              <a:tr h="88354">
                <a:tc gridSpan="4">
                  <a:txBody>
                    <a:bodyPr/>
                    <a:lstStyle/>
                    <a:p>
                      <a:pPr algn="l" fontAlgn="ctr"/>
                      <a: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สาขาระบบบริการสุขภาพ 5 สาขาหลัก</a:t>
                      </a:r>
                      <a:endParaRPr lang="th-TH" sz="120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176043">
                <a:tc>
                  <a:txBody>
                    <a:bodyPr/>
                    <a:lstStyle/>
                    <a:p>
                      <a:pPr algn="l" fontAlgn="ctr"/>
                      <a: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1) ร้อยละของการส่งต่อผู้ป่วย 5 สาขาหลักจาก </a:t>
                      </a:r>
                      <a:r>
                        <a:rPr lang="th-TH" sz="1200" u="none" strike="noStrike" dirty="0" err="1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รพช</a:t>
                      </a:r>
                      <a: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แม่ข่าย (</a:t>
                      </a:r>
                      <a:r>
                        <a:rPr lang="en-US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M2) (Refer out) </a:t>
                      </a:r>
                      <a: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ไปยัง </a:t>
                      </a:r>
                      <a:r>
                        <a:rPr lang="th-TH" sz="1200" u="none" strike="noStrike" dirty="0" err="1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รพท</a:t>
                      </a:r>
                      <a: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./รพศ. ลดลงเพื่อลดความแออัดใน รพ. </a:t>
                      </a:r>
                      <a:r>
                        <a:rPr lang="en-US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A,S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ลดลงร้อยละ</a:t>
                      </a:r>
                      <a:r>
                        <a:rPr lang="th-TH" sz="1200" u="none" strike="noStrike" baseline="0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30 </a:t>
                      </a:r>
                      <a:endParaRPr lang="th-TH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/>
                </a:tc>
                <a:tc gridSpan="2">
                  <a:txBody>
                    <a:bodyPr/>
                    <a:lstStyle/>
                    <a:p>
                      <a:pPr algn="ctr" fontAlgn="t"/>
                      <a:r>
                        <a:rPr lang="th-TH" sz="1200" u="none" strike="noStrike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19.3</a:t>
                      </a:r>
                      <a:endParaRPr lang="th-TH" sz="1200" b="0" i="0" u="none" strike="noStrike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/>
                </a:tc>
                <a:tc hMerge="1">
                  <a:txBody>
                    <a:bodyPr/>
                    <a:lstStyle/>
                    <a:p>
                      <a:pPr algn="ctr" fontAlgn="t"/>
                      <a:endParaRPr lang="th-TH" sz="1200" b="0" i="0" u="none" strike="noStrike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/>
                </a:tc>
              </a:tr>
              <a:tr h="8968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2) Appendectomy </a:t>
                      </a:r>
                      <a:r>
                        <a:rPr lang="th-TH" sz="12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ใน รพ.ตั้งแต่ </a:t>
                      </a:r>
                      <a:r>
                        <a:rPr lang="en-US" sz="12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M2 </a:t>
                      </a:r>
                      <a:r>
                        <a:rPr lang="th-TH" sz="12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ลงไป</a:t>
                      </a:r>
                      <a:endParaRPr lang="th-TH" sz="12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ลดลงร้อยละ 25</a:t>
                      </a:r>
                      <a:endParaRPr lang="th-TH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th-TH" sz="1200" u="none" strike="noStrike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18.2</a:t>
                      </a:r>
                      <a:endParaRPr lang="th-TH" sz="1200" b="0" i="0" u="none" strike="noStrike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th-TH" sz="1200" b="0" i="0" u="none" strike="noStrike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 anchor="ctr"/>
                </a:tc>
              </a:tr>
              <a:tr h="8835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3) Caesarean section </a:t>
                      </a:r>
                      <a:r>
                        <a:rPr lang="th-TH" sz="12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ใน รพ.ตั้งแต่ </a:t>
                      </a:r>
                      <a:r>
                        <a:rPr lang="en-US" sz="12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M2 </a:t>
                      </a:r>
                      <a:r>
                        <a:rPr lang="th-TH" sz="12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ลงไป</a:t>
                      </a:r>
                      <a:endParaRPr lang="th-TH" sz="12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ลดลงร้อยละ 10</a:t>
                      </a:r>
                      <a:endParaRPr lang="th-TH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th-TH" sz="1200" u="none" strike="noStrike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23.4</a:t>
                      </a:r>
                      <a:endParaRPr lang="th-TH" sz="1200" b="0" i="0" u="none" strike="noStrike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th-TH" sz="1200" b="0" i="0" u="none" strike="noStrike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 anchor="ctr"/>
                </a:tc>
              </a:tr>
              <a:tr h="102968">
                <a:tc>
                  <a:txBody>
                    <a:bodyPr/>
                    <a:lstStyle/>
                    <a:p>
                      <a:pPr algn="l" fontAlgn="ctr"/>
                      <a:r>
                        <a:rPr lang="th-TH" sz="12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4) ให้การดูแลรักษา </a:t>
                      </a:r>
                      <a:r>
                        <a:rPr lang="en-US" sz="12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non displaced fracture </a:t>
                      </a:r>
                      <a:r>
                        <a:rPr lang="th-TH" sz="12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ใน รพ.ตั้งแต่ </a:t>
                      </a:r>
                      <a:r>
                        <a:rPr lang="en-US" sz="12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M2 </a:t>
                      </a:r>
                      <a:r>
                        <a:rPr lang="th-TH" sz="12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ลงไป</a:t>
                      </a:r>
                      <a:endParaRPr lang="th-TH" sz="12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ลดลงร้อยละ 25</a:t>
                      </a:r>
                      <a:endParaRPr lang="th-TH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th-TH" sz="1200" u="none" strike="noStrike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22.6</a:t>
                      </a:r>
                      <a:endParaRPr lang="th-TH" sz="1200" b="0" i="0" u="none" strike="noStrike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th-TH" sz="1200" b="0" i="0" u="none" strike="noStrike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 anchor="ctr"/>
                </a:tc>
              </a:tr>
              <a:tr h="106290">
                <a:tc>
                  <a:txBody>
                    <a:bodyPr/>
                    <a:lstStyle/>
                    <a:p>
                      <a:pPr algn="l" fontAlgn="t"/>
                      <a:r>
                        <a:rPr lang="th-TH" sz="12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5) ให้การดูแลรักษา </a:t>
                      </a:r>
                      <a:r>
                        <a:rPr lang="en-US" sz="12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sepsis </a:t>
                      </a:r>
                      <a:r>
                        <a:rPr lang="th-TH" sz="12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ได้ใน รพ.ตั้งแต่ </a:t>
                      </a:r>
                      <a:r>
                        <a:rPr lang="en-US" sz="12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M2 </a:t>
                      </a:r>
                      <a:r>
                        <a:rPr lang="th-TH" sz="12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ลงไป (</a:t>
                      </a:r>
                      <a:r>
                        <a:rPr lang="en-US" sz="12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refer in sepsis </a:t>
                      </a:r>
                      <a:r>
                        <a:rPr lang="th-TH" sz="12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ไป รพศ./รพท. )</a:t>
                      </a:r>
                      <a:endParaRPr lang="th-TH" sz="12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ลดลงร้อยละ</a:t>
                      </a:r>
                      <a:r>
                        <a:rPr lang="th-TH" sz="1200" u="none" strike="noStrike" baseline="0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30 </a:t>
                      </a:r>
                      <a:endParaRPr lang="th-TH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th-TH" sz="1200" u="none" strike="noStrike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11.7</a:t>
                      </a:r>
                      <a:endParaRPr lang="th-TH" sz="1200" b="0" i="0" u="none" strike="noStrike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th-TH" sz="1200" b="0" i="0" u="none" strike="noStrike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 anchor="ctr"/>
                </a:tc>
              </a:tr>
              <a:tr h="93004">
                <a:tc>
                  <a:txBody>
                    <a:bodyPr/>
                    <a:lstStyle/>
                    <a:p>
                      <a:pPr algn="l" fontAlgn="t"/>
                      <a: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6)  ให้การดูแล</a:t>
                      </a:r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ผู้ป่วยเด็กที่ </a:t>
                      </a:r>
                      <a:r>
                        <a:rPr lang="en-US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on respirator </a:t>
                      </a:r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ได้</a:t>
                      </a:r>
                      <a: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ใน รพ.ตั้งแต่ </a:t>
                      </a:r>
                      <a:r>
                        <a:rPr lang="en-US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M2 </a:t>
                      </a:r>
                      <a: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ลงไป (</a:t>
                      </a:r>
                      <a:r>
                        <a:rPr lang="en-US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refer </a:t>
                      </a:r>
                      <a:r>
                        <a:rPr lang="en-US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in </a:t>
                      </a:r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เด็กที่ </a:t>
                      </a:r>
                      <a:r>
                        <a:rPr lang="en-US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on respirator  </a:t>
                      </a:r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ไป </a:t>
                      </a:r>
                      <a: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รพศ./</a:t>
                      </a:r>
                      <a:r>
                        <a:rPr lang="th-TH" sz="1200" u="none" strike="noStrike" dirty="0" err="1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รพท</a:t>
                      </a:r>
                      <a: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. )</a:t>
                      </a:r>
                      <a:endParaRPr lang="th-TH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ลดลงร้อยละ</a:t>
                      </a:r>
                      <a:r>
                        <a:rPr lang="th-TH" sz="1200" u="none" strike="noStrike" baseline="0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30 </a:t>
                      </a:r>
                      <a:endParaRPr lang="th-TH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33.3</a:t>
                      </a:r>
                      <a:endParaRPr lang="th-TH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th-TH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/>
                </a:tc>
              </a:tr>
              <a:tr h="89682">
                <a:tc gridSpan="4">
                  <a:txBody>
                    <a:bodyPr/>
                    <a:lstStyle/>
                    <a:p>
                      <a:pPr algn="l" fontAlgn="ctr"/>
                      <a: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สาขาระบบบริการสุขภาพโรคไม่ติดต่อ</a:t>
                      </a:r>
                      <a:endParaRPr lang="th-TH" sz="120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102968">
                <a:tc>
                  <a:txBody>
                    <a:bodyPr/>
                    <a:lstStyle/>
                    <a:p>
                      <a:pPr algn="l" fontAlgn="ctr"/>
                      <a:r>
                        <a:rPr lang="th-TH" sz="12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1. ร้อยละของผู้ป่วยโรคเบาหวานที่ควบคุมระดับน้ำตาลได้ดี</a:t>
                      </a:r>
                      <a:endParaRPr lang="th-TH" sz="12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≥ ร้อยละ 40</a:t>
                      </a:r>
                      <a:endParaRPr lang="th-TH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41.88</a:t>
                      </a:r>
                      <a:endParaRPr lang="th-TH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th-TH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 anchor="ctr"/>
                </a:tc>
              </a:tr>
              <a:tr h="112933">
                <a:tc>
                  <a:txBody>
                    <a:bodyPr/>
                    <a:lstStyle/>
                    <a:p>
                      <a:pPr algn="l" fontAlgn="ctr"/>
                      <a:r>
                        <a:rPr lang="th-TH" sz="12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2. ร้อยละของผู้ป่วยโรคความดันโลหิตสูงที่ควบคุมความดันโลหิตได้ดี</a:t>
                      </a:r>
                      <a:endParaRPr lang="th-TH" sz="1200" b="0" i="0" u="none" strike="noStrike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≥ ร้อยละ 50</a:t>
                      </a:r>
                      <a:endParaRPr lang="th-TH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th-TH" sz="1200" u="none" strike="noStrike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26.56</a:t>
                      </a:r>
                      <a:endParaRPr lang="th-TH" sz="1200" b="0" i="0" u="none" strike="noStrike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th-TH" sz="1200" b="0" i="0" u="none" strike="noStrike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 anchor="ctr"/>
                </a:tc>
              </a:tr>
              <a:tr h="102968">
                <a:tc>
                  <a:txBody>
                    <a:bodyPr/>
                    <a:lstStyle/>
                    <a:p>
                      <a:pPr algn="l" fontAlgn="b"/>
                      <a:r>
                        <a:rPr lang="th-TH" sz="12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3. ร้อยละอัตราตายของผู้ป่วยโรคหลอดเลือดสมอง (</a:t>
                      </a:r>
                      <a:r>
                        <a:rPr lang="en-US" sz="12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I60-69)</a:t>
                      </a:r>
                      <a:endParaRPr lang="en-US" sz="1200" b="0" i="0" u="none" strike="noStrike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≤ ร้อยละ7</a:t>
                      </a:r>
                      <a:endParaRPr lang="th-TH" sz="12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 anchor="b"/>
                </a:tc>
                <a:tc gridSpan="2">
                  <a:txBody>
                    <a:bodyPr/>
                    <a:lstStyle/>
                    <a:p>
                      <a:pPr algn="ctr" fontAlgn="t"/>
                      <a:r>
                        <a:rPr lang="th-TH" sz="1200" u="none" strike="noStrike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10.51</a:t>
                      </a:r>
                      <a:endParaRPr lang="th-TH" sz="1200" b="0" i="0" u="none" strike="noStrike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/>
                </a:tc>
                <a:tc hMerge="1">
                  <a:txBody>
                    <a:bodyPr/>
                    <a:lstStyle/>
                    <a:p>
                      <a:pPr algn="ctr" fontAlgn="t"/>
                      <a:endParaRPr lang="th-TH" sz="1200" b="0" i="0" u="none" strike="noStrike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/>
                </a:tc>
              </a:tr>
              <a:tr h="96325">
                <a:tc>
                  <a:txBody>
                    <a:bodyPr/>
                    <a:lstStyle/>
                    <a:p>
                      <a:pPr algn="l" fontAlgn="b"/>
                      <a:r>
                        <a:rPr lang="th-TH" sz="12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4. อัตราการรับไว้รักษาในโรงพยาบาลของ </a:t>
                      </a:r>
                      <a:r>
                        <a:rPr lang="en-US" sz="12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COPD </a:t>
                      </a:r>
                      <a:r>
                        <a:rPr lang="th-TH" sz="12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ในประชากร อายุ &gt; 15 ปี</a:t>
                      </a:r>
                      <a:endParaRPr lang="th-TH" sz="12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2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&lt; 130 ต่อแสนประชากร</a:t>
                      </a:r>
                      <a:endParaRPr lang="th-TH" sz="12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/>
                </a:tc>
                <a:tc gridSpan="2">
                  <a:txBody>
                    <a:bodyPr/>
                    <a:lstStyle/>
                    <a:p>
                      <a:pPr algn="ctr" fontAlgn="t"/>
                      <a:r>
                        <a:rPr lang="th-TH" sz="1200" u="none" strike="noStrike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161.77</a:t>
                      </a:r>
                      <a:endParaRPr lang="th-TH" sz="1200" b="0" i="0" u="none" strike="noStrike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/>
                </a:tc>
                <a:tc hMerge="1">
                  <a:txBody>
                    <a:bodyPr/>
                    <a:lstStyle/>
                    <a:p>
                      <a:pPr algn="ctr" fontAlgn="t"/>
                      <a:endParaRPr lang="th-TH" sz="1200" b="0" i="0" u="none" strike="noStrike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/>
                </a:tc>
              </a:tr>
              <a:tr h="96325">
                <a:tc gridSpan="4">
                  <a:txBody>
                    <a:bodyPr/>
                    <a:lstStyle/>
                    <a:p>
                      <a:pPr algn="l" fontAlgn="ctr"/>
                      <a:r>
                        <a:rPr lang="th-TH" sz="1200" u="none" strike="noStrike" dirty="0" err="1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สาขาร</a:t>
                      </a:r>
                      <a: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ปฐมภูมิ และสุขภาพองค์รวม</a:t>
                      </a:r>
                      <a:endParaRPr lang="th-TH" sz="120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106290">
                <a:tc>
                  <a:txBody>
                    <a:bodyPr/>
                    <a:lstStyle/>
                    <a:p>
                      <a:pPr algn="l" fontAlgn="t"/>
                      <a:r>
                        <a:rPr lang="th-TH" sz="12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1) ตำบลจัดการสุขภาพแบบบูรณาการ</a:t>
                      </a:r>
                      <a:endParaRPr lang="th-TH" sz="12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ร้อยละ  70</a:t>
                      </a:r>
                      <a:endParaRPr lang="th-TH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 anchor="ctr"/>
                </a:tc>
                <a:tc gridSpan="2">
                  <a:txBody>
                    <a:bodyPr/>
                    <a:lstStyle/>
                    <a:p>
                      <a:pPr algn="ctr" fontAlgn="t"/>
                      <a: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76.19</a:t>
                      </a:r>
                      <a:endParaRPr lang="th-TH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/>
                </a:tc>
                <a:tc hMerge="1">
                  <a:txBody>
                    <a:bodyPr/>
                    <a:lstStyle/>
                    <a:p>
                      <a:pPr algn="ctr" fontAlgn="t"/>
                      <a:endParaRPr lang="th-TH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/>
                </a:tc>
              </a:tr>
              <a:tr h="179364">
                <a:tc>
                  <a:txBody>
                    <a:bodyPr/>
                    <a:lstStyle/>
                    <a:p>
                      <a:pPr algn="l" fontAlgn="ctr"/>
                      <a:r>
                        <a:rPr lang="th-TH" sz="12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2) ร้อยละอำเภอที่มี</a:t>
                      </a:r>
                      <a:r>
                        <a:rPr lang="en-US" sz="12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District Health System(DHS)</a:t>
                      </a:r>
                      <a:r>
                        <a:rPr lang="th-TH" sz="12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ที่เชื่อมโยงระบบบริการปฐมภูมิกับุชมชนและท้องถิ่นอย่างมีคุณภาพ</a:t>
                      </a:r>
                      <a:endParaRPr lang="th-TH" sz="12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≥ </a:t>
                      </a:r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ร้อยละ 85 </a:t>
                      </a:r>
                      <a:endParaRPr lang="th-TH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/>
                </a:tc>
                <a:tc gridSpan="2">
                  <a:txBody>
                    <a:bodyPr/>
                    <a:lstStyle/>
                    <a:p>
                      <a:pPr algn="ctr" fontAlgn="t"/>
                      <a: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100</a:t>
                      </a:r>
                      <a:endParaRPr lang="th-TH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/>
                </a:tc>
                <a:tc hMerge="1">
                  <a:txBody>
                    <a:bodyPr/>
                    <a:lstStyle/>
                    <a:p>
                      <a:pPr algn="ctr" fontAlgn="t"/>
                      <a:endParaRPr lang="th-TH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/>
                </a:tc>
              </a:tr>
              <a:tr h="106290">
                <a:tc gridSpan="4">
                  <a:txBody>
                    <a:bodyPr/>
                    <a:lstStyle/>
                    <a:p>
                      <a:pPr algn="l" fontAlgn="ctr"/>
                      <a: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สาขาการแพทย์แผนไทย</a:t>
                      </a:r>
                      <a:endParaRPr lang="th-TH" sz="120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173386">
                <a:tc>
                  <a:txBody>
                    <a:bodyPr/>
                    <a:lstStyle/>
                    <a:p>
                      <a:pPr algn="l" fontAlgn="t"/>
                      <a: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1) ร้อยละของผู้ป่วยนอกได้รับบริการการแพทย์แผนไทยและการแพทย์ผสมผสานที่ได้</a:t>
                      </a:r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มาตรฐาน</a:t>
                      </a:r>
                      <a:endParaRPr lang="th-TH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/>
                </a:tc>
                <a:tc gridSpan="2">
                  <a:txBody>
                    <a:bodyPr/>
                    <a:lstStyle/>
                    <a:p>
                      <a:pPr algn="ctr" fontAlgn="t"/>
                      <a:r>
                        <a:rPr lang="th-TH" sz="12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ร้อยละ 18</a:t>
                      </a:r>
                      <a:endParaRPr lang="th-TH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2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22.28</a:t>
                      </a:r>
                      <a:endParaRPr lang="th-TH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322" marR="3322" marT="3322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30410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h-TH" sz="2000" b="1" dirty="0" smtClean="0">
                <a:latin typeface="Tahoma" panose="020B0604030504040204" pitchFamily="34" charset="0"/>
                <a:cs typeface="Tahoma" panose="020B0604030504040204" pitchFamily="34" charset="0"/>
              </a:rPr>
              <a:t>ประเด็นที่พบเรื่องระบบบริการ</a:t>
            </a:r>
            <a:endParaRPr lang="th-TH" sz="2000" b="1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67544" y="1340768"/>
            <a:ext cx="8280920" cy="4248471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>
              <a:buNone/>
            </a:pPr>
            <a:r>
              <a:rPr lang="th-TH" sz="1800" b="1" dirty="0" smtClean="0">
                <a:latin typeface="Tahoma" panose="020B0604030504040204" pitchFamily="34" charset="0"/>
                <a:cs typeface="Tahoma" panose="020B0604030504040204" pitchFamily="34" charset="0"/>
              </a:rPr>
              <a:t>1. ระบบข้อมูลที่ถูกต้อง ชัดเจน</a:t>
            </a:r>
            <a:r>
              <a:rPr lang="th-TH" sz="1800" b="1" dirty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1800" b="1" dirty="0" smtClean="0">
                <a:latin typeface="Tahoma" panose="020B0604030504040204" pitchFamily="34" charset="0"/>
                <a:cs typeface="Tahoma" panose="020B0604030504040204" pitchFamily="34" charset="0"/>
              </a:rPr>
              <a:t>เช่น </a:t>
            </a:r>
            <a:r>
              <a:rPr lang="en-US" sz="1800" b="1" dirty="0" smtClean="0">
                <a:latin typeface="Tahoma" panose="020B0604030504040204" pitchFamily="34" charset="0"/>
                <a:cs typeface="Tahoma" panose="020B0604030504040204" pitchFamily="34" charset="0"/>
              </a:rPr>
              <a:t>NCD,</a:t>
            </a:r>
            <a:r>
              <a:rPr lang="th-TH" sz="1800" b="1" dirty="0" smtClean="0">
                <a:latin typeface="Tahoma" panose="020B0604030504040204" pitchFamily="34" charset="0"/>
                <a:cs typeface="Tahoma" panose="020B0604030504040204" pitchFamily="34" charset="0"/>
              </a:rPr>
              <a:t> มะเร็ง</a:t>
            </a:r>
            <a:r>
              <a:rPr lang="en-US" sz="1800" b="1" dirty="0" smtClean="0">
                <a:latin typeface="Tahoma" panose="020B0604030504040204" pitchFamily="34" charset="0"/>
                <a:cs typeface="Tahoma" panose="020B0604030504040204" pitchFamily="34" charset="0"/>
              </a:rPr>
              <a:t> , 5</a:t>
            </a:r>
            <a:r>
              <a:rPr lang="th-TH" sz="1800" b="1" dirty="0" smtClean="0">
                <a:latin typeface="Tahoma" panose="020B0604030504040204" pitchFamily="34" charset="0"/>
                <a:cs typeface="Tahoma" panose="020B0604030504040204" pitchFamily="34" charset="0"/>
              </a:rPr>
              <a:t>สาขา</a:t>
            </a:r>
          </a:p>
          <a:p>
            <a:pPr marL="0" indent="0">
              <a:buNone/>
            </a:pPr>
            <a:r>
              <a:rPr lang="th-TH" sz="1800" b="1" dirty="0" smtClean="0">
                <a:latin typeface="Tahoma" panose="020B0604030504040204" pitchFamily="34" charset="0"/>
                <a:cs typeface="Tahoma" panose="020B0604030504040204" pitchFamily="34" charset="0"/>
              </a:rPr>
              <a:t>2. ระบบการเชื่อมโยงเครือข่าย (การประสานงานในจังหวัด,สาขา/ระดับเขต )</a:t>
            </a:r>
          </a:p>
          <a:p>
            <a:pPr marL="0" indent="0">
              <a:buNone/>
            </a:pPr>
            <a:r>
              <a:rPr lang="th-TH" sz="1800" b="1" dirty="0" smtClean="0">
                <a:latin typeface="Tahoma" panose="020B0604030504040204" pitchFamily="34" charset="0"/>
                <a:cs typeface="Tahoma" panose="020B0604030504040204" pitchFamily="34" charset="0"/>
              </a:rPr>
              <a:t>3. ประเด็นพัฒนา </a:t>
            </a:r>
          </a:p>
          <a:p>
            <a:pPr marL="825500" indent="-457200">
              <a:buFont typeface="Wingdings" panose="05000000000000000000" pitchFamily="2" charset="2"/>
              <a:buChar char="§"/>
            </a:pPr>
            <a:r>
              <a:rPr lang="th-TH" sz="1800" b="1" dirty="0" smtClean="0">
                <a:latin typeface="Tahoma" panose="020B0604030504040204" pitchFamily="34" charset="0"/>
                <a:cs typeface="Tahoma" panose="020B0604030504040204" pitchFamily="34" charset="0"/>
              </a:rPr>
              <a:t>เพิ่มการเข้าถึงบริการ ทุกสาขา</a:t>
            </a:r>
          </a:p>
          <a:p>
            <a:pPr marL="825500" indent="-457200">
              <a:buFont typeface="Wingdings" panose="05000000000000000000" pitchFamily="2" charset="2"/>
              <a:buChar char="§"/>
            </a:pPr>
            <a:r>
              <a:rPr lang="th-TH" sz="1800" b="1" dirty="0" smtClean="0">
                <a:latin typeface="Tahoma" panose="020B0604030504040204" pitchFamily="34" charset="0"/>
                <a:cs typeface="Tahoma" panose="020B0604030504040204" pitchFamily="34" charset="0"/>
              </a:rPr>
              <a:t>พัฒนาระบบการส่งต่อ ,ลดการส่งต่อ </a:t>
            </a:r>
          </a:p>
          <a:p>
            <a:pPr marL="825500" indent="-457200">
              <a:buFont typeface="Wingdings" panose="05000000000000000000" pitchFamily="2" charset="2"/>
              <a:buChar char="§"/>
            </a:pPr>
            <a:r>
              <a:rPr lang="th-TH" sz="1800" b="1" dirty="0" smtClean="0">
                <a:latin typeface="Tahoma" panose="020B0604030504040204" pitchFamily="34" charset="0"/>
                <a:cs typeface="Tahoma" panose="020B0604030504040204" pitchFamily="34" charset="0"/>
              </a:rPr>
              <a:t>ลดอัตราตาย</a:t>
            </a:r>
            <a:r>
              <a:rPr lang="en-US" sz="1800" b="1" dirty="0" smtClean="0">
                <a:latin typeface="Tahoma" panose="020B0604030504040204" pitchFamily="34" charset="0"/>
                <a:cs typeface="Tahoma" panose="020B0604030504040204" pitchFamily="34" charset="0"/>
              </a:rPr>
              <a:t> STEMI ,</a:t>
            </a:r>
            <a:r>
              <a:rPr lang="th-TH" sz="1800" b="1" dirty="0" smtClean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800" b="1" dirty="0" smtClean="0">
                <a:latin typeface="Tahoma" panose="020B0604030504040204" pitchFamily="34" charset="0"/>
                <a:cs typeface="Tahoma" panose="020B0604030504040204" pitchFamily="34" charset="0"/>
              </a:rPr>
              <a:t>Stroke</a:t>
            </a:r>
            <a:r>
              <a:rPr lang="th-TH" sz="1800" b="1" dirty="0" smtClean="0">
                <a:latin typeface="Tahoma" panose="020B0604030504040204" pitchFamily="34" charset="0"/>
                <a:cs typeface="Tahoma" panose="020B0604030504040204" pitchFamily="34" charset="0"/>
              </a:rPr>
              <a:t> ,อุบัติเหตุ</a:t>
            </a:r>
            <a:r>
              <a:rPr lang="th-TH" sz="1800" b="1" dirty="0">
                <a:latin typeface="Tahoma" panose="020B0604030504040204" pitchFamily="34" charset="0"/>
                <a:cs typeface="Tahoma" panose="020B0604030504040204" pitchFamily="34" charset="0"/>
              </a:rPr>
              <a:t>ทางถนน</a:t>
            </a:r>
            <a:r>
              <a:rPr lang="th-TH" sz="1800" b="1" dirty="0" smtClean="0">
                <a:latin typeface="Tahoma" panose="020B0604030504040204" pitchFamily="34" charset="0"/>
                <a:cs typeface="Tahoma" panose="020B0604030504040204" pitchFamily="34" charset="0"/>
              </a:rPr>
              <a:t>,สุขภาพจิต</a:t>
            </a:r>
            <a:endParaRPr lang="en-US" sz="1800" b="1" dirty="0" smtClean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marL="825500" indent="-457200">
              <a:buFont typeface="Wingdings" panose="05000000000000000000" pitchFamily="2" charset="2"/>
              <a:buChar char="§"/>
            </a:pPr>
            <a:r>
              <a:rPr lang="en-US" sz="1800" b="1" dirty="0" smtClean="0">
                <a:latin typeface="Tahoma" panose="020B0604030504040204" pitchFamily="34" charset="0"/>
                <a:cs typeface="Tahoma" panose="020B0604030504040204" pitchFamily="34" charset="0"/>
              </a:rPr>
              <a:t>NCD </a:t>
            </a:r>
            <a:r>
              <a:rPr lang="th-TH" sz="1800" b="1" dirty="0" smtClean="0">
                <a:latin typeface="Tahoma" panose="020B0604030504040204" pitchFamily="34" charset="0"/>
                <a:cs typeface="Tahoma" panose="020B0604030504040204" pitchFamily="34" charset="0"/>
              </a:rPr>
              <a:t>ป้องกันโรคแทรกซ้อน ต่างๆ </a:t>
            </a:r>
          </a:p>
          <a:p>
            <a:pPr marL="825500" indent="-457200">
              <a:buFont typeface="Wingdings" panose="05000000000000000000" pitchFamily="2" charset="2"/>
              <a:buChar char="§"/>
            </a:pPr>
            <a:r>
              <a:rPr lang="th-TH" sz="1800" b="1" dirty="0" smtClean="0">
                <a:latin typeface="Tahoma" panose="020B0604030504040204" pitchFamily="34" charset="0"/>
                <a:cs typeface="Tahoma" panose="020B0604030504040204" pitchFamily="34" charset="0"/>
              </a:rPr>
              <a:t>เพิ่มการคัดกรอง</a:t>
            </a:r>
            <a:r>
              <a:rPr lang="en-US" sz="1800" b="1" dirty="0" smtClean="0">
                <a:latin typeface="Tahoma" panose="020B0604030504040204" pitchFamily="34" charset="0"/>
                <a:cs typeface="Tahoma" panose="020B0604030504040204" pitchFamily="34" charset="0"/>
              </a:rPr>
              <a:t>DM/HT,</a:t>
            </a:r>
            <a:r>
              <a:rPr lang="th-TH" sz="1800" b="1" dirty="0" smtClean="0">
                <a:latin typeface="Tahoma" panose="020B0604030504040204" pitchFamily="34" charset="0"/>
                <a:cs typeface="Tahoma" panose="020B0604030504040204" pitchFamily="34" charset="0"/>
              </a:rPr>
              <a:t>มะเร็ง, ต้อกระจก,ต้อหิน</a:t>
            </a:r>
          </a:p>
          <a:p>
            <a:pPr marL="825500" indent="-457200">
              <a:buFont typeface="Wingdings" panose="05000000000000000000" pitchFamily="2" charset="2"/>
              <a:buChar char="§"/>
            </a:pPr>
            <a:r>
              <a:rPr lang="th-TH" sz="1800" b="1" dirty="0" smtClean="0">
                <a:latin typeface="Tahoma" panose="020B0604030504040204" pitchFamily="34" charset="0"/>
                <a:cs typeface="Tahoma" panose="020B0604030504040204" pitchFamily="34" charset="0"/>
              </a:rPr>
              <a:t>พัฒนาศักยภาพ รพ.ระดับ  </a:t>
            </a:r>
            <a:r>
              <a:rPr lang="en-US" sz="1800" b="1" dirty="0" smtClean="0">
                <a:latin typeface="Tahoma" panose="020B0604030504040204" pitchFamily="34" charset="0"/>
                <a:cs typeface="Tahoma" panose="020B0604030504040204" pitchFamily="34" charset="0"/>
              </a:rPr>
              <a:t>M2 - F </a:t>
            </a:r>
            <a:r>
              <a:rPr lang="th-TH" sz="1800" b="1" dirty="0" smtClean="0">
                <a:latin typeface="Tahoma" panose="020B0604030504040204" pitchFamily="34" charset="0"/>
                <a:cs typeface="Tahoma" panose="020B0604030504040204" pitchFamily="34" charset="0"/>
              </a:rPr>
              <a:t>ด้าน </a:t>
            </a:r>
            <a:r>
              <a:rPr lang="en-US" sz="1800" b="1" dirty="0" smtClean="0">
                <a:latin typeface="Tahoma" panose="020B0604030504040204" pitchFamily="34" charset="0"/>
                <a:cs typeface="Tahoma" panose="020B0604030504040204" pitchFamily="34" charset="0"/>
              </a:rPr>
              <a:t>5</a:t>
            </a:r>
            <a:r>
              <a:rPr lang="th-TH" sz="1800" b="1" dirty="0" smtClean="0">
                <a:latin typeface="Tahoma" panose="020B0604030504040204" pitchFamily="34" charset="0"/>
                <a:cs typeface="Tahoma" panose="020B0604030504040204" pitchFamily="34" charset="0"/>
              </a:rPr>
              <a:t> สาขา(ศัลยกรรม , สูติกรรม .อายุรก</a:t>
            </a:r>
            <a:r>
              <a:rPr lang="th-TH" sz="1800" b="1" dirty="0" err="1" smtClean="0">
                <a:latin typeface="Tahoma" panose="020B0604030504040204" pitchFamily="34" charset="0"/>
                <a:cs typeface="Tahoma" panose="020B0604030504040204" pitchFamily="34" charset="0"/>
              </a:rPr>
              <a:t>รรม</a:t>
            </a:r>
            <a:r>
              <a:rPr lang="th-TH" sz="1800" b="1" dirty="0" smtClean="0">
                <a:latin typeface="Tahoma" panose="020B0604030504040204" pitchFamily="34" charset="0"/>
                <a:cs typeface="Tahoma" panose="020B0604030504040204" pitchFamily="34" charset="0"/>
              </a:rPr>
              <a:t>,กุมารเวชกรรม</a:t>
            </a:r>
            <a:r>
              <a:rPr lang="th-TH" sz="1800" b="1" dirty="0">
                <a:latin typeface="Tahoma" panose="020B0604030504040204" pitchFamily="34" charset="0"/>
                <a:cs typeface="Tahoma" panose="020B0604030504040204" pitchFamily="34" charset="0"/>
              </a:rPr>
              <a:t>)</a:t>
            </a:r>
            <a:r>
              <a:rPr lang="en-US" sz="1800" b="1" dirty="0" smtClean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 marL="825500" indent="-457200">
              <a:buFont typeface="Wingdings" panose="05000000000000000000" pitchFamily="2" charset="2"/>
              <a:buChar char="§"/>
            </a:pPr>
            <a:r>
              <a:rPr lang="th-TH" sz="1800" b="1" dirty="0" smtClean="0">
                <a:latin typeface="Tahoma" panose="020B0604030504040204" pitchFamily="34" charset="0"/>
                <a:cs typeface="Tahoma" panose="020B0604030504040204" pitchFamily="34" charset="0"/>
              </a:rPr>
              <a:t>การพัฒนาศักยภาพบุคลากรายสาขา</a:t>
            </a:r>
          </a:p>
          <a:p>
            <a:pPr lvl="3"/>
            <a:endParaRPr lang="th-TH" sz="1800" b="1" dirty="0" smtClean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endParaRPr lang="th-TH" sz="1800" b="1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977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ชื่อเรื่อง 1"/>
          <p:cNvSpPr>
            <a:spLocks noGrp="1"/>
          </p:cNvSpPr>
          <p:nvPr>
            <p:ph type="ctrTitle"/>
          </p:nvPr>
        </p:nvSpPr>
        <p:spPr>
          <a:xfrm>
            <a:off x="142875" y="188640"/>
            <a:ext cx="8858250" cy="453727"/>
          </a:xfrm>
          <a:solidFill>
            <a:srgbClr val="CC00FF"/>
          </a:solidFill>
        </p:spPr>
        <p:txBody>
          <a:bodyPr>
            <a:noAutofit/>
          </a:bodyPr>
          <a:lstStyle/>
          <a:p>
            <a:r>
              <a:rPr lang="en-US" altLang="th-TH" sz="3600" b="1" dirty="0" smtClean="0">
                <a:latin typeface="TH Niramit AS" pitchFamily="2" charset="-34"/>
                <a:cs typeface="TH Niramit AS" pitchFamily="2" charset="-34"/>
              </a:rPr>
              <a:t> SP</a:t>
            </a:r>
            <a:r>
              <a:rPr lang="th-TH" altLang="th-TH" sz="3600" b="1" dirty="0" smtClean="0">
                <a:latin typeface="TH Niramit AS" pitchFamily="2" charset="-34"/>
                <a:cs typeface="TH Niramit AS" pitchFamily="2" charset="-34"/>
              </a:rPr>
              <a:t>  สาขาอุบัติเหตุและฉุกเฉิน</a:t>
            </a:r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147063" y="3861048"/>
            <a:ext cx="4429125" cy="2880320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sz="14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Designed  Services </a:t>
            </a:r>
            <a:r>
              <a:rPr lang="en-US" sz="140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</a:t>
            </a:r>
          </a:p>
          <a:p>
            <a:pPr>
              <a:defRPr/>
            </a:pPr>
            <a:r>
              <a:rPr lang="th-TH" sz="1400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</a:t>
            </a:r>
            <a:r>
              <a:rPr lang="th-TH" sz="140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เน้นพัฒนาศักยภาพหน่วยบริการ ,พัฒนาระบบบริการดูแลผู้ป่วยบาดเจ็บฉุกเฉิน และ ระบบส่งต่อ รพ. แม่ข่าย </a:t>
            </a:r>
            <a:r>
              <a:rPr lang="en-US" sz="140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 ,Node M2, </a:t>
            </a:r>
            <a:r>
              <a:rPr lang="th-TH" sz="140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รพช.</a:t>
            </a:r>
            <a:r>
              <a:rPr lang="en-US" sz="140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F2-3 </a:t>
            </a:r>
            <a:r>
              <a:rPr lang="th-TH" sz="140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และระดับ </a:t>
            </a:r>
            <a:r>
              <a:rPr lang="en-US" sz="140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 </a:t>
            </a:r>
            <a:r>
              <a:rPr lang="th-TH" sz="140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ทุกอำเภอ </a:t>
            </a:r>
            <a:r>
              <a:rPr lang="th-TH" sz="1400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ตามบริบท</a:t>
            </a:r>
          </a:p>
          <a:p>
            <a:pPr>
              <a:defRPr/>
            </a:pPr>
            <a:r>
              <a:rPr lang="th-TH" sz="140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1.</a:t>
            </a:r>
            <a:r>
              <a:rPr lang="en-US" sz="140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Trauma </a:t>
            </a:r>
            <a:r>
              <a:rPr lang="en-US" sz="14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 </a:t>
            </a:r>
            <a:r>
              <a:rPr lang="en-US" sz="14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Information &amp; Service ,</a:t>
            </a:r>
            <a:r>
              <a:rPr lang="th-TH" sz="14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เป็นศูนย์อุบัติเหตุระดับ 2,</a:t>
            </a:r>
            <a:r>
              <a:rPr lang="en-US" sz="14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ER </a:t>
            </a:r>
            <a:r>
              <a:rPr lang="th-TH" sz="14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คุณภาพ ,ระบบ </a:t>
            </a:r>
            <a:r>
              <a:rPr lang="en-US" sz="14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Fast  Track </a:t>
            </a:r>
            <a:r>
              <a:rPr lang="en-US" sz="1400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,EMS</a:t>
            </a:r>
            <a:endParaRPr lang="en-US" sz="14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defRPr/>
            </a:pPr>
            <a:r>
              <a:rPr lang="th-TH" sz="14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การใช้วิทยุสื่อสารในจุดอับสัญญาณ	</a:t>
            </a:r>
          </a:p>
          <a:p>
            <a:pPr>
              <a:defRPr/>
            </a:pPr>
            <a:r>
              <a:rPr lang="th-TH" sz="140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2.</a:t>
            </a:r>
            <a:r>
              <a:rPr lang="en-US" sz="140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Non </a:t>
            </a:r>
            <a:r>
              <a:rPr lang="en-US" sz="14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Trauma : </a:t>
            </a:r>
            <a:r>
              <a:rPr lang="en-US" sz="14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Fast  Track (Stroke MI , Severe  Sepsis)</a:t>
            </a:r>
          </a:p>
          <a:p>
            <a:pPr>
              <a:defRPr/>
            </a:pPr>
            <a:r>
              <a:rPr lang="en-US" sz="140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3.Disaster </a:t>
            </a:r>
            <a:r>
              <a:rPr lang="en-US" sz="14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Management : </a:t>
            </a:r>
            <a:r>
              <a:rPr lang="th-TH" sz="14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มีการประเมินความเสี่ยงระดับพื้นที่และมีแผนรองรับภัยพิบัติ  มีการจัดตั้งคณะกรรมการระดับจังหวัด</a:t>
            </a:r>
            <a:r>
              <a:rPr lang="en-US" sz="14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service delivery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27668" y="2708920"/>
            <a:ext cx="4435337" cy="95410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Health Need </a:t>
            </a:r>
            <a:r>
              <a:rPr lang="en-US" sz="14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</a:t>
            </a:r>
            <a:endParaRPr lang="en-US" sz="14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171450" lvl="0" indent="-171450">
              <a:buFont typeface="Wingdings" pitchFamily="2" charset="2"/>
              <a:buChar char="§"/>
            </a:pPr>
            <a:r>
              <a:rPr lang="th-TH" sz="14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ลดอัตราการเสียชีวิตจากการบาดเจ็บทางถนน</a:t>
            </a:r>
            <a:endParaRPr lang="en-US" sz="14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171450" lvl="0" indent="-171450">
              <a:buFont typeface="Wingdings" pitchFamily="2" charset="2"/>
              <a:buChar char="§"/>
            </a:pPr>
            <a:r>
              <a:rPr lang="th-TH" sz="14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เพิ่มประสิทธิภาพในการดูแลผู้ป่วยให้ได้มาตรฐาน</a:t>
            </a:r>
            <a:endParaRPr lang="en-US" sz="14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171450" lvl="0" indent="-171450">
              <a:buFont typeface="Wingdings" pitchFamily="2" charset="2"/>
              <a:buChar char="§"/>
            </a:pPr>
            <a:r>
              <a:rPr lang="th-TH" sz="14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เพิ่มศักยภาพการให้บริการของบุคลากรและ</a:t>
            </a:r>
            <a:r>
              <a:rPr lang="th-TH" sz="14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เครือข่าย</a:t>
            </a:r>
            <a:endParaRPr lang="en-US" sz="14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41431" y="2708920"/>
            <a:ext cx="4396511" cy="3108543"/>
          </a:xfrm>
          <a:prstGeom prst="rect">
            <a:avLst/>
          </a:prstGeom>
          <a:solidFill>
            <a:srgbClr val="FFFF99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Service  </a:t>
            </a:r>
            <a:r>
              <a:rPr lang="en-US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Gap :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85750" lvl="0" indent="-285750">
              <a:buFont typeface="Wingdings" pitchFamily="2" charset="2"/>
              <a:buChar char="§"/>
            </a:pP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มีพื้นที่เป็นจุดเสี่ยงต่อการเกิดอุบัติเหตุ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85750" lvl="0" indent="-285750">
              <a:buFont typeface="Wingdings" pitchFamily="2" charset="2"/>
              <a:buChar char="§"/>
            </a:pP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ผู้ป่วยบาดเจ็บทางถนนระดับวิกฤตสีแดง มารพ.ด้วยตนเองโดยไม่ผ่านระบบบริการการแพทย์ฉุกเฉิน  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85750" lvl="0" indent="-285750">
              <a:buFont typeface="Wingdings" pitchFamily="2" charset="2"/>
              <a:buChar char="§"/>
            </a:pP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แม้ว่ามีการตั้งหน่วยบริการการแพทย์ฉุกเฉินครอบคลุมในทุกพื้นที่ แต่ไม่พร้อมออกปฏิบัติงานในหลายพื้นที่และ อปท.ไม่เห็นความสำคัญในการตั้งหน่วยบริการการแพทย์ฉุกเฉิน  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85750" lvl="0" indent="-285750">
              <a:buFont typeface="Wingdings" pitchFamily="2" charset="2"/>
              <a:buChar char="§"/>
            </a:pP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บุคคลากรที่ออก</a:t>
            </a:r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EMS 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ใช้ชุดเดียวกับที่ทำงาน </a:t>
            </a:r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ER 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เนื่องจากมีบุคคลากรจำกัด ทำให้ออกเหตุได้ช้า   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85750" lvl="0" indent="-285750">
              <a:buFont typeface="Wingdings" pitchFamily="2" charset="2"/>
              <a:buChar char="§"/>
            </a:pP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แพทย์ศัลยกรรมทั่วไป</a:t>
            </a:r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,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แพทย์เวชศาสตร์ฉุกเฉิน</a:t>
            </a:r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วิสัญญีแพทย์ มีจำนวนไม่เพียงพอ ไม่มีแพทย์ศัลยกรรมอุบัติเหตุ</a:t>
            </a:r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,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ศัลยกรรมระบบประสาท</a:t>
            </a:r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,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สาขาย่อยอื่นๆที่จำเป็น                                                                                                 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9" name="ตาราง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3333993"/>
              </p:ext>
            </p:extLst>
          </p:nvPr>
        </p:nvGraphicFramePr>
        <p:xfrm>
          <a:off x="179512" y="856124"/>
          <a:ext cx="8745417" cy="163677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896544"/>
                <a:gridCol w="2664296"/>
                <a:gridCol w="1184577"/>
              </a:tblGrid>
              <a:tr h="288032"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u="none" strike="noStrike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Health </a:t>
                      </a:r>
                      <a:r>
                        <a:rPr lang="en-US" sz="14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Outcome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เป้าหมาย</a:t>
                      </a:r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ผลที่เป็นอยู่</a:t>
                      </a:r>
                    </a:p>
                  </a:txBody>
                  <a:tcPr marL="9525" marR="9525" marT="9525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1.</a:t>
                      </a:r>
                      <a:r>
                        <a:rPr lang="th-TH" altLang="th-TH" sz="1400" dirty="0" smtClean="0">
                          <a:solidFill>
                            <a:prstClr val="black"/>
                          </a:solidFill>
                          <a:latin typeface="Tahoma" pitchFamily="34" charset="0"/>
                          <a:cs typeface="Tahoma" pitchFamily="34" charset="0"/>
                        </a:rPr>
                        <a:t> ผู้ป่วยเสียชีวิตจากอุบัติเหตุทางถนน 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ไม่เกิน 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10</a:t>
                      </a:r>
                      <a:r>
                        <a:rPr lang="th-TH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ต่อแสน </a:t>
                      </a:r>
                      <a:r>
                        <a:rPr lang="th-TH" sz="14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ปชก</a:t>
                      </a:r>
                      <a:r>
                        <a:rPr lang="th-TH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. ในปี 2563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13.26</a:t>
                      </a:r>
                      <a:endParaRPr lang="th-TH" sz="1400" b="1" i="0" u="none" strike="noStrike" dirty="0" smtClean="0">
                        <a:solidFill>
                          <a:srgbClr val="FF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2.</a:t>
                      </a:r>
                      <a:r>
                        <a:rPr lang="th-TH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อัตราการ</a:t>
                      </a:r>
                      <a:r>
                        <a:rPr lang="th-TH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เสียชวิต</a:t>
                      </a:r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ผู้ป่วยใน จากการบาดเจ็บ(19 สาเหตุ) ที่มีค่า 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Ps Score ≥ 0.75</a:t>
                      </a:r>
                    </a:p>
                  </a:txBody>
                  <a:tcPr marL="9525" marR="9525" marT="9525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น้อยกว่าร้อยละ 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0.56</a:t>
                      </a:r>
                      <a:endParaRPr lang="th-TH" sz="1400" b="1" i="0" u="none" strike="noStrike" dirty="0">
                        <a:solidFill>
                          <a:srgbClr val="FF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3.</a:t>
                      </a:r>
                      <a:r>
                        <a:rPr lang="th-TH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อัตราส่วนของผู้ป่วยสีแดงและ 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Fast Tract </a:t>
                      </a:r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ที่มาด้วยระบบ 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EMS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เพิ่มขึ้นไม่น้อยกว่าร้อยละ 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20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56.20</a:t>
                      </a:r>
                    </a:p>
                  </a:txBody>
                  <a:tcPr marL="9525" marR="9525" marT="9525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4.</a:t>
                      </a:r>
                      <a:r>
                        <a:rPr lang="th-TH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อัตราการเสียชีวิตของผู้ป่วยฉุกเฉินที่รับไว้ในโรงพยาบาลภายใน 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24</a:t>
                      </a:r>
                      <a:r>
                        <a:rPr lang="th-TH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ชั่วโมง</a:t>
                      </a:r>
                    </a:p>
                  </a:txBody>
                  <a:tcPr marL="9525" marR="9525" marT="9525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น้อยกว่าร้อยละ 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5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1.09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9380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ชื่อเรื่อง 1"/>
          <p:cNvSpPr txBox="1">
            <a:spLocks noGrp="1"/>
          </p:cNvSpPr>
          <p:nvPr>
            <p:ph type="title"/>
          </p:nvPr>
        </p:nvSpPr>
        <p:spPr>
          <a:xfrm>
            <a:off x="71883" y="44624"/>
            <a:ext cx="8964613" cy="418058"/>
          </a:xfrm>
          <a:prstGeom prst="rect">
            <a:avLst/>
          </a:prstGeom>
          <a:solidFill>
            <a:srgbClr val="CC00FF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th-TH" sz="2800" b="1" dirty="0" smtClean="0">
                <a:latin typeface="TH Niramit AS" pitchFamily="2" charset="-34"/>
                <a:cs typeface="TH Niramit AS" pitchFamily="2" charset="-34"/>
              </a:rPr>
              <a:t> SP</a:t>
            </a:r>
            <a:r>
              <a:rPr lang="th-TH" altLang="th-TH" sz="2800" b="1" dirty="0" smtClean="0">
                <a:latin typeface="TH Niramit AS" pitchFamily="2" charset="-34"/>
                <a:cs typeface="TH Niramit AS" pitchFamily="2" charset="-34"/>
              </a:rPr>
              <a:t>  สาขาไต</a:t>
            </a:r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228103" y="2462198"/>
            <a:ext cx="4271889" cy="160043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Health Need </a:t>
            </a:r>
            <a:r>
              <a:rPr lang="en-US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: </a:t>
            </a:r>
            <a:r>
              <a:rPr lang="th-TH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จ.ตาก</a:t>
            </a:r>
            <a:r>
              <a:rPr lang="en-US" sz="1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	</a:t>
            </a:r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		</a:t>
            </a:r>
          </a:p>
          <a:p>
            <a:pPr marL="215900" indent="-215900">
              <a:buFont typeface="+mj-lt"/>
              <a:buAutoNum type="arabicPeriod"/>
              <a:defRPr/>
            </a:pP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ลดผู้ป่วย </a:t>
            </a:r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CKD 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รายใหม่ 	</a:t>
            </a:r>
          </a:p>
          <a:p>
            <a:pPr marL="215900" indent="-215900">
              <a:buFont typeface="+mj-lt"/>
              <a:buAutoNum type="arabicPeriod"/>
              <a:defRPr/>
            </a:pP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ลดผู้ป่วยล้างไตรายใหม่ , </a:t>
            </a:r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CKD control</a:t>
            </a:r>
          </a:p>
          <a:p>
            <a:pPr marL="215900" indent="-215900">
              <a:buFont typeface="+mj-lt"/>
              <a:buAutoNum type="arabicPeriod"/>
              <a:defRPr/>
            </a:pP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การบริการล้างไตด้วยเครื่องเพียงพอกับจำนวน</a:t>
            </a: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ผู้ป่วย</a:t>
            </a:r>
            <a:endParaRPr lang="th-TH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15900" indent="-215900">
              <a:buFont typeface="+mj-lt"/>
              <a:buAutoNum type="arabicPeriod"/>
              <a:defRPr/>
            </a:pP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การบริการล้างไตทางช่องท้องเพียงพอกับ</a:t>
            </a: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ผู้ป่วย</a:t>
            </a:r>
          </a:p>
          <a:p>
            <a:pPr marL="215900" indent="-215900">
              <a:buFont typeface="+mj-lt"/>
              <a:buAutoNum type="arabicPeriod"/>
              <a:defRPr/>
            </a:pP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เพิ่ม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ผู้ป่วยเปลี่ยนไต 		</a:t>
            </a: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184353" y="4221376"/>
            <a:ext cx="4271889" cy="2015936"/>
          </a:xfrm>
          <a:prstGeom prst="rect">
            <a:avLst/>
          </a:prstGeom>
          <a:solidFill>
            <a:srgbClr val="FFFF99"/>
          </a:solidFill>
        </p:spPr>
        <p:txBody>
          <a:bodyPr wrap="square">
            <a:spAutoFit/>
          </a:bodyPr>
          <a:lstStyle/>
          <a:p>
            <a:r>
              <a:rPr lang="en-US" sz="1300" b="1" dirty="0">
                <a:latin typeface="Tahoma" pitchFamily="34" charset="0"/>
                <a:ea typeface="Tahoma" pitchFamily="34" charset="0"/>
                <a:cs typeface="Tahoma" pitchFamily="34" charset="0"/>
              </a:rPr>
              <a:t>Service Gap</a:t>
            </a:r>
            <a:endParaRPr lang="en-US" sz="13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1. 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คัดกรอง </a:t>
            </a:r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CKD 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ในผู้ป่วย </a:t>
            </a:r>
            <a:r>
              <a:rPr lang="en-US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DM, </a:t>
            </a:r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HT </a:t>
            </a: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ต่ำกว่าเป้า</a:t>
            </a:r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	</a:t>
            </a:r>
          </a:p>
          <a:p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2. CKD clinic 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คุณภาพ		</a:t>
            </a:r>
          </a:p>
          <a:p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3. ผู้ป่วยโรคนิ่วในทางปัสสาวะจำนวนมาก	</a:t>
            </a:r>
          </a:p>
          <a:p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4. ขาดศัลยแพทย์ผ่าตัดหลอดเลือด		</a:t>
            </a:r>
          </a:p>
          <a:p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5. การบริการ </a:t>
            </a:r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hemodialysis 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ใน </a:t>
            </a:r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M2		</a:t>
            </a:r>
          </a:p>
          <a:p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6. 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การบริการ </a:t>
            </a:r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PD 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ใน </a:t>
            </a:r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M2 ,F1 -2 		</a:t>
            </a:r>
          </a:p>
          <a:p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7. 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ขาดผู้บริจาคอวัยวะ ขาดผู้ประสานงานปลูกถ่ายอวัยวะใน รพ.ตสม</a:t>
            </a:r>
            <a:endParaRPr lang="th-TH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สี่เหลี่ยมผืนผ้า 2"/>
          <p:cNvSpPr/>
          <p:nvPr/>
        </p:nvSpPr>
        <p:spPr>
          <a:xfrm>
            <a:off x="4549337" y="2492896"/>
            <a:ext cx="4463173" cy="3785652"/>
          </a:xfrm>
          <a:prstGeom prst="rect">
            <a:avLst/>
          </a:prstGeom>
          <a:solidFill>
            <a:srgbClr val="99FF66"/>
          </a:solidFill>
        </p:spPr>
        <p:txBody>
          <a:bodyPr wrap="square">
            <a:spAutoFit/>
          </a:bodyPr>
          <a:lstStyle/>
          <a:p>
            <a:r>
              <a:rPr lang="en-US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Designed Services </a:t>
            </a:r>
            <a:r>
              <a:rPr lang="en-US" sz="1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:</a:t>
            </a:r>
            <a:endParaRPr lang="en-US" sz="16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1. รณรงค์ให้ความรู้เรื่อง </a:t>
            </a:r>
            <a:r>
              <a:rPr lang="en-US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CKD </a:t>
            </a:r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แก่ประชาชน</a:t>
            </a: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ทั่วไป</a:t>
            </a:r>
            <a:endParaRPr lang="th-TH" sz="16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2. ปรับระบบคัดกรองโรคไต ใน </a:t>
            </a:r>
            <a:r>
              <a:rPr lang="en-US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DM HT </a:t>
            </a:r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เริ่มคัดกรองตั้งแต่ พ.ย.-ธ.ค. 		</a:t>
            </a:r>
          </a:p>
          <a:p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3. พํฒนา </a:t>
            </a:r>
            <a:r>
              <a:rPr lang="en-US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CKD clinic </a:t>
            </a:r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คุณภาพ ให้ครบทุกสาขา และผ่าน</a:t>
            </a: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เกณฑ์</a:t>
            </a:r>
            <a:endParaRPr lang="th-TH" sz="16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4. พัฒนาพยาบาลดูแลผู้ปวยล้างไตทางช่องท้อง </a:t>
            </a:r>
            <a:r>
              <a:rPr lang="en-US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PD nurse </a:t>
            </a:r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ในระดับ </a:t>
            </a:r>
            <a:r>
              <a:rPr lang="en-US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M2 		</a:t>
            </a:r>
          </a:p>
          <a:p>
            <a:r>
              <a:rPr lang="en-US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5. </a:t>
            </a:r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พัฒนาพยาบาลดูแลผู้ป่วยล้างไตทางช่องท้อง ระดับ </a:t>
            </a:r>
            <a:r>
              <a:rPr lang="en-US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F 1 - </a:t>
            </a:r>
            <a:r>
              <a:rPr lang="en-US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</a:t>
            </a:r>
            <a:endParaRPr lang="en-US" sz="16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US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6. </a:t>
            </a:r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รณรงค์ให้ความรู้เรื่องเปลี่ยนไต และบริจาคอวัยวะแก่เจ้าหน้าที่สาธารณสุข		</a:t>
            </a:r>
          </a:p>
          <a:p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7. รณรงค์ให้ความรู้เรื่องบริจาคอวัยวะแก่ประชาชน</a:t>
            </a: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ทั่วไป</a:t>
            </a:r>
            <a:endParaRPr lang="th-TH" sz="16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8. พัฒนาระบบ </a:t>
            </a:r>
            <a:r>
              <a:rPr lang="en-US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data center </a:t>
            </a:r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ของแต่ละ รพ.</a:t>
            </a:r>
            <a:endParaRPr lang="th-TH" sz="16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5" name="ตาราง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3304868"/>
              </p:ext>
            </p:extLst>
          </p:nvPr>
        </p:nvGraphicFramePr>
        <p:xfrm>
          <a:off x="554140" y="548680"/>
          <a:ext cx="8031167" cy="171678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629860"/>
                <a:gridCol w="1582003"/>
                <a:gridCol w="1819304"/>
              </a:tblGrid>
              <a:tr h="288032"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u="none" strike="noStrike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Health </a:t>
                      </a:r>
                      <a:r>
                        <a:rPr lang="en-US" sz="14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Outcome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เป้าหมาย</a:t>
                      </a:r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ผลที่เป็นอยู่</a:t>
                      </a:r>
                    </a:p>
                  </a:txBody>
                  <a:tcPr marL="9525" marR="9525" marT="9525" marB="0"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u="none" strike="noStrike" dirty="0">
                          <a:solidFill>
                            <a:srgbClr val="FF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 การคัดกรองโรคไต </a:t>
                      </a:r>
                      <a:r>
                        <a:rPr lang="en-US" sz="1400" u="none" strike="noStrike" dirty="0">
                          <a:solidFill>
                            <a:srgbClr val="FF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CKD </a:t>
                      </a:r>
                      <a:r>
                        <a:rPr lang="th-TH" sz="1400" u="none" strike="noStrike" dirty="0">
                          <a:solidFill>
                            <a:srgbClr val="FF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ใน </a:t>
                      </a:r>
                      <a:r>
                        <a:rPr lang="en-US" sz="1400" u="none" strike="noStrike" dirty="0">
                          <a:solidFill>
                            <a:srgbClr val="FF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DM </a:t>
                      </a:r>
                      <a:r>
                        <a:rPr lang="th-TH" sz="1400" u="none" strike="noStrike" dirty="0">
                          <a:solidFill>
                            <a:srgbClr val="FF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และ </a:t>
                      </a:r>
                      <a:r>
                        <a:rPr lang="en-US" sz="1400" u="none" strike="noStrike" dirty="0">
                          <a:solidFill>
                            <a:srgbClr val="FF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HT</a:t>
                      </a:r>
                      <a:endParaRPr 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&gt; 90%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70.09</a:t>
                      </a:r>
                      <a:endParaRPr lang="th-TH" sz="1400" b="1" i="0" u="none" strike="noStrike" dirty="0">
                        <a:solidFill>
                          <a:srgbClr val="FF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2. ผู้ป่วย </a:t>
                      </a:r>
                      <a:r>
                        <a:rPr lang="en-US" sz="1400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CKD </a:t>
                      </a:r>
                      <a:r>
                        <a:rPr lang="th-TH" sz="1400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ระยะ 3 - 5 จำนวนมาก </a:t>
                      </a:r>
                      <a:endParaRPr lang="th-TH" sz="1400" b="0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ลดลง &gt; 10%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56.20</a:t>
                      </a: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3. </a:t>
                      </a:r>
                      <a:r>
                        <a:rPr lang="th-TH" sz="1400" u="none" strike="noStrike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ผู้ป่วย </a:t>
                      </a:r>
                      <a:r>
                        <a:rPr lang="en-US" sz="140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CKD control - </a:t>
                      </a:r>
                      <a:r>
                        <a:rPr lang="en-US" sz="140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eGFR</a:t>
                      </a:r>
                      <a:r>
                        <a:rPr lang="en-US" sz="140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140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ลดลง &lt; 4 </a:t>
                      </a:r>
                      <a:r>
                        <a:rPr lang="en-US" sz="140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ml/min/1.73m2 /</a:t>
                      </a:r>
                      <a:r>
                        <a:rPr lang="th-TH" sz="140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ปี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&gt;50%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62.51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38125">
                <a:tc rowSpan="2">
                  <a:txBody>
                    <a:bodyPr/>
                    <a:lstStyle/>
                    <a:p>
                      <a:pPr algn="l" fontAlgn="t"/>
                      <a:r>
                        <a:rPr lang="th-TH" sz="140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4. ผู้ป่วยล้างไตรายใหม่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algn="l" fontAlgn="t"/>
                      <a:endParaRPr lang="th-TH" sz="14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th-TH" sz="140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ลดลง &gt; </a:t>
                      </a:r>
                      <a:r>
                        <a:rPr lang="th-TH" sz="1400" u="none" strike="noStrike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10%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ปี 2558 </a:t>
                      </a:r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=</a:t>
                      </a:r>
                      <a:r>
                        <a:rPr lang="th-TH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85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ราย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38125">
                <a:tc vMerge="1">
                  <a:txBody>
                    <a:bodyPr/>
                    <a:lstStyle/>
                    <a:p>
                      <a:pPr algn="l" fontAlgn="t"/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t"/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ปี 2559(6) </a:t>
                      </a:r>
                      <a:r>
                        <a:rPr lang="en-GB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= </a:t>
                      </a:r>
                      <a:r>
                        <a:rPr lang="th-TH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25 ราย</a:t>
                      </a: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5. ผู้ป่วยเปลี่ยนไต </a:t>
                      </a:r>
                      <a:endParaRPr lang="th-TH" sz="1400" b="0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&gt; 5 รายต่อปี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87708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23528" y="267038"/>
            <a:ext cx="3466728" cy="1505778"/>
          </a:xfrm>
          <a:solidFill>
            <a:schemeClr val="accent1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3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Health Need  </a:t>
            </a:r>
            <a:r>
              <a:rPr lang="th-TH" sz="13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สาขาไต</a:t>
            </a:r>
            <a:r>
              <a:rPr lang="en-US" sz="1300" dirty="0">
                <a:latin typeface="Tahoma" pitchFamily="34" charset="0"/>
                <a:ea typeface="Tahoma" pitchFamily="34" charset="0"/>
                <a:cs typeface="Tahoma" pitchFamily="34" charset="0"/>
              </a:rPr>
              <a:t>	</a:t>
            </a:r>
          </a:p>
          <a:p>
            <a:pPr marL="0" indent="0">
              <a:buNone/>
            </a:pPr>
            <a:r>
              <a:rPr lang="en-US" sz="1300" dirty="0">
                <a:latin typeface="Tahoma" pitchFamily="34" charset="0"/>
                <a:ea typeface="Tahoma" pitchFamily="34" charset="0"/>
                <a:cs typeface="Tahoma" pitchFamily="34" charset="0"/>
              </a:rPr>
              <a:t>1. </a:t>
            </a:r>
            <a:r>
              <a:rPr lang="th-TH" sz="1300" dirty="0">
                <a:latin typeface="Tahoma" pitchFamily="34" charset="0"/>
                <a:ea typeface="Tahoma" pitchFamily="34" charset="0"/>
                <a:cs typeface="Tahoma" pitchFamily="34" charset="0"/>
              </a:rPr>
              <a:t>ลด</a:t>
            </a:r>
            <a:r>
              <a:rPr lang="th-TH" sz="13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ผู้ป่วย </a:t>
            </a:r>
            <a:r>
              <a:rPr lang="en-US" sz="1300" dirty="0">
                <a:latin typeface="Tahoma" pitchFamily="34" charset="0"/>
                <a:ea typeface="Tahoma" pitchFamily="34" charset="0"/>
                <a:cs typeface="Tahoma" pitchFamily="34" charset="0"/>
              </a:rPr>
              <a:t>CKD </a:t>
            </a:r>
            <a:r>
              <a:rPr lang="th-TH" sz="1300" dirty="0">
                <a:latin typeface="Tahoma" pitchFamily="34" charset="0"/>
                <a:ea typeface="Tahoma" pitchFamily="34" charset="0"/>
                <a:cs typeface="Tahoma" pitchFamily="34" charset="0"/>
              </a:rPr>
              <a:t>รายใหม่ 	</a:t>
            </a:r>
          </a:p>
          <a:p>
            <a:pPr marL="0" indent="0">
              <a:buNone/>
            </a:pPr>
            <a:r>
              <a:rPr lang="th-TH" sz="1300" dirty="0">
                <a:latin typeface="Tahoma" pitchFamily="34" charset="0"/>
                <a:ea typeface="Tahoma" pitchFamily="34" charset="0"/>
                <a:cs typeface="Tahoma" pitchFamily="34" charset="0"/>
              </a:rPr>
              <a:t>2. ลด</a:t>
            </a:r>
            <a:r>
              <a:rPr lang="th-TH" sz="13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ผู้ป่วยล้าง</a:t>
            </a:r>
            <a:r>
              <a:rPr lang="th-TH" sz="1300" dirty="0">
                <a:latin typeface="Tahoma" pitchFamily="34" charset="0"/>
                <a:ea typeface="Tahoma" pitchFamily="34" charset="0"/>
                <a:cs typeface="Tahoma" pitchFamily="34" charset="0"/>
              </a:rPr>
              <a:t>ไตรายใหม่ 	</a:t>
            </a:r>
          </a:p>
          <a:p>
            <a:pPr marL="0" indent="0">
              <a:buNone/>
            </a:pPr>
            <a:r>
              <a:rPr lang="th-TH" sz="1300" dirty="0">
                <a:latin typeface="Tahoma" pitchFamily="34" charset="0"/>
                <a:ea typeface="Tahoma" pitchFamily="34" charset="0"/>
                <a:cs typeface="Tahoma" pitchFamily="34" charset="0"/>
              </a:rPr>
              <a:t>3. การล้างไตด้วยเครื่องเพียงพอกับ</a:t>
            </a:r>
            <a:r>
              <a:rPr lang="th-TH" sz="13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ผู้ป่วย</a:t>
            </a:r>
          </a:p>
          <a:p>
            <a:pPr marL="0" indent="0">
              <a:buNone/>
            </a:pPr>
            <a:r>
              <a:rPr lang="th-TH" sz="13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4. </a:t>
            </a:r>
            <a:r>
              <a:rPr lang="th-TH" sz="1300" dirty="0">
                <a:latin typeface="Tahoma" pitchFamily="34" charset="0"/>
                <a:ea typeface="Tahoma" pitchFamily="34" charset="0"/>
                <a:cs typeface="Tahoma" pitchFamily="34" charset="0"/>
              </a:rPr>
              <a:t>การบริการล้างไตทางช่องท้อง</a:t>
            </a:r>
            <a:r>
              <a:rPr lang="th-TH" sz="13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เพียงพอ</a:t>
            </a:r>
          </a:p>
          <a:p>
            <a:pPr marL="0" indent="0">
              <a:buNone/>
            </a:pPr>
            <a:r>
              <a:rPr lang="th-TH" sz="13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5. </a:t>
            </a:r>
            <a:r>
              <a:rPr lang="th-TH" sz="1300" dirty="0">
                <a:latin typeface="Tahoma" pitchFamily="34" charset="0"/>
                <a:ea typeface="Tahoma" pitchFamily="34" charset="0"/>
                <a:cs typeface="Tahoma" pitchFamily="34" charset="0"/>
              </a:rPr>
              <a:t>เพิ่มผู้ป่วยเปลี่ยนไต 	</a:t>
            </a: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3923928" y="116632"/>
            <a:ext cx="5040560" cy="1692771"/>
          </a:xfrm>
          <a:prstGeom prst="rect">
            <a:avLst/>
          </a:prstGeom>
          <a:solidFill>
            <a:srgbClr val="FFFF99"/>
          </a:solidFill>
        </p:spPr>
        <p:txBody>
          <a:bodyPr wrap="square">
            <a:spAutoFit/>
          </a:bodyPr>
          <a:lstStyle/>
          <a:p>
            <a:r>
              <a:rPr lang="en-US" sz="13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Service Gap </a:t>
            </a:r>
            <a:r>
              <a:rPr lang="th-TH" sz="13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สาขาไต</a:t>
            </a:r>
            <a:r>
              <a:rPr lang="en-US" sz="1300" dirty="0">
                <a:latin typeface="Tahoma" pitchFamily="34" charset="0"/>
                <a:ea typeface="Tahoma" pitchFamily="34" charset="0"/>
                <a:cs typeface="Tahoma" pitchFamily="34" charset="0"/>
              </a:rPr>
              <a:t>		</a:t>
            </a:r>
          </a:p>
          <a:p>
            <a:r>
              <a:rPr lang="en-US" sz="1300" dirty="0">
                <a:latin typeface="Tahoma" pitchFamily="34" charset="0"/>
                <a:ea typeface="Tahoma" pitchFamily="34" charset="0"/>
                <a:cs typeface="Tahoma" pitchFamily="34" charset="0"/>
              </a:rPr>
              <a:t>1. </a:t>
            </a:r>
            <a:r>
              <a:rPr lang="th-TH" sz="1300" dirty="0">
                <a:latin typeface="Tahoma" pitchFamily="34" charset="0"/>
                <a:ea typeface="Tahoma" pitchFamily="34" charset="0"/>
                <a:cs typeface="Tahoma" pitchFamily="34" charset="0"/>
              </a:rPr>
              <a:t>คัดกรอง </a:t>
            </a:r>
            <a:r>
              <a:rPr lang="en-US" sz="1300" dirty="0">
                <a:latin typeface="Tahoma" pitchFamily="34" charset="0"/>
                <a:ea typeface="Tahoma" pitchFamily="34" charset="0"/>
                <a:cs typeface="Tahoma" pitchFamily="34" charset="0"/>
              </a:rPr>
              <a:t>CKD </a:t>
            </a:r>
            <a:r>
              <a:rPr lang="th-TH" sz="1300" dirty="0">
                <a:latin typeface="Tahoma" pitchFamily="34" charset="0"/>
                <a:ea typeface="Tahoma" pitchFamily="34" charset="0"/>
                <a:cs typeface="Tahoma" pitchFamily="34" charset="0"/>
              </a:rPr>
              <a:t>ในผู้ป่วย </a:t>
            </a:r>
            <a:r>
              <a:rPr lang="en-US" sz="1300" dirty="0">
                <a:latin typeface="Tahoma" pitchFamily="34" charset="0"/>
                <a:ea typeface="Tahoma" pitchFamily="34" charset="0"/>
                <a:cs typeface="Tahoma" pitchFamily="34" charset="0"/>
              </a:rPr>
              <a:t>DM HT 		</a:t>
            </a:r>
          </a:p>
          <a:p>
            <a:r>
              <a:rPr lang="en-US" sz="1300" dirty="0">
                <a:latin typeface="Tahoma" pitchFamily="34" charset="0"/>
                <a:ea typeface="Tahoma" pitchFamily="34" charset="0"/>
                <a:cs typeface="Tahoma" pitchFamily="34" charset="0"/>
              </a:rPr>
              <a:t>2. CKD clinic </a:t>
            </a:r>
            <a:r>
              <a:rPr lang="th-TH" sz="1300" dirty="0">
                <a:latin typeface="Tahoma" pitchFamily="34" charset="0"/>
                <a:ea typeface="Tahoma" pitchFamily="34" charset="0"/>
                <a:cs typeface="Tahoma" pitchFamily="34" charset="0"/>
              </a:rPr>
              <a:t>คุณภาพ		</a:t>
            </a:r>
          </a:p>
          <a:p>
            <a:r>
              <a:rPr lang="th-TH" sz="1300" dirty="0">
                <a:latin typeface="Tahoma" pitchFamily="34" charset="0"/>
                <a:ea typeface="Tahoma" pitchFamily="34" charset="0"/>
                <a:cs typeface="Tahoma" pitchFamily="34" charset="0"/>
              </a:rPr>
              <a:t>3. ผู้ป่วยโรคนิ่วในทางปัสสาวะจำนวนมาก	</a:t>
            </a:r>
            <a:endParaRPr lang="th-TH" sz="13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th-TH" sz="13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4</a:t>
            </a:r>
            <a:r>
              <a:rPr lang="th-TH" sz="1300" dirty="0">
                <a:latin typeface="Tahoma" pitchFamily="34" charset="0"/>
                <a:ea typeface="Tahoma" pitchFamily="34" charset="0"/>
                <a:cs typeface="Tahoma" pitchFamily="34" charset="0"/>
              </a:rPr>
              <a:t>. ขาดศัลยแพทย์ผ่าตัดหลอดเลือด		</a:t>
            </a:r>
          </a:p>
          <a:p>
            <a:r>
              <a:rPr lang="th-TH" sz="1300" dirty="0">
                <a:latin typeface="Tahoma" pitchFamily="34" charset="0"/>
                <a:ea typeface="Tahoma" pitchFamily="34" charset="0"/>
                <a:cs typeface="Tahoma" pitchFamily="34" charset="0"/>
              </a:rPr>
              <a:t>5. การบริการ </a:t>
            </a:r>
            <a:r>
              <a:rPr lang="en-US" sz="1300" dirty="0">
                <a:latin typeface="Tahoma" pitchFamily="34" charset="0"/>
                <a:ea typeface="Tahoma" pitchFamily="34" charset="0"/>
                <a:cs typeface="Tahoma" pitchFamily="34" charset="0"/>
              </a:rPr>
              <a:t>hemodialysis </a:t>
            </a:r>
            <a:r>
              <a:rPr lang="th-TH" sz="1300" dirty="0">
                <a:latin typeface="Tahoma" pitchFamily="34" charset="0"/>
                <a:ea typeface="Tahoma" pitchFamily="34" charset="0"/>
                <a:cs typeface="Tahoma" pitchFamily="34" charset="0"/>
              </a:rPr>
              <a:t>ใน </a:t>
            </a:r>
            <a:r>
              <a:rPr lang="en-US" sz="1300" dirty="0">
                <a:latin typeface="Tahoma" pitchFamily="34" charset="0"/>
                <a:ea typeface="Tahoma" pitchFamily="34" charset="0"/>
                <a:cs typeface="Tahoma" pitchFamily="34" charset="0"/>
              </a:rPr>
              <a:t>M2		</a:t>
            </a:r>
          </a:p>
          <a:p>
            <a:r>
              <a:rPr lang="en-US" sz="1300" dirty="0">
                <a:latin typeface="Tahoma" pitchFamily="34" charset="0"/>
                <a:ea typeface="Tahoma" pitchFamily="34" charset="0"/>
                <a:cs typeface="Tahoma" pitchFamily="34" charset="0"/>
              </a:rPr>
              <a:t>6. </a:t>
            </a:r>
            <a:r>
              <a:rPr lang="th-TH" sz="1300" dirty="0">
                <a:latin typeface="Tahoma" pitchFamily="34" charset="0"/>
                <a:ea typeface="Tahoma" pitchFamily="34" charset="0"/>
                <a:cs typeface="Tahoma" pitchFamily="34" charset="0"/>
              </a:rPr>
              <a:t>การบริการ </a:t>
            </a:r>
            <a:r>
              <a:rPr lang="en-US" sz="1300" dirty="0">
                <a:latin typeface="Tahoma" pitchFamily="34" charset="0"/>
                <a:ea typeface="Tahoma" pitchFamily="34" charset="0"/>
                <a:cs typeface="Tahoma" pitchFamily="34" charset="0"/>
              </a:rPr>
              <a:t>PD </a:t>
            </a:r>
            <a:r>
              <a:rPr lang="th-TH" sz="1300" dirty="0">
                <a:latin typeface="Tahoma" pitchFamily="34" charset="0"/>
                <a:ea typeface="Tahoma" pitchFamily="34" charset="0"/>
                <a:cs typeface="Tahoma" pitchFamily="34" charset="0"/>
              </a:rPr>
              <a:t>ใน </a:t>
            </a:r>
            <a:r>
              <a:rPr lang="en-US" sz="1300" dirty="0">
                <a:latin typeface="Tahoma" pitchFamily="34" charset="0"/>
                <a:ea typeface="Tahoma" pitchFamily="34" charset="0"/>
                <a:cs typeface="Tahoma" pitchFamily="34" charset="0"/>
              </a:rPr>
              <a:t>M2 ,F1 -2 		</a:t>
            </a:r>
          </a:p>
          <a:p>
            <a:r>
              <a:rPr lang="en-US" sz="1300" dirty="0">
                <a:latin typeface="Tahoma" pitchFamily="34" charset="0"/>
                <a:ea typeface="Tahoma" pitchFamily="34" charset="0"/>
                <a:cs typeface="Tahoma" pitchFamily="34" charset="0"/>
              </a:rPr>
              <a:t>7. </a:t>
            </a:r>
            <a:r>
              <a:rPr lang="th-TH" sz="1300" dirty="0">
                <a:latin typeface="Tahoma" pitchFamily="34" charset="0"/>
                <a:ea typeface="Tahoma" pitchFamily="34" charset="0"/>
                <a:cs typeface="Tahoma" pitchFamily="34" charset="0"/>
              </a:rPr>
              <a:t>ขาดผู้บริจาคอวัยวะ ขาดผู้ประสานงานปลูกถ่ายอวัยวะใน รพ.</a:t>
            </a:r>
            <a:r>
              <a:rPr lang="th-TH" sz="13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ตสม</a:t>
            </a:r>
            <a:endParaRPr lang="th-TH" sz="13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7" name="ตาราง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7510132"/>
              </p:ext>
            </p:extLst>
          </p:nvPr>
        </p:nvGraphicFramePr>
        <p:xfrm>
          <a:off x="323528" y="3891880"/>
          <a:ext cx="8568952" cy="27774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96144"/>
                <a:gridCol w="1080120"/>
                <a:gridCol w="1080120"/>
                <a:gridCol w="5112568"/>
              </a:tblGrid>
              <a:tr h="288032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05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โรงพยาบาล</a:t>
                      </a:r>
                      <a:endParaRPr lang="th-TH" sz="105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Health  Need 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Service  Gap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05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105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มาตรการสำคัญในการจัดการบริการสุขภาพ </a:t>
                      </a:r>
                      <a:r>
                        <a:rPr lang="th-TH" sz="1050" b="1" u="none" strike="noStrike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 </a:t>
                      </a:r>
                      <a:r>
                        <a:rPr lang="en-US" sz="105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Service Delivery)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algn="l" fontAlgn="t"/>
                      <a:r>
                        <a:rPr lang="th-TH" sz="105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1. </a:t>
                      </a:r>
                      <a:r>
                        <a:rPr lang="th-TH" sz="1050" u="none" strike="noStrike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รพ.ตสม.(</a:t>
                      </a:r>
                      <a:r>
                        <a:rPr lang="en-US" sz="105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S)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05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1,2,4,5</a:t>
                      </a:r>
                      <a:endParaRPr lang="th-TH" sz="105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05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1,2,3,4,7</a:t>
                      </a:r>
                      <a:endParaRPr lang="th-TH" sz="105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1,2,3,4,5,6,7,8  clinic </a:t>
                      </a:r>
                      <a:r>
                        <a:rPr lang="th-TH" sz="105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โรคนิ่ว , ส่งอบรมศัลยแพนย์ผ่าตัดหลอดเลือด , จัดตั้ง </a:t>
                      </a:r>
                      <a:r>
                        <a:rPr lang="en-US" sz="105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transplant coordinator </a:t>
                      </a:r>
                      <a:endParaRPr lang="en-US" sz="1050" b="0" i="0" u="none" strike="noStrike" dirty="0">
                        <a:solidFill>
                          <a:srgbClr val="FF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7175">
                <a:tc>
                  <a:txBody>
                    <a:bodyPr/>
                    <a:lstStyle/>
                    <a:p>
                      <a:pPr algn="l" fontAlgn="b"/>
                      <a:r>
                        <a:rPr lang="th-TH" sz="1050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2. รพ.แม่สอด (</a:t>
                      </a:r>
                      <a:r>
                        <a:rPr lang="en-US" sz="1050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S)</a:t>
                      </a:r>
                      <a:endParaRPr lang="en-US" sz="1050" b="1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50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1,2,5</a:t>
                      </a:r>
                      <a:endParaRPr lang="th-TH" sz="1050" b="0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50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1,2,3,7</a:t>
                      </a:r>
                      <a:endParaRPr lang="th-TH" sz="1050" b="0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1,2,3,4,5,6,7,8 clinic </a:t>
                      </a:r>
                      <a:r>
                        <a:rPr lang="th-TH" sz="105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โรคนิ่ว </a:t>
                      </a:r>
                      <a:endParaRPr lang="th-TH" sz="1050" b="0" i="0" u="none" strike="noStrike" dirty="0">
                        <a:solidFill>
                          <a:srgbClr val="FF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7175">
                <a:tc>
                  <a:txBody>
                    <a:bodyPr/>
                    <a:lstStyle/>
                    <a:p>
                      <a:pPr algn="l" fontAlgn="b"/>
                      <a:r>
                        <a:rPr lang="th-TH" sz="1050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3.รพ.อุ้มผาง (</a:t>
                      </a:r>
                      <a:r>
                        <a:rPr lang="en-US" sz="1050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M2)</a:t>
                      </a:r>
                      <a:endParaRPr lang="en-US" sz="1050" b="1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50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1,2,3,4</a:t>
                      </a:r>
                      <a:endParaRPr lang="th-TH" sz="1050" b="0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5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1,2,6</a:t>
                      </a:r>
                      <a:endParaRPr lang="th-TH" sz="105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5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1,2,3,4,5,6,7,8 </a:t>
                      </a:r>
                      <a:endParaRPr lang="th-TH" sz="1050" b="0" i="0" u="none" strike="noStrike" dirty="0">
                        <a:solidFill>
                          <a:srgbClr val="FF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7175">
                <a:tc>
                  <a:txBody>
                    <a:bodyPr/>
                    <a:lstStyle/>
                    <a:p>
                      <a:pPr algn="l" fontAlgn="b"/>
                      <a:r>
                        <a:rPr lang="th-TH" sz="1050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4.รพ.ท่าสองยาง (</a:t>
                      </a:r>
                      <a:r>
                        <a:rPr lang="en-US" sz="1050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M2)</a:t>
                      </a:r>
                      <a:endParaRPr lang="en-US" sz="1050" b="1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50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1,2,3,4</a:t>
                      </a:r>
                      <a:endParaRPr lang="th-TH" sz="1050" b="0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50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1,2,5,6</a:t>
                      </a:r>
                      <a:endParaRPr lang="th-TH" sz="1050" b="0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5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1,2,3,4,5,6,7,8 เตรียม </a:t>
                      </a:r>
                      <a:r>
                        <a:rPr lang="en-US" sz="105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HD unit </a:t>
                      </a:r>
                      <a:endParaRPr lang="en-US" sz="1050" b="0" i="0" u="none" strike="noStrike" dirty="0">
                        <a:solidFill>
                          <a:srgbClr val="FF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7175">
                <a:tc>
                  <a:txBody>
                    <a:bodyPr/>
                    <a:lstStyle/>
                    <a:p>
                      <a:pPr algn="l" fontAlgn="b"/>
                      <a:r>
                        <a:rPr lang="th-TH" sz="1050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6. รพ.แม่ระมาด (</a:t>
                      </a:r>
                      <a:r>
                        <a:rPr lang="en-US" sz="1050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F2)</a:t>
                      </a:r>
                      <a:endParaRPr lang="en-US" sz="1050" b="1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50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1,2,3,4</a:t>
                      </a:r>
                      <a:endParaRPr lang="th-TH" sz="1050" b="0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50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1,2,6</a:t>
                      </a:r>
                      <a:endParaRPr lang="th-TH" sz="1050" b="0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5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1,2,3,5,6,7,8</a:t>
                      </a:r>
                      <a:endParaRPr lang="th-TH" sz="1050" b="0" i="0" u="none" strike="noStrike" dirty="0">
                        <a:solidFill>
                          <a:srgbClr val="FF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7175">
                <a:tc>
                  <a:txBody>
                    <a:bodyPr/>
                    <a:lstStyle/>
                    <a:p>
                      <a:pPr algn="l" fontAlgn="b"/>
                      <a:r>
                        <a:rPr lang="th-TH" sz="1050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7. รพ.พบพระ (</a:t>
                      </a:r>
                      <a:r>
                        <a:rPr lang="en-US" sz="1050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F2)</a:t>
                      </a:r>
                      <a:endParaRPr lang="en-US" sz="1050" b="1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50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1,2,3,4</a:t>
                      </a:r>
                      <a:endParaRPr lang="th-TH" sz="1050" b="0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50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1,2,6</a:t>
                      </a:r>
                      <a:endParaRPr lang="th-TH" sz="1050" b="0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5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1,2,3,5,6,7,8</a:t>
                      </a:r>
                      <a:endParaRPr lang="th-TH" sz="1050" b="0" i="0" u="none" strike="noStrike" dirty="0">
                        <a:solidFill>
                          <a:srgbClr val="FF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7175">
                <a:tc>
                  <a:txBody>
                    <a:bodyPr/>
                    <a:lstStyle/>
                    <a:p>
                      <a:pPr algn="l" fontAlgn="b"/>
                      <a:r>
                        <a:rPr lang="th-TH" sz="1050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3. รพ.บ้านตาก (</a:t>
                      </a:r>
                      <a:r>
                        <a:rPr lang="en-US" sz="1050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F2)</a:t>
                      </a:r>
                      <a:endParaRPr lang="en-US" sz="1050" b="1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50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1,2,3,4</a:t>
                      </a:r>
                      <a:endParaRPr lang="th-TH" sz="1050" b="0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50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1,2,6</a:t>
                      </a:r>
                      <a:endParaRPr lang="th-TH" sz="1050" b="0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5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1,2,3,5,6,7,8</a:t>
                      </a:r>
                      <a:endParaRPr lang="th-TH" sz="1050" b="0" i="0" u="none" strike="noStrike" dirty="0">
                        <a:solidFill>
                          <a:srgbClr val="FF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7175">
                <a:tc>
                  <a:txBody>
                    <a:bodyPr/>
                    <a:lstStyle/>
                    <a:p>
                      <a:pPr algn="l" fontAlgn="b"/>
                      <a:r>
                        <a:rPr lang="th-TH" sz="1050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4. รพ.สามเงา (</a:t>
                      </a:r>
                      <a:r>
                        <a:rPr lang="en-US" sz="1050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F2)</a:t>
                      </a:r>
                      <a:endParaRPr lang="en-US" sz="1050" b="1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50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1,2,3,4</a:t>
                      </a:r>
                      <a:endParaRPr lang="th-TH" sz="1050" b="0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50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1,2,6</a:t>
                      </a:r>
                      <a:endParaRPr lang="th-TH" sz="1050" b="0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5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1,2,3,5,6,7,8</a:t>
                      </a:r>
                      <a:endParaRPr lang="th-TH" sz="1050" b="0" i="0" u="none" strike="noStrike" dirty="0">
                        <a:solidFill>
                          <a:srgbClr val="FF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7175">
                <a:tc>
                  <a:txBody>
                    <a:bodyPr/>
                    <a:lstStyle/>
                    <a:p>
                      <a:pPr algn="l" fontAlgn="b"/>
                      <a:r>
                        <a:rPr lang="th-TH" sz="1050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5. รพ.วังเจ้า (</a:t>
                      </a:r>
                      <a:r>
                        <a:rPr lang="en-US" sz="1050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F3)</a:t>
                      </a:r>
                      <a:endParaRPr lang="en-US" sz="1050" b="1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50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1,2,3,4</a:t>
                      </a:r>
                      <a:endParaRPr lang="th-TH" sz="1050" b="0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50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1,2,6</a:t>
                      </a:r>
                      <a:endParaRPr lang="th-TH" sz="1050" b="0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5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1,2,3,5,6,7,8</a:t>
                      </a:r>
                      <a:endParaRPr lang="th-TH" sz="1050" b="0" i="0" u="none" strike="noStrike" dirty="0">
                        <a:solidFill>
                          <a:srgbClr val="FF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สี่เหลี่ยมผืนผ้า 7"/>
          <p:cNvSpPr/>
          <p:nvPr/>
        </p:nvSpPr>
        <p:spPr>
          <a:xfrm>
            <a:off x="251520" y="1896214"/>
            <a:ext cx="8688982" cy="1892826"/>
          </a:xfrm>
          <a:prstGeom prst="rect">
            <a:avLst/>
          </a:prstGeom>
          <a:solidFill>
            <a:srgbClr val="99FF66"/>
          </a:solidFill>
        </p:spPr>
        <p:txBody>
          <a:bodyPr wrap="square">
            <a:spAutoFit/>
          </a:bodyPr>
          <a:lstStyle/>
          <a:p>
            <a:r>
              <a:rPr lang="en-US" sz="1300" b="1" dirty="0">
                <a:latin typeface="Tahoma" pitchFamily="34" charset="0"/>
                <a:ea typeface="Tahoma" pitchFamily="34" charset="0"/>
                <a:cs typeface="Tahoma" pitchFamily="34" charset="0"/>
              </a:rPr>
              <a:t>Designed Services </a:t>
            </a:r>
            <a:r>
              <a:rPr lang="en-US" sz="13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:</a:t>
            </a:r>
            <a:endParaRPr lang="en-US" sz="13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th-TH" sz="1300" dirty="0">
                <a:latin typeface="Tahoma" pitchFamily="34" charset="0"/>
                <a:ea typeface="Tahoma" pitchFamily="34" charset="0"/>
                <a:cs typeface="Tahoma" pitchFamily="34" charset="0"/>
              </a:rPr>
              <a:t>1. รณรงค์ให้ความรู้เรื่อง </a:t>
            </a:r>
            <a:r>
              <a:rPr lang="en-US" sz="1300" dirty="0">
                <a:latin typeface="Tahoma" pitchFamily="34" charset="0"/>
                <a:ea typeface="Tahoma" pitchFamily="34" charset="0"/>
                <a:cs typeface="Tahoma" pitchFamily="34" charset="0"/>
              </a:rPr>
              <a:t>CKD </a:t>
            </a:r>
            <a:r>
              <a:rPr lang="th-TH" sz="1300" dirty="0">
                <a:latin typeface="Tahoma" pitchFamily="34" charset="0"/>
                <a:ea typeface="Tahoma" pitchFamily="34" charset="0"/>
                <a:cs typeface="Tahoma" pitchFamily="34" charset="0"/>
              </a:rPr>
              <a:t>แก่ประชาชน</a:t>
            </a:r>
            <a:r>
              <a:rPr lang="th-TH" sz="13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ทั่วไป</a:t>
            </a:r>
            <a:endParaRPr lang="th-TH" sz="13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th-TH" sz="1300" dirty="0">
                <a:latin typeface="Tahoma" pitchFamily="34" charset="0"/>
                <a:ea typeface="Tahoma" pitchFamily="34" charset="0"/>
                <a:cs typeface="Tahoma" pitchFamily="34" charset="0"/>
              </a:rPr>
              <a:t>2. ปรับระบบคัดกรองโรคไต ใน </a:t>
            </a:r>
            <a:r>
              <a:rPr lang="en-US" sz="1300" dirty="0">
                <a:latin typeface="Tahoma" pitchFamily="34" charset="0"/>
                <a:ea typeface="Tahoma" pitchFamily="34" charset="0"/>
                <a:cs typeface="Tahoma" pitchFamily="34" charset="0"/>
              </a:rPr>
              <a:t>DM HT </a:t>
            </a:r>
            <a:r>
              <a:rPr lang="th-TH" sz="1300" dirty="0">
                <a:latin typeface="Tahoma" pitchFamily="34" charset="0"/>
                <a:ea typeface="Tahoma" pitchFamily="34" charset="0"/>
                <a:cs typeface="Tahoma" pitchFamily="34" charset="0"/>
              </a:rPr>
              <a:t>เริ่มคัดกรองตั้งแต่ พ.ย.-ธ.ค. 		</a:t>
            </a:r>
          </a:p>
          <a:p>
            <a:r>
              <a:rPr lang="th-TH" sz="1300" dirty="0">
                <a:latin typeface="Tahoma" pitchFamily="34" charset="0"/>
                <a:ea typeface="Tahoma" pitchFamily="34" charset="0"/>
                <a:cs typeface="Tahoma" pitchFamily="34" charset="0"/>
              </a:rPr>
              <a:t>3. พํฒนา </a:t>
            </a:r>
            <a:r>
              <a:rPr lang="en-US" sz="1300" dirty="0">
                <a:latin typeface="Tahoma" pitchFamily="34" charset="0"/>
                <a:ea typeface="Tahoma" pitchFamily="34" charset="0"/>
                <a:cs typeface="Tahoma" pitchFamily="34" charset="0"/>
              </a:rPr>
              <a:t>CKD clinic </a:t>
            </a:r>
            <a:r>
              <a:rPr lang="th-TH" sz="1300" dirty="0">
                <a:latin typeface="Tahoma" pitchFamily="34" charset="0"/>
                <a:ea typeface="Tahoma" pitchFamily="34" charset="0"/>
                <a:cs typeface="Tahoma" pitchFamily="34" charset="0"/>
              </a:rPr>
              <a:t>คุณภาพ ให้ครบทุกสาขา และผ่าน</a:t>
            </a:r>
            <a:r>
              <a:rPr lang="th-TH" sz="13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เกณฑ์</a:t>
            </a:r>
            <a:endParaRPr lang="th-TH" sz="13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th-TH" sz="1300" dirty="0">
                <a:latin typeface="Tahoma" pitchFamily="34" charset="0"/>
                <a:ea typeface="Tahoma" pitchFamily="34" charset="0"/>
                <a:cs typeface="Tahoma" pitchFamily="34" charset="0"/>
              </a:rPr>
              <a:t>4. พัฒนาพยาบาลดูแลผู้ปวยล้างไตทางช่องท้อง </a:t>
            </a:r>
            <a:r>
              <a:rPr lang="en-US" sz="1300" dirty="0">
                <a:latin typeface="Tahoma" pitchFamily="34" charset="0"/>
                <a:ea typeface="Tahoma" pitchFamily="34" charset="0"/>
                <a:cs typeface="Tahoma" pitchFamily="34" charset="0"/>
              </a:rPr>
              <a:t>PD nurse </a:t>
            </a:r>
            <a:r>
              <a:rPr lang="th-TH" sz="1300" dirty="0">
                <a:latin typeface="Tahoma" pitchFamily="34" charset="0"/>
                <a:ea typeface="Tahoma" pitchFamily="34" charset="0"/>
                <a:cs typeface="Tahoma" pitchFamily="34" charset="0"/>
              </a:rPr>
              <a:t>ในระดับ </a:t>
            </a:r>
            <a:r>
              <a:rPr lang="en-US" sz="1300" dirty="0">
                <a:latin typeface="Tahoma" pitchFamily="34" charset="0"/>
                <a:ea typeface="Tahoma" pitchFamily="34" charset="0"/>
                <a:cs typeface="Tahoma" pitchFamily="34" charset="0"/>
              </a:rPr>
              <a:t>M2 		</a:t>
            </a:r>
          </a:p>
          <a:p>
            <a:r>
              <a:rPr lang="en-US" sz="1300" dirty="0">
                <a:latin typeface="Tahoma" pitchFamily="34" charset="0"/>
                <a:ea typeface="Tahoma" pitchFamily="34" charset="0"/>
                <a:cs typeface="Tahoma" pitchFamily="34" charset="0"/>
              </a:rPr>
              <a:t>5. </a:t>
            </a:r>
            <a:r>
              <a:rPr lang="th-TH" sz="1300" dirty="0">
                <a:latin typeface="Tahoma" pitchFamily="34" charset="0"/>
                <a:ea typeface="Tahoma" pitchFamily="34" charset="0"/>
                <a:cs typeface="Tahoma" pitchFamily="34" charset="0"/>
              </a:rPr>
              <a:t>พัฒนาพยาบาลดูแลผู้ป่วยล้างไตทางช่องท้อง ระดับ </a:t>
            </a:r>
            <a:r>
              <a:rPr lang="en-US" sz="1300" dirty="0">
                <a:latin typeface="Tahoma" pitchFamily="34" charset="0"/>
                <a:ea typeface="Tahoma" pitchFamily="34" charset="0"/>
                <a:cs typeface="Tahoma" pitchFamily="34" charset="0"/>
              </a:rPr>
              <a:t>F 1 - </a:t>
            </a:r>
            <a:r>
              <a:rPr lang="en-US" sz="13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</a:t>
            </a:r>
            <a:endParaRPr lang="en-US" sz="13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US" sz="1300" dirty="0">
                <a:latin typeface="Tahoma" pitchFamily="34" charset="0"/>
                <a:ea typeface="Tahoma" pitchFamily="34" charset="0"/>
                <a:cs typeface="Tahoma" pitchFamily="34" charset="0"/>
              </a:rPr>
              <a:t>6. </a:t>
            </a:r>
            <a:r>
              <a:rPr lang="th-TH" sz="1300" dirty="0">
                <a:latin typeface="Tahoma" pitchFamily="34" charset="0"/>
                <a:ea typeface="Tahoma" pitchFamily="34" charset="0"/>
                <a:cs typeface="Tahoma" pitchFamily="34" charset="0"/>
              </a:rPr>
              <a:t>รณรงค์ให้ความรู้เรื่องเปลี่ยนไต และบริจาคอวัยวะแก่เจ้าหน้าที่สาธารณสุข		</a:t>
            </a:r>
          </a:p>
          <a:p>
            <a:r>
              <a:rPr lang="th-TH" sz="1300" dirty="0">
                <a:latin typeface="Tahoma" pitchFamily="34" charset="0"/>
                <a:ea typeface="Tahoma" pitchFamily="34" charset="0"/>
                <a:cs typeface="Tahoma" pitchFamily="34" charset="0"/>
              </a:rPr>
              <a:t>7. รณรงค์ให้ความรู้เรื่องบริจาคอวัยวะแก่ประชาชน</a:t>
            </a:r>
            <a:r>
              <a:rPr lang="th-TH" sz="13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ทั่วไป</a:t>
            </a:r>
            <a:endParaRPr lang="th-TH" sz="13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th-TH" sz="1300" dirty="0">
                <a:latin typeface="Tahoma" pitchFamily="34" charset="0"/>
                <a:ea typeface="Tahoma" pitchFamily="34" charset="0"/>
                <a:cs typeface="Tahoma" pitchFamily="34" charset="0"/>
              </a:rPr>
              <a:t>8. พัฒนาระบบ </a:t>
            </a:r>
            <a:r>
              <a:rPr lang="en-US" sz="1300" dirty="0">
                <a:latin typeface="Tahoma" pitchFamily="34" charset="0"/>
                <a:ea typeface="Tahoma" pitchFamily="34" charset="0"/>
                <a:cs typeface="Tahoma" pitchFamily="34" charset="0"/>
              </a:rPr>
              <a:t>data center </a:t>
            </a:r>
            <a:r>
              <a:rPr lang="th-TH" sz="1300" dirty="0">
                <a:latin typeface="Tahoma" pitchFamily="34" charset="0"/>
                <a:ea typeface="Tahoma" pitchFamily="34" charset="0"/>
                <a:cs typeface="Tahoma" pitchFamily="34" charset="0"/>
              </a:rPr>
              <a:t>ของแต่ละ รพ.</a:t>
            </a:r>
            <a:endParaRPr lang="th-TH" sz="13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859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สี่เหลี่ยมผืนผ้า 4"/>
          <p:cNvSpPr/>
          <p:nvPr/>
        </p:nvSpPr>
        <p:spPr>
          <a:xfrm>
            <a:off x="4499992" y="2173793"/>
            <a:ext cx="4501164" cy="183127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th-TH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1200" b="1" dirty="0">
                <a:latin typeface="Tahoma" pitchFamily="34" charset="0"/>
                <a:ea typeface="Tahoma" pitchFamily="34" charset="0"/>
                <a:cs typeface="Tahoma" pitchFamily="34" charset="0"/>
              </a:rPr>
              <a:t>Service Gap</a:t>
            </a:r>
            <a:r>
              <a:rPr lang="en-US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 :</a:t>
            </a:r>
          </a:p>
          <a:p>
            <a:pPr marL="252000" lvl="0" indent="-252000">
              <a:buFont typeface="Wingdings" pitchFamily="2" charset="2"/>
              <a:buChar char="§"/>
            </a:pPr>
            <a:r>
              <a:rPr lang="th-TH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ขาดทันตาภิบาลทำให้การให้บริการ ใน รพ.สต. ไม่ครบถ้วน/ไม่ครอบคลุม ทุกกลุ่มเป้าหมาย ทุกกิจกรรม/ให้บริการไม่ได้ตามเกณฑ์ โดยเฉพาะงานส่งเสริมป้องกันในเด็ก</a:t>
            </a:r>
            <a:r>
              <a:rPr lang="en-US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0-2</a:t>
            </a:r>
            <a:r>
              <a:rPr lang="th-TH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ปียังไม่ครอบคลุมทุกพื้นที่ </a:t>
            </a:r>
            <a:endParaRPr lang="en-US" sz="12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52000" lvl="0" indent="-252000">
              <a:buFont typeface="Wingdings" pitchFamily="2" charset="2"/>
              <a:buChar char="§"/>
            </a:pPr>
            <a:r>
              <a:rPr lang="th-TH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มีความแออัดของการให้บริการรักษาทางทันตกรรมในโรงพยาบาล สถานที่ให้บริการคับแคบ ไม่สามารถขยายจุดให้บริการเพิ่มขึ้นได้</a:t>
            </a:r>
            <a:endParaRPr lang="en-US" sz="12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52000" lvl="0" indent="-252000">
              <a:buFont typeface="Wingdings" pitchFamily="2" charset="2"/>
              <a:buChar char="§"/>
            </a:pPr>
            <a:r>
              <a:rPr lang="th-TH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ขาดครุภัณฑ์สำหรับให้บริการจัดฟันในผู้ป่วยปากแหว่งเพดานโหว่ เพื่อลดการส่งต่อ</a:t>
            </a:r>
            <a:endParaRPr lang="en-US" sz="12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2844" y="45785"/>
            <a:ext cx="8858312" cy="461665"/>
          </a:xfrm>
          <a:prstGeom prst="rect">
            <a:avLst/>
          </a:prstGeom>
          <a:solidFill>
            <a:schemeClr val="accent4">
              <a:lumMod val="50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prstClr val="white"/>
                </a:solidFill>
                <a:latin typeface="TH Niramit AS" pitchFamily="2" charset="-34"/>
                <a:cs typeface="TH Niramit AS" pitchFamily="2" charset="-34"/>
              </a:rPr>
              <a:t>Service Plan  </a:t>
            </a:r>
            <a:r>
              <a:rPr lang="th-TH" sz="2400" b="1" dirty="0">
                <a:solidFill>
                  <a:prstClr val="white"/>
                </a:solidFill>
                <a:latin typeface="TH Niramit AS" pitchFamily="2" charset="-34"/>
                <a:cs typeface="TH Niramit AS" pitchFamily="2" charset="-34"/>
              </a:rPr>
              <a:t>สุขภาพช่องปาก</a:t>
            </a:r>
            <a:r>
              <a:rPr lang="en-US" sz="2400" b="1" dirty="0">
                <a:solidFill>
                  <a:prstClr val="white"/>
                </a:solidFill>
                <a:latin typeface="TH Niramit AS" pitchFamily="2" charset="-34"/>
                <a:cs typeface="TH Niramit AS" pitchFamily="2" charset="-34"/>
              </a:rPr>
              <a:t>  </a:t>
            </a:r>
            <a:endParaRPr lang="th-TH" sz="2400" b="1" dirty="0">
              <a:solidFill>
                <a:prstClr val="white"/>
              </a:solidFill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138328" y="2173793"/>
            <a:ext cx="4289210" cy="1831271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200" b="1" dirty="0">
                <a:latin typeface="Tahoma" pitchFamily="34" charset="0"/>
                <a:ea typeface="Tahoma" pitchFamily="34" charset="0"/>
                <a:cs typeface="Tahoma" pitchFamily="34" charset="0"/>
              </a:rPr>
              <a:t>H</a:t>
            </a:r>
            <a:r>
              <a:rPr lang="en-GB" sz="1200" b="1" dirty="0" err="1">
                <a:latin typeface="Tahoma" pitchFamily="34" charset="0"/>
                <a:ea typeface="Tahoma" pitchFamily="34" charset="0"/>
                <a:cs typeface="Tahoma" pitchFamily="34" charset="0"/>
              </a:rPr>
              <a:t>ealth</a:t>
            </a:r>
            <a:r>
              <a:rPr lang="en-GB" sz="12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1200" b="1" dirty="0">
                <a:latin typeface="Tahoma" pitchFamily="34" charset="0"/>
                <a:ea typeface="Tahoma" pitchFamily="34" charset="0"/>
                <a:cs typeface="Tahoma" pitchFamily="34" charset="0"/>
              </a:rPr>
              <a:t>Need</a:t>
            </a:r>
            <a:r>
              <a:rPr lang="en-US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 :</a:t>
            </a:r>
          </a:p>
          <a:p>
            <a:pPr marL="285750" lvl="0" indent="-285750">
              <a:buFont typeface="Wingdings" pitchFamily="2" charset="2"/>
              <a:buChar char="§"/>
            </a:pPr>
            <a:r>
              <a:rPr lang="th-TH" sz="12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ฟันผุในเด็ก </a:t>
            </a:r>
            <a:r>
              <a:rPr lang="en-US" sz="1200" b="1" dirty="0">
                <a:latin typeface="Tahoma" pitchFamily="34" charset="0"/>
                <a:ea typeface="Tahoma" pitchFamily="34" charset="0"/>
                <a:cs typeface="Tahoma" pitchFamily="34" charset="0"/>
              </a:rPr>
              <a:t>3</a:t>
            </a:r>
            <a:r>
              <a:rPr lang="th-TH" sz="12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ปี  </a:t>
            </a:r>
            <a:r>
              <a:rPr lang="th-TH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พบมาก</a:t>
            </a:r>
            <a:r>
              <a:rPr lang="th-TH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ที่สุดที่อ.สามเงา (ร้อยละ</a:t>
            </a:r>
            <a:r>
              <a:rPr lang="en-US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67.65</a:t>
            </a:r>
            <a:r>
              <a:rPr lang="th-TH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) อ.ท่าสองยาง (ร้อยละ</a:t>
            </a:r>
            <a:r>
              <a:rPr lang="en-US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65.55</a:t>
            </a:r>
            <a:r>
              <a:rPr lang="th-TH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) และ อ.แม่สอด (ร้อยละ</a:t>
            </a:r>
            <a:r>
              <a:rPr lang="en-US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60.68</a:t>
            </a:r>
            <a:r>
              <a:rPr lang="th-TH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) </a:t>
            </a:r>
            <a:endParaRPr lang="en-US" sz="12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85750" lvl="0" indent="-285750">
              <a:buFont typeface="Wingdings" pitchFamily="2" charset="2"/>
              <a:buChar char="§"/>
            </a:pPr>
            <a:r>
              <a:rPr lang="th-TH" sz="12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ผู้สูงอายุมีฟันแท้ใช้งาน </a:t>
            </a:r>
            <a:r>
              <a:rPr lang="en-US" sz="1200" b="1" dirty="0">
                <a:latin typeface="Tahoma" pitchFamily="34" charset="0"/>
                <a:ea typeface="Tahoma" pitchFamily="34" charset="0"/>
                <a:cs typeface="Tahoma" pitchFamily="34" charset="0"/>
              </a:rPr>
              <a:t>20</a:t>
            </a:r>
            <a:r>
              <a:rPr lang="th-TH" sz="12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ซี่  </a:t>
            </a:r>
            <a:r>
              <a:rPr lang="th-TH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พบมาก</a:t>
            </a:r>
            <a:r>
              <a:rPr lang="th-TH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ที่สุด</a:t>
            </a:r>
            <a:r>
              <a:rPr lang="th-TH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ที่ </a:t>
            </a:r>
            <a:r>
              <a:rPr lang="th-TH" sz="1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อ.</a:t>
            </a:r>
            <a:r>
              <a:rPr lang="th-TH" sz="12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พบพระ </a:t>
            </a:r>
            <a:r>
              <a:rPr lang="th-TH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(ร้อยละ</a:t>
            </a:r>
            <a:r>
              <a:rPr lang="en-US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39.50</a:t>
            </a:r>
            <a:r>
              <a:rPr lang="th-TH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) </a:t>
            </a:r>
            <a:r>
              <a:rPr lang="th-TH" sz="1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อ.เมืองตาก </a:t>
            </a:r>
            <a:r>
              <a:rPr lang="th-TH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(ร้อย</a:t>
            </a:r>
            <a:r>
              <a:rPr lang="th-TH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ละ</a:t>
            </a:r>
            <a:r>
              <a:rPr lang="en-US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43.22</a:t>
            </a:r>
            <a:r>
              <a:rPr lang="th-TH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) </a:t>
            </a:r>
            <a:r>
              <a:rPr lang="th-TH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และ </a:t>
            </a:r>
            <a:r>
              <a:rPr lang="th-TH" sz="12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อ.วังเจ้า </a:t>
            </a:r>
            <a:r>
              <a:rPr lang="th-TH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(ร้อยละ</a:t>
            </a:r>
            <a:r>
              <a:rPr lang="en-US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42.58</a:t>
            </a:r>
            <a:r>
              <a:rPr lang="th-TH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) </a:t>
            </a:r>
            <a:endParaRPr lang="en-US" sz="12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85750" lvl="0" indent="-285750">
              <a:buFont typeface="Wingdings" pitchFamily="2" charset="2"/>
              <a:buChar char="§"/>
            </a:pPr>
            <a:r>
              <a:rPr lang="th-TH" sz="12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ประชาชนเข้าถึงบริการทันตกรรม  </a:t>
            </a:r>
            <a:r>
              <a:rPr lang="th-TH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ยังพบปัญหาในทุกอำเภอ โดย</a:t>
            </a:r>
            <a:r>
              <a:rPr lang="th-TH" sz="12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พบปัญหามากที่สุดที่ อ.วังเจ้า </a:t>
            </a:r>
            <a:r>
              <a:rPr lang="th-TH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(ร้อยละ</a:t>
            </a:r>
            <a:r>
              <a:rPr lang="en-US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19.99</a:t>
            </a:r>
            <a:r>
              <a:rPr lang="th-TH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) </a:t>
            </a:r>
            <a:r>
              <a:rPr lang="th-TH" sz="12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อ.สามเงา</a:t>
            </a:r>
            <a:r>
              <a:rPr lang="th-TH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 (ร้อยละ</a:t>
            </a:r>
            <a:r>
              <a:rPr lang="en-US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20.98</a:t>
            </a:r>
            <a:r>
              <a:rPr lang="th-TH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)  </a:t>
            </a:r>
            <a:r>
              <a:rPr lang="th-TH" sz="12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และอ.ท่าสองยาง </a:t>
            </a:r>
            <a:r>
              <a:rPr lang="th-TH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(ร้อยละ</a:t>
            </a:r>
            <a:r>
              <a:rPr lang="en-US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21.02</a:t>
            </a:r>
            <a:r>
              <a:rPr lang="th-TH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  <a:endParaRPr lang="en-US" sz="12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2" name="สี่เหลี่ยมผืนผ้า 11"/>
          <p:cNvSpPr/>
          <p:nvPr/>
        </p:nvSpPr>
        <p:spPr>
          <a:xfrm>
            <a:off x="138328" y="4048323"/>
            <a:ext cx="8862828" cy="269304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en-US" sz="1300" b="1" dirty="0">
                <a:latin typeface="Tahoma" pitchFamily="34" charset="0"/>
                <a:ea typeface="Tahoma" pitchFamily="34" charset="0"/>
                <a:cs typeface="Tahoma" pitchFamily="34" charset="0"/>
              </a:rPr>
              <a:t>Designed </a:t>
            </a:r>
            <a:r>
              <a:rPr lang="en-US" sz="13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Services </a:t>
            </a:r>
            <a:r>
              <a:rPr lang="en-US" sz="13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:</a:t>
            </a:r>
            <a:endParaRPr lang="en-US" sz="13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0"/>
            <a:r>
              <a:rPr lang="th-TH" sz="13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1.กระจาย</a:t>
            </a:r>
            <a:r>
              <a:rPr lang="th-TH" sz="1300" b="1" dirty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และเพิ่มการเข้าถึงการบริการส่งเสริมป้องกันทันตสุขภาพในหน่วยบริการ</a:t>
            </a:r>
            <a:r>
              <a:rPr lang="th-TH" sz="1300" b="1" dirty="0">
                <a:latin typeface="Tahoma" pitchFamily="34" charset="0"/>
                <a:ea typeface="Tahoma" pitchFamily="34" charset="0"/>
                <a:cs typeface="Tahoma" pitchFamily="34" charset="0"/>
              </a:rPr>
              <a:t>	</a:t>
            </a:r>
            <a:endParaRPr lang="en-US" sz="13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447675" lvl="0" indent="-171450">
              <a:buFont typeface="Wingdings" pitchFamily="2" charset="2"/>
              <a:buChar char="§"/>
            </a:pPr>
            <a:r>
              <a:rPr lang="th-TH" sz="13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รพ.สต. </a:t>
            </a:r>
            <a:r>
              <a:rPr lang="th-TH" sz="1300" dirty="0">
                <a:latin typeface="Tahoma" pitchFamily="34" charset="0"/>
                <a:ea typeface="Tahoma" pitchFamily="34" charset="0"/>
                <a:cs typeface="Tahoma" pitchFamily="34" charset="0"/>
              </a:rPr>
              <a:t>จัดให้มีทันตาภิบาล และผู้ช่วยงานทันตกรรม จำนวน 44 แห่ง  ยูนิตทันตกรรมและครุภัณฑ์และสถานที่สำหรับให้บริการ จำนวน  36 แห่ง  </a:t>
            </a:r>
            <a:r>
              <a:rPr lang="th-TH" sz="13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ศสม. </a:t>
            </a:r>
            <a:r>
              <a:rPr lang="th-TH" sz="1300" dirty="0">
                <a:latin typeface="Tahoma" pitchFamily="34" charset="0"/>
                <a:ea typeface="Tahoma" pitchFamily="34" charset="0"/>
                <a:cs typeface="Tahoma" pitchFamily="34" charset="0"/>
              </a:rPr>
              <a:t>จัดให้มีทันตบุคลากรประจำ ยูนิตทันตกรรมพร้อมครุภัณฑ์และสถานที่สำหรับให้บริการ จำนวน 1  แห่ง คือ ศสม. อ.แม่สอด</a:t>
            </a:r>
            <a:endParaRPr lang="en-US" sz="13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447675" lvl="0" indent="-171450">
              <a:buFont typeface="Wingdings" pitchFamily="2" charset="2"/>
              <a:buChar char="§"/>
            </a:pPr>
            <a:r>
              <a:rPr lang="th-TH" sz="13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13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โรงพยาบาลระดับ </a:t>
            </a:r>
            <a:r>
              <a:rPr lang="en-US" sz="1300" b="1" dirty="0">
                <a:latin typeface="Tahoma" pitchFamily="34" charset="0"/>
                <a:ea typeface="Tahoma" pitchFamily="34" charset="0"/>
                <a:cs typeface="Tahoma" pitchFamily="34" charset="0"/>
              </a:rPr>
              <a:t>F </a:t>
            </a:r>
            <a:r>
              <a:rPr lang="th-TH" sz="13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และ </a:t>
            </a:r>
            <a:r>
              <a:rPr lang="en-US" sz="1300" b="1" dirty="0">
                <a:latin typeface="Tahoma" pitchFamily="34" charset="0"/>
                <a:ea typeface="Tahoma" pitchFamily="34" charset="0"/>
                <a:cs typeface="Tahoma" pitchFamily="34" charset="0"/>
              </a:rPr>
              <a:t>M </a:t>
            </a:r>
            <a:r>
              <a:rPr lang="th-TH" sz="1300" dirty="0">
                <a:latin typeface="Tahoma" pitchFamily="34" charset="0"/>
                <a:ea typeface="Tahoma" pitchFamily="34" charset="0"/>
                <a:cs typeface="Tahoma" pitchFamily="34" charset="0"/>
              </a:rPr>
              <a:t>จัดให้มีทันตาภิบาลเพิ่มในแห่งที่ยังขาดและเพิ่มจุดบริการ ได้แก่ </a:t>
            </a:r>
            <a:r>
              <a:rPr lang="th-TH" sz="13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รพ.ท่าสองยาง,อุ้มผาง,พบพระ และวังเจ้า</a:t>
            </a:r>
            <a:r>
              <a:rPr lang="th-TH" sz="1300" dirty="0">
                <a:latin typeface="Tahoma" pitchFamily="34" charset="0"/>
                <a:ea typeface="Tahoma" pitchFamily="34" charset="0"/>
                <a:cs typeface="Tahoma" pitchFamily="34" charset="0"/>
              </a:rPr>
              <a:t> และจัดยูนิตทันตกรรมเพิ่มในรพ.ที่ขยายจุดบริการ ได้แก่  </a:t>
            </a:r>
            <a:r>
              <a:rPr lang="th-TH" sz="13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รพ.พบพระ,วังเจ้า,รพ.สมเด็จ</a:t>
            </a:r>
            <a:r>
              <a:rPr lang="th-TH" sz="1300" dirty="0">
                <a:latin typeface="Tahoma" pitchFamily="34" charset="0"/>
                <a:ea typeface="Tahoma" pitchFamily="34" charset="0"/>
                <a:cs typeface="Tahoma" pitchFamily="34" charset="0"/>
              </a:rPr>
              <a:t>ฯ และทดแทนยูนิตทันตกรรมเก่าเกิน 15 ปี ได้แก่ </a:t>
            </a:r>
            <a:r>
              <a:rPr lang="th-TH" sz="13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รพ.บ้านตาก</a:t>
            </a:r>
            <a:endParaRPr lang="en-US" sz="13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447675" lvl="0" indent="-171450">
              <a:buFont typeface="Wingdings" pitchFamily="2" charset="2"/>
              <a:buChar char="§"/>
            </a:pPr>
            <a:r>
              <a:rPr lang="th-TH" sz="13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13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โรงพยาบาลระดับ </a:t>
            </a:r>
            <a:r>
              <a:rPr lang="en-US" sz="1300" b="1" dirty="0">
                <a:latin typeface="Tahoma" pitchFamily="34" charset="0"/>
                <a:ea typeface="Tahoma" pitchFamily="34" charset="0"/>
                <a:cs typeface="Tahoma" pitchFamily="34" charset="0"/>
              </a:rPr>
              <a:t>S </a:t>
            </a:r>
            <a:r>
              <a:rPr lang="th-TH" sz="1300" dirty="0">
                <a:latin typeface="Tahoma" pitchFamily="34" charset="0"/>
                <a:ea typeface="Tahoma" pitchFamily="34" charset="0"/>
                <a:cs typeface="Tahoma" pitchFamily="34" charset="0"/>
              </a:rPr>
              <a:t>จัดให้มียูนิตทันตกรรม ,ขยายจุดบริการเพิ่มในรพ.สมเด็จพระเจ้าตากสินมหาราช และเพื่อทดแทนยูนิตเก่า เกิน 15 ปี ในรพ.แม่สอด 	</a:t>
            </a:r>
            <a:endParaRPr lang="en-US" sz="13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th-TH" sz="13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</a:t>
            </a:r>
            <a:r>
              <a:rPr lang="th-TH" sz="1300" b="1" dirty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 พัฒนาศักยภาพการรักษา  ฟื้นฟูสุขภาพช่องปากในโรงพยาบาลเพื่อลดการสูญเสียฟัน	</a:t>
            </a:r>
            <a:r>
              <a:rPr lang="th-TH" sz="1300" dirty="0">
                <a:latin typeface="Tahoma" pitchFamily="34" charset="0"/>
                <a:ea typeface="Tahoma" pitchFamily="34" charset="0"/>
                <a:cs typeface="Tahoma" pitchFamily="34" charset="0"/>
              </a:rPr>
              <a:t>	</a:t>
            </a:r>
            <a:endParaRPr lang="en-US" sz="13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447675" lvl="0" indent="-171450">
              <a:buFont typeface="Wingdings" pitchFamily="2" charset="2"/>
              <a:buChar char="§"/>
            </a:pPr>
            <a:r>
              <a:rPr lang="th-TH" sz="13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13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โรงพยาบาลระดับ </a:t>
            </a:r>
            <a:r>
              <a:rPr lang="en-US" sz="1300" b="1" dirty="0">
                <a:latin typeface="Tahoma" pitchFamily="34" charset="0"/>
                <a:ea typeface="Tahoma" pitchFamily="34" charset="0"/>
                <a:cs typeface="Tahoma" pitchFamily="34" charset="0"/>
              </a:rPr>
              <a:t>F </a:t>
            </a:r>
            <a:r>
              <a:rPr lang="th-TH" sz="13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และ </a:t>
            </a:r>
            <a:r>
              <a:rPr lang="en-US" sz="1300" b="1" dirty="0">
                <a:latin typeface="Tahoma" pitchFamily="34" charset="0"/>
                <a:ea typeface="Tahoma" pitchFamily="34" charset="0"/>
                <a:cs typeface="Tahoma" pitchFamily="34" charset="0"/>
              </a:rPr>
              <a:t>M  </a:t>
            </a:r>
            <a:r>
              <a:rPr lang="th-TH" sz="1300" dirty="0">
                <a:latin typeface="Tahoma" pitchFamily="34" charset="0"/>
                <a:ea typeface="Tahoma" pitchFamily="34" charset="0"/>
                <a:cs typeface="Tahoma" pitchFamily="34" charset="0"/>
              </a:rPr>
              <a:t>ขยายห้องให้บริการทันตกรรมและจัดให้มีครุภัณฑ์ทันตกรรมเฉพาะทางของรพ.วังเจ้า  เพื่อเพิ่มการเข้าถึง และลดการส่งต่อผู้ป่วยด้านต่างๆ เช่น  ใส่ฟันเทียม  รักษาคลองรากฟัน  เป็นต้น</a:t>
            </a:r>
            <a:endParaRPr lang="en-US" sz="13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13" name="ตัวแทนเนื้อหา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16982567"/>
              </p:ext>
            </p:extLst>
          </p:nvPr>
        </p:nvGraphicFramePr>
        <p:xfrm>
          <a:off x="858408" y="604525"/>
          <a:ext cx="7818048" cy="1465471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3929616"/>
                <a:gridCol w="1152128"/>
                <a:gridCol w="2736304"/>
              </a:tblGrid>
              <a:tr h="28943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1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Health  Outcome</a:t>
                      </a:r>
                      <a:endParaRPr lang="en-US" sz="1300" b="1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300" b="1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เป้าหมาย</a:t>
                      </a:r>
                      <a:endParaRPr lang="th-TH" sz="1300" b="1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300" b="1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ผลงาน</a:t>
                      </a:r>
                      <a:endParaRPr lang="th-TH" sz="1300" b="1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99FF33"/>
                    </a:solidFill>
                  </a:tcPr>
                </a:tc>
              </a:tr>
              <a:tr h="289435">
                <a:tc>
                  <a:txBody>
                    <a:bodyPr/>
                    <a:lstStyle/>
                    <a:p>
                      <a:pPr algn="l" fontAlgn="b"/>
                      <a:r>
                        <a:rPr lang="th-TH" sz="13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</a:t>
                      </a:r>
                      <a:r>
                        <a:rPr lang="en-US" sz="13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.</a:t>
                      </a:r>
                      <a:r>
                        <a:rPr lang="th-TH" sz="13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) </a:t>
                      </a:r>
                      <a:r>
                        <a:rPr lang="th-TH" sz="13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เด็ก3ปีมีฟันน้ำนมผุไม่เกิน50%</a:t>
                      </a:r>
                      <a:endParaRPr lang="th-TH" sz="1300" b="0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3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&lt;50%</a:t>
                      </a:r>
                      <a:endParaRPr lang="th-TH" sz="1300" b="0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300" u="none" strike="noStrike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59.99</a:t>
                      </a:r>
                      <a:endParaRPr lang="th-TH" sz="1300" b="0" i="0" u="none" strike="noStrike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289435">
                <a:tc>
                  <a:txBody>
                    <a:bodyPr/>
                    <a:lstStyle/>
                    <a:p>
                      <a:pPr algn="l" fontAlgn="b"/>
                      <a:r>
                        <a:rPr lang="th-TH" sz="13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2.) </a:t>
                      </a:r>
                      <a:r>
                        <a:rPr lang="th-TH" sz="13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เด็ก12ปีมีฟันถาวรผุไม่เกิน50%</a:t>
                      </a:r>
                      <a:endParaRPr lang="th-TH" sz="1300" b="0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300" u="none" strike="noStrike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&lt;50%</a:t>
                      </a:r>
                      <a:endParaRPr lang="th-TH" sz="1300" b="0" i="0" u="none" strike="noStrike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3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43.71</a:t>
                      </a:r>
                      <a:endParaRPr lang="th-TH" sz="1300" b="0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298583">
                <a:tc>
                  <a:txBody>
                    <a:bodyPr/>
                    <a:lstStyle/>
                    <a:p>
                      <a:pPr algn="l" fontAlgn="b"/>
                      <a:r>
                        <a:rPr lang="th-TH" sz="13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3.) </a:t>
                      </a:r>
                      <a:r>
                        <a:rPr lang="th-TH" sz="13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ผู้สูงอายุมีฟันใช้งานอย่างน้อย20</a:t>
                      </a:r>
                      <a:r>
                        <a:rPr lang="th-TH" sz="13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ซี่(</a:t>
                      </a:r>
                      <a:r>
                        <a:rPr lang="th-TH" sz="1300" u="none" strike="noStrike" baseline="0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4 คู่สบ)</a:t>
                      </a:r>
                      <a:endParaRPr lang="th-TH" sz="1300" b="0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3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&gt;60%</a:t>
                      </a:r>
                      <a:endParaRPr lang="th-TH" sz="1300" b="0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3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70.92</a:t>
                      </a:r>
                      <a:endParaRPr lang="th-TH" sz="1300" b="0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298583">
                <a:tc>
                  <a:txBody>
                    <a:bodyPr/>
                    <a:lstStyle/>
                    <a:p>
                      <a:pPr algn="l" fontAlgn="b"/>
                      <a:r>
                        <a:rPr lang="th-TH" sz="13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4.) </a:t>
                      </a:r>
                      <a:r>
                        <a:rPr lang="th-TH" sz="13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การเข้าถึงบริการสุขภาพช่อง</a:t>
                      </a:r>
                      <a:r>
                        <a:rPr lang="th-TH" sz="13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ปาก</a:t>
                      </a:r>
                      <a:endParaRPr lang="th-TH" sz="1300" b="0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300" u="none" strike="noStrike" dirty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&gt;30%</a:t>
                      </a:r>
                      <a:endParaRPr lang="th-TH" sz="1300" b="0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3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5.52 (</a:t>
                      </a:r>
                      <a:r>
                        <a:rPr lang="en-GB" sz="13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Gap </a:t>
                      </a:r>
                      <a:r>
                        <a:rPr lang="th-TH" sz="13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24.48%</a:t>
                      </a:r>
                      <a:r>
                        <a:rPr lang="th-TH" sz="1300" u="none" strike="noStrike" baseline="0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GB" sz="1300" u="none" strike="noStrike" baseline="0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;</a:t>
                      </a:r>
                      <a:r>
                        <a:rPr lang="th-TH" sz="1300" u="none" strike="noStrike" dirty="0" smtClean="0"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116,492ราย)</a:t>
                      </a:r>
                      <a:endParaRPr lang="th-TH" sz="1300" b="0" i="0" u="none" strike="noStrike" dirty="0" smtClean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41764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3699</TotalTime>
  <Words>13852</Words>
  <Application>Microsoft Office PowerPoint</Application>
  <PresentationFormat>นำเสนอทางหน้าจอ (4:3)</PresentationFormat>
  <Paragraphs>1586</Paragraphs>
  <Slides>39</Slides>
  <Notes>4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39</vt:i4>
      </vt:variant>
    </vt:vector>
  </HeadingPairs>
  <TitlesOfParts>
    <vt:vector size="40" baseType="lpstr">
      <vt:lpstr>1_ชุดรูปแบบของ Office</vt:lpstr>
      <vt:lpstr>งานนำเสนอ PowerPoint</vt:lpstr>
      <vt:lpstr>งานนำเสนอ PowerPoint</vt:lpstr>
      <vt:lpstr>Outcome KPIs Service Plan 2016 สสจ.ตาก</vt:lpstr>
      <vt:lpstr>Outcome KPIs Service Plan 2016 สสจ.ตาก</vt:lpstr>
      <vt:lpstr>ประเด็นที่พบเรื่องระบบบริการ</vt:lpstr>
      <vt:lpstr> SP  สาขาอุบัติเหตุและฉุกเฉิน</vt:lpstr>
      <vt:lpstr> SP  สาขาไต</vt:lpstr>
      <vt:lpstr>งานนำเสนอ PowerPoint</vt:lpstr>
      <vt:lpstr>งานนำเสนอ PowerPoint</vt:lpstr>
      <vt:lpstr> SP  สาขาสุขภาพจิต จิตเวช และยาเสพติด</vt:lpstr>
      <vt:lpstr>งานนำเสนอ PowerPoint</vt:lpstr>
      <vt:lpstr>งานนำเสนอ PowerPoint</vt:lpstr>
      <vt:lpstr>งานนำเสนอ PowerPoint</vt:lpstr>
      <vt:lpstr> SP  สาขาจักษุ</vt:lpstr>
      <vt:lpstr> SP  สาขาทารกแรกเกิด</vt:lpstr>
      <vt:lpstr>งานนำเสนอ PowerPoint</vt:lpstr>
      <vt:lpstr> SP  สาขาหัวใจ</vt:lpstr>
      <vt:lpstr> SP  สาขา NCD </vt:lpstr>
      <vt:lpstr>งานนำเสนอ PowerPoint</vt:lpstr>
      <vt:lpstr>งานนำเสนอ PowerPoint</vt:lpstr>
      <vt:lpstr> SP  สาขามะเร็ง</vt:lpstr>
      <vt:lpstr> SP 5  สาขาหลัก</vt:lpstr>
      <vt:lpstr>งานนำเสนอ PowerPoint</vt:lpstr>
      <vt:lpstr> SP 5  สาขาหลัก</vt:lpstr>
      <vt:lpstr> SP 5  สาขาหลัก</vt:lpstr>
      <vt:lpstr> SP สาขา ปฐมภูมิ</vt:lpstr>
      <vt:lpstr> SP สาขาแพทย์แผนไทย</vt:lpstr>
      <vt:lpstr>งานนำเสนอ PowerPoint</vt:lpstr>
      <vt:lpstr>งานนำเสนอ PowerPoint</vt:lpstr>
      <vt:lpstr>งานนำเสนอ PowerPoint</vt:lpstr>
      <vt:lpstr> SP สาขาเวชกรรมฟื้นฟู</vt:lpstr>
      <vt:lpstr>การพัฒนาระบบบริการรพ.สามเงา</vt:lpstr>
      <vt:lpstr>งานนำเสนอ PowerPoint</vt:lpstr>
      <vt:lpstr>การพัฒนาระบบบริการรพ.แม่ระมาด</vt:lpstr>
      <vt:lpstr>การพัฒนาระบบบริการรพ.แม่ระมาด</vt:lpstr>
      <vt:lpstr>การพัฒนาระบบบริการรพ.แม่ระมาด</vt:lpstr>
      <vt:lpstr>การพัฒนาระบบบริการรพ.แม่ระมาด</vt:lpstr>
      <vt:lpstr>งานนำเสนอ PowerPoint</vt:lpstr>
      <vt:lpstr>การพัฒนาระบบบริการ รพ.อุ้มผาง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146sp3</dc:creator>
  <cp:lastModifiedBy>146sp3</cp:lastModifiedBy>
  <cp:revision>206</cp:revision>
  <cp:lastPrinted>2016-08-08T01:49:13Z</cp:lastPrinted>
  <dcterms:created xsi:type="dcterms:W3CDTF">2016-06-23T01:27:56Z</dcterms:created>
  <dcterms:modified xsi:type="dcterms:W3CDTF">2016-08-08T01:55:24Z</dcterms:modified>
</cp:coreProperties>
</file>