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7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notesSlides/notesSlide7.xml" ContentType="application/vnd.openxmlformats-officedocument.presentationml.notesSlide+xml"/>
  <Override PartName="/ppt/charts/chart15.xml" ContentType="application/vnd.openxmlformats-officedocument.drawingml.chart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16.xml" ContentType="application/vnd.openxmlformats-officedocument.drawingml.chart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rts/chart17.xml" ContentType="application/vnd.openxmlformats-officedocument.drawingml.chart+xml"/>
  <Override PartName="/ppt/drawings/drawing6.xml" ContentType="application/vnd.openxmlformats-officedocument.drawingml.chartshapes+xml"/>
  <Override PartName="/ppt/charts/chart18.xml" ContentType="application/vnd.openxmlformats-officedocument.drawingml.chart+xml"/>
  <Override PartName="/ppt/drawings/drawing7.xml" ContentType="application/vnd.openxmlformats-officedocument.drawingml.chartshapes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7" r:id="rId4"/>
    <p:sldMasterId id="2147483710" r:id="rId5"/>
    <p:sldMasterId id="2147483723" r:id="rId6"/>
    <p:sldMasterId id="2147483735" r:id="rId7"/>
    <p:sldMasterId id="2147483748" r:id="rId8"/>
    <p:sldMasterId id="2147483760" r:id="rId9"/>
    <p:sldMasterId id="2147483772" r:id="rId10"/>
    <p:sldMasterId id="2147483784" r:id="rId11"/>
    <p:sldMasterId id="2147483796" r:id="rId12"/>
    <p:sldMasterId id="2147483809" r:id="rId13"/>
    <p:sldMasterId id="2147483821" r:id="rId14"/>
    <p:sldMasterId id="2147483831" r:id="rId15"/>
    <p:sldMasterId id="2147483841" r:id="rId16"/>
    <p:sldMasterId id="2147483853" r:id="rId17"/>
    <p:sldMasterId id="2147483863" r:id="rId18"/>
  </p:sldMasterIdLst>
  <p:notesMasterIdLst>
    <p:notesMasterId r:id="rId82"/>
  </p:notesMasterIdLst>
  <p:sldIdLst>
    <p:sldId id="256" r:id="rId19"/>
    <p:sldId id="258" r:id="rId20"/>
    <p:sldId id="295" r:id="rId21"/>
    <p:sldId id="259" r:id="rId22"/>
    <p:sldId id="267" r:id="rId23"/>
    <p:sldId id="296" r:id="rId24"/>
    <p:sldId id="286" r:id="rId25"/>
    <p:sldId id="290" r:id="rId26"/>
    <p:sldId id="297" r:id="rId27"/>
    <p:sldId id="284" r:id="rId28"/>
    <p:sldId id="288" r:id="rId29"/>
    <p:sldId id="298" r:id="rId30"/>
    <p:sldId id="289" r:id="rId31"/>
    <p:sldId id="299" r:id="rId32"/>
    <p:sldId id="268" r:id="rId33"/>
    <p:sldId id="300" r:id="rId34"/>
    <p:sldId id="293" r:id="rId35"/>
    <p:sldId id="292" r:id="rId36"/>
    <p:sldId id="279" r:id="rId37"/>
    <p:sldId id="273" r:id="rId38"/>
    <p:sldId id="302" r:id="rId39"/>
    <p:sldId id="275" r:id="rId40"/>
    <p:sldId id="329" r:id="rId41"/>
    <p:sldId id="330" r:id="rId42"/>
    <p:sldId id="301" r:id="rId43"/>
    <p:sldId id="278" r:id="rId44"/>
    <p:sldId id="303" r:id="rId45"/>
    <p:sldId id="304" r:id="rId46"/>
    <p:sldId id="281" r:id="rId47"/>
    <p:sldId id="306" r:id="rId48"/>
    <p:sldId id="310" r:id="rId49"/>
    <p:sldId id="307" r:id="rId50"/>
    <p:sldId id="309" r:id="rId51"/>
    <p:sldId id="308" r:id="rId52"/>
    <p:sldId id="282" r:id="rId53"/>
    <p:sldId id="317" r:id="rId54"/>
    <p:sldId id="269" r:id="rId55"/>
    <p:sldId id="316" r:id="rId56"/>
    <p:sldId id="318" r:id="rId57"/>
    <p:sldId id="262" r:id="rId58"/>
    <p:sldId id="261" r:id="rId59"/>
    <p:sldId id="263" r:id="rId60"/>
    <p:sldId id="264" r:id="rId61"/>
    <p:sldId id="265" r:id="rId62"/>
    <p:sldId id="319" r:id="rId63"/>
    <p:sldId id="312" r:id="rId64"/>
    <p:sldId id="321" r:id="rId65"/>
    <p:sldId id="311" r:id="rId66"/>
    <p:sldId id="322" r:id="rId67"/>
    <p:sldId id="323" r:id="rId68"/>
    <p:sldId id="325" r:id="rId69"/>
    <p:sldId id="324" r:id="rId70"/>
    <p:sldId id="328" r:id="rId71"/>
    <p:sldId id="320" r:id="rId72"/>
    <p:sldId id="331" r:id="rId73"/>
    <p:sldId id="283" r:id="rId74"/>
    <p:sldId id="332" r:id="rId75"/>
    <p:sldId id="333" r:id="rId76"/>
    <p:sldId id="334" r:id="rId77"/>
    <p:sldId id="335" r:id="rId78"/>
    <p:sldId id="336" r:id="rId79"/>
    <p:sldId id="337" r:id="rId80"/>
    <p:sldId id="338" r:id="rId8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8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76" Type="http://schemas.openxmlformats.org/officeDocument/2006/relationships/slide" Target="slides/slide58.xml"/><Relationship Id="rId8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slide" Target="slides/slide56.xml"/><Relationship Id="rId79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3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slide" Target="slides/slide5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slide" Target="slides/slide62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81" Type="http://schemas.openxmlformats.org/officeDocument/2006/relationships/slide" Target="slides/slide63.xml"/><Relationship Id="rId86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9.&#3585;&#3594;&#3585;&#3619;%20&#3605;&#3588;_57(&#3611;&#3637;58)\&#3591;&#3634;&#3609;\2.&#3592;&#3633;&#3604;&#3611;&#3619;&#3632;&#3594;&#3640;&#3617;MCH%20Board%20&#3648;&#3586;&#3605;\&#3626;&#3656;&#3591;%20&#3612;&#3629;\&#3623;&#3636;&#3648;&#3588;&#3619;&#3634;&#3632;&#3627;&#3660;&#3586;&#3657;&#3629;&#3617;&#3641;&#3621;MCH%20OK.xls" TargetMode="External"/><Relationship Id="rId1" Type="http://schemas.openxmlformats.org/officeDocument/2006/relationships/themeOverride" Target="../theme/themeOverride2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559\&#3586;&#3657;&#3629;&#3617;&#3641;&#3621;&#3649;&#3621;&#3632;&#3626;&#3606;&#3634;&#3609;&#3585;&#3634;&#3619;&#3603;&#3660;&#3611;&#3633;&#3597;&#3627;&#3634;&#3623;&#3633;&#3618;&#3619;&#3640;&#3656;&#3609;\&#3586;&#3657;&#3629;&#3617;&#3641;&#3621;&#3623;&#3633;&#3618;&#3619;&#3640;&#3656;&#3609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559\&#3586;&#3657;&#3629;&#3617;&#3641;&#3621;&#3649;&#3621;&#3632;&#3626;&#3606;&#3634;&#3609;&#3585;&#3634;&#3619;&#3603;&#3660;&#3611;&#3633;&#3597;&#3627;&#3634;&#3623;&#3633;&#3618;&#3619;&#3640;&#3656;&#3609;\&#3586;&#3657;&#3629;&#3617;&#3641;&#3621;&#3623;&#3633;&#3618;&#3619;&#3640;&#3656;&#3609;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7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559\&#3586;&#3657;&#3629;&#3617;&#3641;&#3621;&#3649;&#3621;&#3632;&#3626;&#3606;&#3634;&#3609;&#3585;&#3634;&#3619;&#3603;&#3660;&#3611;&#3633;&#3597;&#3627;&#3634;&#3623;&#3633;&#3618;&#3619;&#3640;&#3656;&#3609;\&#3586;&#3657;&#3629;&#3617;&#3641;&#3621;&#3623;&#3633;&#3618;&#3619;&#3640;&#3656;&#3609;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emel\Desktop\JAEW\&#3611;&#3637;&#3591;&#3610;%2059\&#3626;&#3606;&#3634;&#3609;&#3585;&#3634;&#3619;&#3603;&#3660;%20RTI_59\&#3629;&#3633;&#3605;&#3619;&#3634;&#3605;&#3634;&#3618;&#3592;&#3634;&#3585;&#3629;&#3640;&#3610;&#3633;&#3605;&#3636;&#3648;&#3627;&#3605;&#3640;&#3607;&#3634;&#3591;&#3606;&#3609;&#3609;%20&#3619;&#3629;&#3610;%209%20&#3648;&#3604;&#3639;&#3629;&#3609;.xlsx" TargetMode="External"/><Relationship Id="rId1" Type="http://schemas.openxmlformats.org/officeDocument/2006/relationships/themeOverride" Target="../theme/themeOverride6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D:\Data%20linkage%20Project\predicted%20rate%20of%20RTI.xlsx" TargetMode="External"/><Relationship Id="rId1" Type="http://schemas.openxmlformats.org/officeDocument/2006/relationships/themeOverride" Target="../theme/themeOverrid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8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9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9.&#3585;&#3594;&#3585;&#3619;%20&#3605;&#3588;_57(&#3611;&#3637;58)\&#3591;&#3634;&#3609;\2.&#3592;&#3633;&#3604;&#3611;&#3619;&#3632;&#3594;&#3640;&#3617;MCH%20Board%20&#3648;&#3586;&#3605;\&#3626;&#3656;&#3591;%20&#3612;&#3629;\&#3623;&#3636;&#3648;&#3588;&#3619;&#3634;&#3632;&#3627;&#3660;&#3586;&#3657;&#3629;&#3617;&#3641;&#3621;MCH%20OK.xls" TargetMode="External"/><Relationship Id="rId1" Type="http://schemas.openxmlformats.org/officeDocument/2006/relationships/themeOverride" Target="../theme/themeOverride3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9.&#3585;&#3594;&#3585;&#3619;%20&#3605;&#3588;_57(&#3611;&#3637;58)\&#3591;&#3634;&#3609;\2.&#3592;&#3633;&#3604;&#3611;&#3619;&#3632;&#3594;&#3640;&#3617;MCH%20Board%20&#3648;&#3586;&#3605;\&#3626;&#3656;&#3591;%20&#3612;&#3629;\&#3623;&#3636;&#3648;&#3588;&#3619;&#3634;&#3632;&#3627;&#3660;&#3586;&#3657;&#3629;&#3617;&#3641;&#3621;MCH%20OK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YE%2058-04-08\hpc9\2016\Plan\Project%2059\MCH%20Project%2059\&#3611;&#3619;&#3632;&#3594;&#3640;&#3617;&#3648;&#3618;&#3637;&#3656;&#3618;&#3617;&#3648;&#3626;&#3619;&#3636;&#3617;&#3614;&#3621;&#3633;&#3591;%201-2%20&#3626;&#3588;%2059\&#3648;&#3629;&#3585;&#3626;&#3634;&#3619;&#3611;&#3619;&#3632;&#3585;&#3629;&#3610;&#3585;&#3634;&#3619;&#3611;&#3619;&#3632;&#3594;&#3640;&#3617;\ECD%20HDC%2031-7-59.xls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638357558509843"/>
          <c:y val="1.5510727042064607E-2"/>
          <c:w val="0.8375841293821128"/>
          <c:h val="0.581420509775408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'1แม่ตาย'!$B$105</c:f>
              <c:strCache>
                <c:ptCount val="1"/>
                <c:pt idx="0">
                  <c:v>พิษณุโลก</c:v>
                </c:pt>
              </c:strCache>
            </c:strRef>
          </c:tx>
          <c:invertIfNegative val="0"/>
          <c:cat>
            <c:strRef>
              <c:f>'1แม่ตาย'!$A$106:$A$112</c:f>
              <c:strCache>
                <c:ptCount val="7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2559(ตก2)</c:v>
                </c:pt>
                <c:pt idx="6">
                  <c:v>ค่าเฉลี่ย  6  ปี</c:v>
                </c:pt>
              </c:strCache>
            </c:strRef>
          </c:cat>
          <c:val>
            <c:numRef>
              <c:f>'1แม่ตาย'!$B$106:$B$112</c:f>
              <c:numCache>
                <c:formatCode>General</c:formatCode>
                <c:ptCount val="7"/>
                <c:pt idx="0">
                  <c:v>30.6</c:v>
                </c:pt>
                <c:pt idx="1">
                  <c:v>11.35</c:v>
                </c:pt>
                <c:pt idx="2">
                  <c:v>46.07</c:v>
                </c:pt>
                <c:pt idx="3">
                  <c:v>22.64</c:v>
                </c:pt>
                <c:pt idx="4">
                  <c:v>46.27</c:v>
                </c:pt>
                <c:pt idx="5">
                  <c:v>62.21</c:v>
                </c:pt>
                <c:pt idx="6" formatCode="0.00">
                  <c:v>36.523333333333333</c:v>
                </c:pt>
              </c:numCache>
            </c:numRef>
          </c:val>
        </c:ser>
        <c:ser>
          <c:idx val="1"/>
          <c:order val="1"/>
          <c:tx>
            <c:strRef>
              <c:f>'1แม่ตาย'!$C$105</c:f>
              <c:strCache>
                <c:ptCount val="1"/>
                <c:pt idx="0">
                  <c:v>เพชรบูรณ์</c:v>
                </c:pt>
              </c:strCache>
            </c:strRef>
          </c:tx>
          <c:invertIfNegative val="0"/>
          <c:cat>
            <c:strRef>
              <c:f>'1แม่ตาย'!$A$106:$A$112</c:f>
              <c:strCache>
                <c:ptCount val="7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2559(ตก2)</c:v>
                </c:pt>
                <c:pt idx="6">
                  <c:v>ค่าเฉลี่ย  6  ปี</c:v>
                </c:pt>
              </c:strCache>
            </c:strRef>
          </c:cat>
          <c:val>
            <c:numRef>
              <c:f>'1แม่ตาย'!$C$106:$C$112</c:f>
              <c:numCache>
                <c:formatCode>General</c:formatCode>
                <c:ptCount val="7"/>
                <c:pt idx="0">
                  <c:v>11.88</c:v>
                </c:pt>
                <c:pt idx="1">
                  <c:v>32.590000000000003</c:v>
                </c:pt>
                <c:pt idx="2">
                  <c:v>11.79</c:v>
                </c:pt>
                <c:pt idx="3">
                  <c:v>62.94</c:v>
                </c:pt>
                <c:pt idx="4">
                  <c:v>39.4</c:v>
                </c:pt>
                <c:pt idx="5">
                  <c:v>0</c:v>
                </c:pt>
                <c:pt idx="6" formatCode="0.00">
                  <c:v>26.433333333333334</c:v>
                </c:pt>
              </c:numCache>
            </c:numRef>
          </c:val>
        </c:ser>
        <c:ser>
          <c:idx val="2"/>
          <c:order val="2"/>
          <c:tx>
            <c:strRef>
              <c:f>'1แม่ตาย'!$D$105</c:f>
              <c:strCache>
                <c:ptCount val="1"/>
                <c:pt idx="0">
                  <c:v>อุตรดิตถ์</c:v>
                </c:pt>
              </c:strCache>
            </c:strRef>
          </c:tx>
          <c:invertIfNegative val="0"/>
          <c:cat>
            <c:strRef>
              <c:f>'1แม่ตาย'!$A$106:$A$112</c:f>
              <c:strCache>
                <c:ptCount val="7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2559(ตก2)</c:v>
                </c:pt>
                <c:pt idx="6">
                  <c:v>ค่าเฉลี่ย  6  ปี</c:v>
                </c:pt>
              </c:strCache>
            </c:strRef>
          </c:cat>
          <c:val>
            <c:numRef>
              <c:f>'1แม่ตาย'!$D$106:$D$112</c:f>
              <c:numCache>
                <c:formatCode>General</c:formatCode>
                <c:ptCount val="7"/>
                <c:pt idx="0">
                  <c:v>26.21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63.33</c:v>
                </c:pt>
                <c:pt idx="6" formatCode="0.00">
                  <c:v>14.923333333333332</c:v>
                </c:pt>
              </c:numCache>
            </c:numRef>
          </c:val>
        </c:ser>
        <c:ser>
          <c:idx val="3"/>
          <c:order val="3"/>
          <c:tx>
            <c:strRef>
              <c:f>'1แม่ตาย'!$E$105</c:f>
              <c:strCache>
                <c:ptCount val="1"/>
                <c:pt idx="0">
                  <c:v>ตาก</c:v>
                </c:pt>
              </c:strCache>
            </c:strRef>
          </c:tx>
          <c:spPr>
            <a:ln>
              <a:solidFill>
                <a:sysClr val="window" lastClr="FFFFFF"/>
              </a:solidFill>
            </a:ln>
          </c:spPr>
          <c:invertIfNegative val="0"/>
          <c:cat>
            <c:strRef>
              <c:f>'1แม่ตาย'!$A$106:$A$112</c:f>
              <c:strCache>
                <c:ptCount val="7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2559(ตก2)</c:v>
                </c:pt>
                <c:pt idx="6">
                  <c:v>ค่าเฉลี่ย  6  ปี</c:v>
                </c:pt>
              </c:strCache>
            </c:strRef>
          </c:cat>
          <c:val>
            <c:numRef>
              <c:f>'1แม่ตาย'!$E$106:$E$112</c:f>
              <c:numCache>
                <c:formatCode>General</c:formatCode>
                <c:ptCount val="7"/>
                <c:pt idx="0">
                  <c:v>18.89</c:v>
                </c:pt>
                <c:pt idx="1">
                  <c:v>0</c:v>
                </c:pt>
                <c:pt idx="2">
                  <c:v>36.07</c:v>
                </c:pt>
                <c:pt idx="3">
                  <c:v>18.7</c:v>
                </c:pt>
                <c:pt idx="4">
                  <c:v>56.61</c:v>
                </c:pt>
                <c:pt idx="5">
                  <c:v>0</c:v>
                </c:pt>
                <c:pt idx="6" formatCode="0.00">
                  <c:v>21.711666666666662</c:v>
                </c:pt>
              </c:numCache>
            </c:numRef>
          </c:val>
        </c:ser>
        <c:ser>
          <c:idx val="4"/>
          <c:order val="4"/>
          <c:tx>
            <c:strRef>
              <c:f>'1แม่ตาย'!$F$105</c:f>
              <c:strCache>
                <c:ptCount val="1"/>
                <c:pt idx="0">
                  <c:v>สุโขทัย</c:v>
                </c:pt>
              </c:strCache>
            </c:strRef>
          </c:tx>
          <c:invertIfNegative val="0"/>
          <c:cat>
            <c:strRef>
              <c:f>'1แม่ตาย'!$A$106:$A$112</c:f>
              <c:strCache>
                <c:ptCount val="7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2559(ตก2)</c:v>
                </c:pt>
                <c:pt idx="6">
                  <c:v>ค่าเฉลี่ย  6  ปี</c:v>
                </c:pt>
              </c:strCache>
            </c:strRef>
          </c:cat>
          <c:val>
            <c:numRef>
              <c:f>'1แม่ตาย'!$F$106:$F$112</c:f>
              <c:numCache>
                <c:formatCode>General</c:formatCode>
                <c:ptCount val="7"/>
                <c:pt idx="0">
                  <c:v>19.57</c:v>
                </c:pt>
                <c:pt idx="1">
                  <c:v>0</c:v>
                </c:pt>
                <c:pt idx="2">
                  <c:v>41.14</c:v>
                </c:pt>
                <c:pt idx="3">
                  <c:v>21.94</c:v>
                </c:pt>
                <c:pt idx="4">
                  <c:v>0</c:v>
                </c:pt>
                <c:pt idx="5">
                  <c:v>46.21</c:v>
                </c:pt>
                <c:pt idx="6" formatCode="0.00">
                  <c:v>21.47666666666667</c:v>
                </c:pt>
              </c:numCache>
            </c:numRef>
          </c:val>
        </c:ser>
        <c:ser>
          <c:idx val="5"/>
          <c:order val="5"/>
          <c:tx>
            <c:strRef>
              <c:f>'1แม่ตาย'!$G$105</c:f>
              <c:strCache>
                <c:ptCount val="1"/>
                <c:pt idx="0">
                  <c:v>เขต 2</c:v>
                </c:pt>
              </c:strCache>
            </c:strRef>
          </c:tx>
          <c:invertIfNegative val="0"/>
          <c:cat>
            <c:strRef>
              <c:f>'1แม่ตาย'!$A$106:$A$112</c:f>
              <c:strCache>
                <c:ptCount val="7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2559(ตก2)</c:v>
                </c:pt>
                <c:pt idx="6">
                  <c:v>ค่าเฉลี่ย  6  ปี</c:v>
                </c:pt>
              </c:strCache>
            </c:strRef>
          </c:cat>
          <c:val>
            <c:numRef>
              <c:f>'1แม่ตาย'!$G$106:$G$112</c:f>
              <c:numCache>
                <c:formatCode>General</c:formatCode>
                <c:ptCount val="7"/>
                <c:pt idx="0">
                  <c:v>20.57</c:v>
                </c:pt>
                <c:pt idx="1">
                  <c:v>11.95</c:v>
                </c:pt>
                <c:pt idx="2">
                  <c:v>27.42</c:v>
                </c:pt>
                <c:pt idx="3">
                  <c:v>29.68</c:v>
                </c:pt>
                <c:pt idx="4">
                  <c:v>34.17</c:v>
                </c:pt>
                <c:pt idx="5">
                  <c:v>29.35</c:v>
                </c:pt>
                <c:pt idx="6" formatCode="0.00">
                  <c:v>25.523333333333337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5313792"/>
        <c:axId val="125315328"/>
      </c:barChart>
      <c:catAx>
        <c:axId val="1253137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25315328"/>
        <c:crosses val="autoZero"/>
        <c:auto val="1"/>
        <c:lblAlgn val="ctr"/>
        <c:lblOffset val="100"/>
        <c:noMultiLvlLbl val="0"/>
      </c:catAx>
      <c:valAx>
        <c:axId val="125315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1253137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Sheet1!$D$311</c:f>
              <c:strCache>
                <c:ptCount val="1"/>
                <c:pt idx="0">
                  <c:v>2554</c:v>
                </c:pt>
              </c:strCache>
            </c:strRef>
          </c:tx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Sheet1!$C$312:$C$317</c:f>
              <c:strCache>
                <c:ptCount val="6"/>
                <c:pt idx="0">
                  <c:v>อุตรดิตถ์</c:v>
                </c:pt>
                <c:pt idx="1">
                  <c:v>ตาก</c:v>
                </c:pt>
                <c:pt idx="2">
                  <c:v>สุโขทัย</c:v>
                </c:pt>
                <c:pt idx="3">
                  <c:v>พิษณุโลก</c:v>
                </c:pt>
                <c:pt idx="4">
                  <c:v>เพชรบูรณ์</c:v>
                </c:pt>
                <c:pt idx="5">
                  <c:v>ระดับเขต </c:v>
                </c:pt>
              </c:strCache>
            </c:strRef>
          </c:cat>
          <c:val>
            <c:numRef>
              <c:f>Sheet1!$D$312:$D$317</c:f>
              <c:numCache>
                <c:formatCode>General</c:formatCode>
                <c:ptCount val="6"/>
                <c:pt idx="0">
                  <c:v>47.1</c:v>
                </c:pt>
                <c:pt idx="1">
                  <c:v>66</c:v>
                </c:pt>
                <c:pt idx="2">
                  <c:v>54</c:v>
                </c:pt>
                <c:pt idx="3">
                  <c:v>49</c:v>
                </c:pt>
                <c:pt idx="4">
                  <c:v>49.9</c:v>
                </c:pt>
                <c:pt idx="5">
                  <c:v>52.8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Sheet1!$E$311</c:f>
              <c:strCache>
                <c:ptCount val="1"/>
                <c:pt idx="0">
                  <c:v>2555</c:v>
                </c:pt>
              </c:strCache>
            </c:strRef>
          </c:tx>
          <c:spPr>
            <a:ln w="22225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Sheet1!$C$312:$C$317</c:f>
              <c:strCache>
                <c:ptCount val="6"/>
                <c:pt idx="0">
                  <c:v>อุตรดิตถ์</c:v>
                </c:pt>
                <c:pt idx="1">
                  <c:v>ตาก</c:v>
                </c:pt>
                <c:pt idx="2">
                  <c:v>สุโขทัย</c:v>
                </c:pt>
                <c:pt idx="3">
                  <c:v>พิษณุโลก</c:v>
                </c:pt>
                <c:pt idx="4">
                  <c:v>เพชรบูรณ์</c:v>
                </c:pt>
                <c:pt idx="5">
                  <c:v>ระดับเขต </c:v>
                </c:pt>
              </c:strCache>
            </c:strRef>
          </c:cat>
          <c:val>
            <c:numRef>
              <c:f>Sheet1!$E$312:$E$317</c:f>
              <c:numCache>
                <c:formatCode>General</c:formatCode>
                <c:ptCount val="6"/>
                <c:pt idx="0">
                  <c:v>47.3</c:v>
                </c:pt>
                <c:pt idx="1">
                  <c:v>69.099999999999994</c:v>
                </c:pt>
                <c:pt idx="2">
                  <c:v>49.9</c:v>
                </c:pt>
                <c:pt idx="3">
                  <c:v>50.8</c:v>
                </c:pt>
                <c:pt idx="4">
                  <c:v>50.5</c:v>
                </c:pt>
                <c:pt idx="5">
                  <c:v>53.3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Sheet1!$F$311</c:f>
              <c:strCache>
                <c:ptCount val="1"/>
                <c:pt idx="0">
                  <c:v>2556</c:v>
                </c:pt>
              </c:strCache>
            </c:strRef>
          </c:tx>
          <c:spPr>
            <a:ln w="22225" cap="rnd" cmpd="sng" algn="ctr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Sheet1!$C$312:$C$317</c:f>
              <c:strCache>
                <c:ptCount val="6"/>
                <c:pt idx="0">
                  <c:v>อุตรดิตถ์</c:v>
                </c:pt>
                <c:pt idx="1">
                  <c:v>ตาก</c:v>
                </c:pt>
                <c:pt idx="2">
                  <c:v>สุโขทัย</c:v>
                </c:pt>
                <c:pt idx="3">
                  <c:v>พิษณุโลก</c:v>
                </c:pt>
                <c:pt idx="4">
                  <c:v>เพชรบูรณ์</c:v>
                </c:pt>
                <c:pt idx="5">
                  <c:v>ระดับเขต </c:v>
                </c:pt>
              </c:strCache>
            </c:strRef>
          </c:cat>
          <c:val>
            <c:numRef>
              <c:f>Sheet1!$F$312:$F$317</c:f>
              <c:numCache>
                <c:formatCode>General</c:formatCode>
                <c:ptCount val="6"/>
                <c:pt idx="0">
                  <c:v>42.4</c:v>
                </c:pt>
                <c:pt idx="1">
                  <c:v>66.3</c:v>
                </c:pt>
                <c:pt idx="2">
                  <c:v>46.5</c:v>
                </c:pt>
                <c:pt idx="3">
                  <c:v>55</c:v>
                </c:pt>
                <c:pt idx="4">
                  <c:v>48.6</c:v>
                </c:pt>
                <c:pt idx="5">
                  <c:v>52.1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Sheet1!$G$311</c:f>
              <c:strCache>
                <c:ptCount val="1"/>
                <c:pt idx="0">
                  <c:v>2557</c:v>
                </c:pt>
              </c:strCache>
            </c:strRef>
          </c:tx>
          <c:spPr>
            <a:ln w="22225" cap="rnd" cmpd="sng" algn="ctr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Sheet1!$C$312:$C$317</c:f>
              <c:strCache>
                <c:ptCount val="6"/>
                <c:pt idx="0">
                  <c:v>อุตรดิตถ์</c:v>
                </c:pt>
                <c:pt idx="1">
                  <c:v>ตาก</c:v>
                </c:pt>
                <c:pt idx="2">
                  <c:v>สุโขทัย</c:v>
                </c:pt>
                <c:pt idx="3">
                  <c:v>พิษณุโลก</c:v>
                </c:pt>
                <c:pt idx="4">
                  <c:v>เพชรบูรณ์</c:v>
                </c:pt>
                <c:pt idx="5">
                  <c:v>ระดับเขต </c:v>
                </c:pt>
              </c:strCache>
            </c:strRef>
          </c:cat>
          <c:val>
            <c:numRef>
              <c:f>Sheet1!$G$312:$G$317</c:f>
              <c:numCache>
                <c:formatCode>General</c:formatCode>
                <c:ptCount val="6"/>
                <c:pt idx="0">
                  <c:v>38.6</c:v>
                </c:pt>
                <c:pt idx="1">
                  <c:v>61.1</c:v>
                </c:pt>
                <c:pt idx="2">
                  <c:v>45.5</c:v>
                </c:pt>
                <c:pt idx="3">
                  <c:v>47</c:v>
                </c:pt>
                <c:pt idx="4">
                  <c:v>46.3</c:v>
                </c:pt>
                <c:pt idx="5">
                  <c:v>48.1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Sheet1!$H$311</c:f>
              <c:strCache>
                <c:ptCount val="1"/>
                <c:pt idx="0">
                  <c:v>2558</c:v>
                </c:pt>
              </c:strCache>
            </c:strRef>
          </c:tx>
          <c:spPr>
            <a:ln w="22225" cap="rnd" cmpd="sng" algn="ctr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Sheet1!$C$312:$C$317</c:f>
              <c:strCache>
                <c:ptCount val="6"/>
                <c:pt idx="0">
                  <c:v>อุตรดิตถ์</c:v>
                </c:pt>
                <c:pt idx="1">
                  <c:v>ตาก</c:v>
                </c:pt>
                <c:pt idx="2">
                  <c:v>สุโขทัย</c:v>
                </c:pt>
                <c:pt idx="3">
                  <c:v>พิษณุโลก</c:v>
                </c:pt>
                <c:pt idx="4">
                  <c:v>เพชรบูรณ์</c:v>
                </c:pt>
                <c:pt idx="5">
                  <c:v>ระดับเขต </c:v>
                </c:pt>
              </c:strCache>
            </c:strRef>
          </c:cat>
          <c:val>
            <c:numRef>
              <c:f>Sheet1!$H$312:$H$317</c:f>
              <c:numCache>
                <c:formatCode>General</c:formatCode>
                <c:ptCount val="6"/>
                <c:pt idx="0">
                  <c:v>33.4</c:v>
                </c:pt>
                <c:pt idx="1">
                  <c:v>52.5</c:v>
                </c:pt>
                <c:pt idx="2">
                  <c:v>43.4</c:v>
                </c:pt>
                <c:pt idx="3">
                  <c:v>41</c:v>
                </c:pt>
                <c:pt idx="4">
                  <c:v>42.2</c:v>
                </c:pt>
                <c:pt idx="5">
                  <c:v>43.3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marker val="1"/>
        <c:smooth val="0"/>
        <c:axId val="149281024"/>
        <c:axId val="149159936"/>
      </c:lineChart>
      <c:catAx>
        <c:axId val="1492810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9159936"/>
        <c:crosses val="autoZero"/>
        <c:auto val="1"/>
        <c:lblAlgn val="ctr"/>
        <c:lblOffset val="100"/>
        <c:noMultiLvlLbl val="0"/>
      </c:catAx>
      <c:valAx>
        <c:axId val="149159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92810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16.739999999999998</c:v>
                </c:pt>
                <c:pt idx="1">
                  <c:v>19.5</c:v>
                </c:pt>
                <c:pt idx="2">
                  <c:v>14.69</c:v>
                </c:pt>
                <c:pt idx="3">
                  <c:v>17.78</c:v>
                </c:pt>
                <c:pt idx="4">
                  <c:v>27.98</c:v>
                </c:pt>
                <c:pt idx="5">
                  <c:v>23.57</c:v>
                </c:pt>
                <c:pt idx="6">
                  <c:v>24.87</c:v>
                </c:pt>
                <c:pt idx="7">
                  <c:v>31.51</c:v>
                </c:pt>
                <c:pt idx="8">
                  <c:v>18.29</c:v>
                </c:pt>
                <c:pt idx="9">
                  <c:v>21.06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228160"/>
        <c:axId val="149234048"/>
      </c:barChart>
      <c:catAx>
        <c:axId val="1492281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9234048"/>
        <c:crosses val="autoZero"/>
        <c:auto val="1"/>
        <c:lblAlgn val="ctr"/>
        <c:lblOffset val="100"/>
        <c:noMultiLvlLbl val="0"/>
      </c:catAx>
      <c:valAx>
        <c:axId val="149234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228160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Sheet1!$C$460</c:f>
              <c:strCache>
                <c:ptCount val="1"/>
                <c:pt idx="0">
                  <c:v>ตั้งครรภ์ซ้ำ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Sheet1!$B$461:$B$466</c:f>
              <c:strCache>
                <c:ptCount val="6"/>
                <c:pt idx="0">
                  <c:v>เพชรบูรณ์</c:v>
                </c:pt>
                <c:pt idx="1">
                  <c:v>ตาก</c:v>
                </c:pt>
                <c:pt idx="2">
                  <c:v>พิษณุโลก</c:v>
                </c:pt>
                <c:pt idx="3">
                  <c:v>อุตรดิตถ์</c:v>
                </c:pt>
                <c:pt idx="4">
                  <c:v>สุโขทัย</c:v>
                </c:pt>
                <c:pt idx="5">
                  <c:v>ภาพรวมเขต</c:v>
                </c:pt>
              </c:strCache>
            </c:strRef>
          </c:cat>
          <c:val>
            <c:numRef>
              <c:f>Sheet1!$C$461:$C$466</c:f>
              <c:numCache>
                <c:formatCode>General</c:formatCode>
                <c:ptCount val="6"/>
                <c:pt idx="0">
                  <c:v>12.19</c:v>
                </c:pt>
                <c:pt idx="1">
                  <c:v>32.74</c:v>
                </c:pt>
                <c:pt idx="2">
                  <c:v>15.82</c:v>
                </c:pt>
                <c:pt idx="3">
                  <c:v>6.12</c:v>
                </c:pt>
                <c:pt idx="4">
                  <c:v>13.59</c:v>
                </c:pt>
                <c:pt idx="5">
                  <c:v>15.98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49709184"/>
        <c:axId val="149711872"/>
      </c:barChart>
      <c:catAx>
        <c:axId val="149709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9711872"/>
        <c:crosses val="autoZero"/>
        <c:auto val="1"/>
        <c:lblAlgn val="ctr"/>
        <c:lblOffset val="100"/>
        <c:noMultiLvlLbl val="0"/>
      </c:catAx>
      <c:valAx>
        <c:axId val="14971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970918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48.13</c:v>
                </c:pt>
                <c:pt idx="1">
                  <c:v>18.75</c:v>
                </c:pt>
                <c:pt idx="2">
                  <c:v>11.76</c:v>
                </c:pt>
                <c:pt idx="3">
                  <c:v>12.5</c:v>
                </c:pt>
                <c:pt idx="4">
                  <c:v>25.29</c:v>
                </c:pt>
                <c:pt idx="5">
                  <c:v>30.61</c:v>
                </c:pt>
                <c:pt idx="6">
                  <c:v>38.89</c:v>
                </c:pt>
                <c:pt idx="7">
                  <c:v>2.27</c:v>
                </c:pt>
                <c:pt idx="8">
                  <c:v>46.05</c:v>
                </c:pt>
                <c:pt idx="9">
                  <c:v>28.19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733376"/>
        <c:axId val="149734912"/>
      </c:barChart>
      <c:catAx>
        <c:axId val="149733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9734912"/>
        <c:crosses val="autoZero"/>
        <c:auto val="1"/>
        <c:lblAlgn val="ctr"/>
        <c:lblOffset val="100"/>
        <c:noMultiLvlLbl val="0"/>
      </c:catAx>
      <c:valAx>
        <c:axId val="149734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73337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Sheet1!$C$469</c:f>
              <c:strCache>
                <c:ptCount val="1"/>
                <c:pt idx="0">
                  <c:v>กึ่งถาวร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Sheet1!$B$470:$B$475</c:f>
              <c:strCache>
                <c:ptCount val="6"/>
                <c:pt idx="0">
                  <c:v>เพชรบูรณ์</c:v>
                </c:pt>
                <c:pt idx="1">
                  <c:v>ตาก</c:v>
                </c:pt>
                <c:pt idx="2">
                  <c:v>พิษณุโลก</c:v>
                </c:pt>
                <c:pt idx="3">
                  <c:v>อุตรดิตถ์</c:v>
                </c:pt>
                <c:pt idx="4">
                  <c:v>สุโขทัย</c:v>
                </c:pt>
                <c:pt idx="5">
                  <c:v>ภาพรวมเขต</c:v>
                </c:pt>
              </c:strCache>
            </c:strRef>
          </c:cat>
          <c:val>
            <c:numRef>
              <c:f>Sheet1!$C$470:$C$475</c:f>
              <c:numCache>
                <c:formatCode>General</c:formatCode>
                <c:ptCount val="6"/>
                <c:pt idx="0">
                  <c:v>13.35</c:v>
                </c:pt>
                <c:pt idx="1">
                  <c:v>14.59</c:v>
                </c:pt>
                <c:pt idx="2">
                  <c:v>13.55</c:v>
                </c:pt>
                <c:pt idx="3">
                  <c:v>20.05</c:v>
                </c:pt>
                <c:pt idx="4">
                  <c:v>16.5</c:v>
                </c:pt>
                <c:pt idx="5">
                  <c:v>15.01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50100992"/>
        <c:axId val="150106880"/>
      </c:barChart>
      <c:catAx>
        <c:axId val="150100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0106880"/>
        <c:crosses val="autoZero"/>
        <c:auto val="1"/>
        <c:lblAlgn val="ctr"/>
        <c:lblOffset val="100"/>
        <c:noMultiLvlLbl val="0"/>
      </c:catAx>
      <c:valAx>
        <c:axId val="15010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010099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Sheet1!$A$31</c:f>
              <c:strCache>
                <c:ptCount val="1"/>
                <c:pt idx="0">
                  <c:v>ตาก</c:v>
                </c:pt>
              </c:strCache>
            </c:strRef>
          </c:tx>
          <c:cat>
            <c:numRef>
              <c:f>Sheet1!$B$30:$F$30</c:f>
              <c:numCache>
                <c:formatCode>General</c:formatCode>
                <c:ptCount val="5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</c:numCache>
            </c:numRef>
          </c:cat>
          <c:val>
            <c:numRef>
              <c:f>Sheet1!$B$31:$F$31</c:f>
              <c:numCache>
                <c:formatCode>0.0</c:formatCode>
                <c:ptCount val="5"/>
                <c:pt idx="0" formatCode="General">
                  <c:v>13.6</c:v>
                </c:pt>
                <c:pt idx="1">
                  <c:v>21.57</c:v>
                </c:pt>
                <c:pt idx="2" formatCode="General">
                  <c:v>20.6</c:v>
                </c:pt>
                <c:pt idx="3">
                  <c:v>27.610000000000031</c:v>
                </c:pt>
                <c:pt idx="4">
                  <c:v>16.41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Sheet1!$A$32</c:f>
              <c:strCache>
                <c:ptCount val="1"/>
                <c:pt idx="0">
                  <c:v>พิษณุโลก</c:v>
                </c:pt>
              </c:strCache>
            </c:strRef>
          </c:tx>
          <c:cat>
            <c:numRef>
              <c:f>Sheet1!$B$30:$F$30</c:f>
              <c:numCache>
                <c:formatCode>General</c:formatCode>
                <c:ptCount val="5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</c:numCache>
            </c:numRef>
          </c:cat>
          <c:val>
            <c:numRef>
              <c:f>Sheet1!$B$32:$F$32</c:f>
              <c:numCache>
                <c:formatCode>0.0</c:formatCode>
                <c:ptCount val="5"/>
                <c:pt idx="0">
                  <c:v>43</c:v>
                </c:pt>
                <c:pt idx="1">
                  <c:v>38.220000000000013</c:v>
                </c:pt>
                <c:pt idx="2">
                  <c:v>41.620000000000012</c:v>
                </c:pt>
                <c:pt idx="3">
                  <c:v>38.94</c:v>
                </c:pt>
                <c:pt idx="4">
                  <c:v>31.91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Sheet1!$A$33</c:f>
              <c:strCache>
                <c:ptCount val="1"/>
                <c:pt idx="0">
                  <c:v>เพชรบูรณ์</c:v>
                </c:pt>
              </c:strCache>
            </c:strRef>
          </c:tx>
          <c:cat>
            <c:numRef>
              <c:f>Sheet1!$B$30:$F$30</c:f>
              <c:numCache>
                <c:formatCode>General</c:formatCode>
                <c:ptCount val="5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</c:numCache>
            </c:numRef>
          </c:cat>
          <c:val>
            <c:numRef>
              <c:f>Sheet1!$B$33:$F$33</c:f>
              <c:numCache>
                <c:formatCode>0.0</c:formatCode>
                <c:ptCount val="5"/>
                <c:pt idx="0">
                  <c:v>31</c:v>
                </c:pt>
                <c:pt idx="1">
                  <c:v>26.91</c:v>
                </c:pt>
                <c:pt idx="2">
                  <c:v>29.37</c:v>
                </c:pt>
                <c:pt idx="3">
                  <c:v>25.02</c:v>
                </c:pt>
                <c:pt idx="4">
                  <c:v>19.559999999999999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Sheet1!$A$34</c:f>
              <c:strCache>
                <c:ptCount val="1"/>
                <c:pt idx="0">
                  <c:v>สุโขทัย</c:v>
                </c:pt>
              </c:strCache>
            </c:strRef>
          </c:tx>
          <c:cat>
            <c:numRef>
              <c:f>Sheet1!$B$30:$F$30</c:f>
              <c:numCache>
                <c:formatCode>General</c:formatCode>
                <c:ptCount val="5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</c:numCache>
            </c:numRef>
          </c:cat>
          <c:val>
            <c:numRef>
              <c:f>Sheet1!$B$34:$F$34</c:f>
              <c:numCache>
                <c:formatCode>0.0</c:formatCode>
                <c:ptCount val="5"/>
                <c:pt idx="0" formatCode="General">
                  <c:v>18.100000000000001</c:v>
                </c:pt>
                <c:pt idx="1">
                  <c:v>22.59</c:v>
                </c:pt>
                <c:pt idx="2">
                  <c:v>20.91</c:v>
                </c:pt>
                <c:pt idx="3">
                  <c:v>20.079999999999988</c:v>
                </c:pt>
                <c:pt idx="4">
                  <c:v>14.43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Sheet1!$A$35</c:f>
              <c:strCache>
                <c:ptCount val="1"/>
                <c:pt idx="0">
                  <c:v>อุตรดิตถ์</c:v>
                </c:pt>
              </c:strCache>
            </c:strRef>
          </c:tx>
          <c:cat>
            <c:numRef>
              <c:f>Sheet1!$B$30:$F$30</c:f>
              <c:numCache>
                <c:formatCode>General</c:formatCode>
                <c:ptCount val="5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</c:numCache>
            </c:numRef>
          </c:cat>
          <c:val>
            <c:numRef>
              <c:f>Sheet1!$B$35:$F$35</c:f>
              <c:numCache>
                <c:formatCode>0.0</c:formatCode>
                <c:ptCount val="5"/>
                <c:pt idx="0" formatCode="General">
                  <c:v>20.8</c:v>
                </c:pt>
                <c:pt idx="1">
                  <c:v>18.87</c:v>
                </c:pt>
                <c:pt idx="2">
                  <c:v>21.03</c:v>
                </c:pt>
                <c:pt idx="3">
                  <c:v>22.57</c:v>
                </c:pt>
                <c:pt idx="4">
                  <c:v>21.02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9775488"/>
        <c:axId val="149777024"/>
      </c:lineChart>
      <c:catAx>
        <c:axId val="14977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9777024"/>
        <c:crosses val="autoZero"/>
        <c:auto val="1"/>
        <c:lblAlgn val="ctr"/>
        <c:lblOffset val="100"/>
        <c:noMultiLvlLbl val="0"/>
      </c:catAx>
      <c:valAx>
        <c:axId val="14977702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r>
                  <a:rPr lang="th-TH" sz="140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อัตรา (ต่อแสน)</a:t>
                </a:r>
              </a:p>
            </c:rich>
          </c:tx>
          <c:layout>
            <c:manualLayout>
              <c:xMode val="edge"/>
              <c:yMode val="edge"/>
              <c:x val="5.6944444444444464E-2"/>
              <c:y val="0.26403305934498156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  <c:crossAx val="14977548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4242040397124346E-2"/>
          <c:y val="9.0629921259843219E-2"/>
          <c:w val="0.87182631518886466"/>
          <c:h val="0.55533381390706449"/>
        </c:manualLayout>
      </c:layout>
      <c:lineChart>
        <c:grouping val="standard"/>
        <c:varyColors val="0"/>
        <c:ser>
          <c:idx val="0"/>
          <c:order val="0"/>
          <c:tx>
            <c:strRef>
              <c:f>Latest!$D$1</c:f>
              <c:strCache>
                <c:ptCount val="1"/>
                <c:pt idx="0">
                  <c:v>มรณบัตร</c:v>
                </c:pt>
              </c:strCache>
            </c:strRef>
          </c:tx>
          <c:spPr>
            <a:ln w="57150">
              <a:solidFill>
                <a:schemeClr val="tx1"/>
              </a:solidFill>
            </a:ln>
          </c:spPr>
          <c:marker>
            <c:symbol val="none"/>
          </c:marker>
          <c:dPt>
            <c:idx val="4"/>
            <c:bubble3D val="0"/>
            <c:spPr>
              <a:ln w="57150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ln w="57150">
                <a:solidFill>
                  <a:schemeClr val="tx1"/>
                </a:solidFill>
                <a:prstDash val="sysDot"/>
              </a:ln>
            </c:spPr>
          </c:dPt>
          <c:dPt>
            <c:idx val="6"/>
            <c:bubble3D val="0"/>
            <c:spPr>
              <a:ln w="57150">
                <a:solidFill>
                  <a:schemeClr val="tx1"/>
                </a:solidFill>
                <a:prstDash val="sysDot"/>
              </a:ln>
            </c:spPr>
          </c:dPt>
          <c:dPt>
            <c:idx val="7"/>
            <c:bubble3D val="0"/>
            <c:spPr>
              <a:ln w="57150">
                <a:solidFill>
                  <a:schemeClr val="tx1"/>
                </a:solidFill>
                <a:prstDash val="sysDot"/>
              </a:ln>
            </c:spPr>
          </c:dPt>
          <c:dPt>
            <c:idx val="8"/>
            <c:bubble3D val="0"/>
            <c:spPr>
              <a:ln w="57150">
                <a:solidFill>
                  <a:schemeClr val="tx1"/>
                </a:solidFill>
                <a:prstDash val="sysDot"/>
              </a:ln>
            </c:spPr>
          </c:dPt>
          <c:dPt>
            <c:idx val="9"/>
            <c:bubble3D val="0"/>
            <c:spPr>
              <a:ln w="57150">
                <a:solidFill>
                  <a:schemeClr val="tx1"/>
                </a:solidFill>
                <a:prstDash val="sysDot"/>
              </a:ln>
            </c:spPr>
          </c:dPt>
          <c:dPt>
            <c:idx val="10"/>
            <c:bubble3D val="0"/>
            <c:spPr>
              <a:ln w="57150">
                <a:solidFill>
                  <a:schemeClr val="tx1"/>
                </a:solidFill>
                <a:prstDash val="sysDot"/>
              </a:ln>
            </c:spPr>
          </c:dPt>
          <c:cat>
            <c:numRef>
              <c:f>Latest!$A$8:$A$18</c:f>
              <c:numCache>
                <c:formatCode>General</c:formatCode>
                <c:ptCount val="11"/>
                <c:pt idx="0">
                  <c:v>53</c:v>
                </c:pt>
                <c:pt idx="1">
                  <c:v>54</c:v>
                </c:pt>
                <c:pt idx="2">
                  <c:v>55</c:v>
                </c:pt>
                <c:pt idx="3">
                  <c:v>56</c:v>
                </c:pt>
                <c:pt idx="4">
                  <c:v>57</c:v>
                </c:pt>
                <c:pt idx="5">
                  <c:v>58</c:v>
                </c:pt>
                <c:pt idx="6">
                  <c:v>59</c:v>
                </c:pt>
                <c:pt idx="7">
                  <c:v>60</c:v>
                </c:pt>
                <c:pt idx="8">
                  <c:v>61</c:v>
                </c:pt>
                <c:pt idx="9">
                  <c:v>62</c:v>
                </c:pt>
                <c:pt idx="10">
                  <c:v>63</c:v>
                </c:pt>
              </c:numCache>
            </c:numRef>
          </c:cat>
          <c:val>
            <c:numRef>
              <c:f>Latest!$D$8:$D$18</c:f>
              <c:numCache>
                <c:formatCode>0.00</c:formatCode>
                <c:ptCount val="11"/>
                <c:pt idx="0">
                  <c:v>21.580335144119129</c:v>
                </c:pt>
                <c:pt idx="1">
                  <c:v>21.898361101390744</c:v>
                </c:pt>
                <c:pt idx="2">
                  <c:v>21.844249544448552</c:v>
                </c:pt>
                <c:pt idx="3">
                  <c:v>22.885025039986989</c:v>
                </c:pt>
                <c:pt idx="4">
                  <c:v>23.192151484719346</c:v>
                </c:pt>
                <c:pt idx="5">
                  <c:v>18.832590547196027</c:v>
                </c:pt>
                <c:pt idx="6">
                  <c:v>17.299705270098688</c:v>
                </c:pt>
                <c:pt idx="7">
                  <c:v>15.404558685669327</c:v>
                </c:pt>
                <c:pt idx="8">
                  <c:v>14.233934715903986</c:v>
                </c:pt>
                <c:pt idx="9">
                  <c:v>12.701049438806654</c:v>
                </c:pt>
                <c:pt idx="10">
                  <c:v>10.949180550695372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010880"/>
        <c:axId val="150078208"/>
      </c:lineChart>
      <c:catAx>
        <c:axId val="15001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  <c:crossAx val="150078208"/>
        <c:crosses val="autoZero"/>
        <c:auto val="1"/>
        <c:lblAlgn val="ctr"/>
        <c:lblOffset val="100"/>
        <c:noMultiLvlLbl val="0"/>
      </c:catAx>
      <c:valAx>
        <c:axId val="15007820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6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r>
                  <a:rPr lang="th-TH" sz="160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อัตราตายต่อแสนประชากร</a:t>
                </a:r>
                <a:endParaRPr lang="en-US" sz="160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c:rich>
          </c:tx>
          <c:layout>
            <c:manualLayout>
              <c:xMode val="edge"/>
              <c:yMode val="edge"/>
              <c:x val="1.3799954353531894E-2"/>
              <c:y val="9.9382462755535847E-2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  <c:crossAx val="150010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15.7</c:v>
                </c:pt>
                <c:pt idx="1">
                  <c:v>28.65</c:v>
                </c:pt>
                <c:pt idx="2">
                  <c:v>18.7</c:v>
                </c:pt>
                <c:pt idx="3">
                  <c:v>7.07</c:v>
                </c:pt>
                <c:pt idx="4">
                  <c:v>6.18</c:v>
                </c:pt>
                <c:pt idx="5">
                  <c:v>9.35</c:v>
                </c:pt>
                <c:pt idx="6">
                  <c:v>0</c:v>
                </c:pt>
                <c:pt idx="7">
                  <c:v>2.46</c:v>
                </c:pt>
                <c:pt idx="8">
                  <c:v>18.14</c:v>
                </c:pt>
                <c:pt idx="9">
                  <c:v>10.51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0537344"/>
        <c:axId val="150538880"/>
      </c:barChart>
      <c:catAx>
        <c:axId val="150537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50538880"/>
        <c:crosses val="autoZero"/>
        <c:auto val="1"/>
        <c:lblAlgn val="ctr"/>
        <c:lblOffset val="100"/>
        <c:noMultiLvlLbl val="0"/>
      </c:catAx>
      <c:valAx>
        <c:axId val="150538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053734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935150883618296E-2"/>
          <c:y val="4.1707611517343146E-2"/>
          <c:w val="0.92790144964735721"/>
          <c:h val="0.85823386603366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6.87</c:v>
                </c:pt>
                <c:pt idx="1">
                  <c:v>4.41</c:v>
                </c:pt>
                <c:pt idx="2">
                  <c:v>0</c:v>
                </c:pt>
                <c:pt idx="3">
                  <c:v>0</c:v>
                </c:pt>
                <c:pt idx="4">
                  <c:v>2.56</c:v>
                </c:pt>
                <c:pt idx="5">
                  <c:v>1.77</c:v>
                </c:pt>
                <c:pt idx="6">
                  <c:v>0</c:v>
                </c:pt>
                <c:pt idx="7">
                  <c:v>3.02</c:v>
                </c:pt>
                <c:pt idx="8">
                  <c:v>1.34</c:v>
                </c:pt>
                <c:pt idx="9">
                  <c:v>2.4300000000000002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494016"/>
        <c:axId val="149499904"/>
      </c:barChart>
      <c:catAx>
        <c:axId val="1494940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9499904"/>
        <c:crosses val="autoZero"/>
        <c:auto val="1"/>
        <c:lblAlgn val="ctr"/>
        <c:lblOffset val="100"/>
        <c:noMultiLvlLbl val="0"/>
      </c:catAx>
      <c:valAx>
        <c:axId val="149499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49401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935150883618296E-2"/>
          <c:y val="4.1707611517343146E-2"/>
          <c:w val="0.92790144964735721"/>
          <c:h val="0.85823386603366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4.66</c:v>
                </c:pt>
                <c:pt idx="1">
                  <c:v>3.69</c:v>
                </c:pt>
                <c:pt idx="2">
                  <c:v>8.5299999999999994</c:v>
                </c:pt>
                <c:pt idx="3">
                  <c:v>10.34</c:v>
                </c:pt>
                <c:pt idx="4">
                  <c:v>1.68</c:v>
                </c:pt>
                <c:pt idx="5">
                  <c:v>5.69</c:v>
                </c:pt>
                <c:pt idx="6">
                  <c:v>2.5499999999999998</c:v>
                </c:pt>
                <c:pt idx="7">
                  <c:v>11.94</c:v>
                </c:pt>
                <c:pt idx="8">
                  <c:v>6.45</c:v>
                </c:pt>
                <c:pt idx="9">
                  <c:v>5.57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530496"/>
        <c:axId val="149532032"/>
      </c:barChart>
      <c:catAx>
        <c:axId val="149530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9532032"/>
        <c:crosses val="autoZero"/>
        <c:auto val="1"/>
        <c:lblAlgn val="ctr"/>
        <c:lblOffset val="100"/>
        <c:noMultiLvlLbl val="0"/>
      </c:catAx>
      <c:valAx>
        <c:axId val="149532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53049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โลหิตจาง!$A$4</c:f>
              <c:strCache>
                <c:ptCount val="1"/>
                <c:pt idx="0">
                  <c:v>พิษณุโลก</c:v>
                </c:pt>
              </c:strCache>
            </c:strRef>
          </c:tx>
          <c:invertIfNegative val="0"/>
          <c:cat>
            <c:strRef>
              <c:f>โลหิตจาง!$B$3:$I$3</c:f>
              <c:strCache>
                <c:ptCount val="8"/>
                <c:pt idx="0">
                  <c:v>2552</c:v>
                </c:pt>
                <c:pt idx="1">
                  <c:v>2553</c:v>
                </c:pt>
                <c:pt idx="2">
                  <c:v>2554</c:v>
                </c:pt>
                <c:pt idx="3">
                  <c:v>2555</c:v>
                </c:pt>
                <c:pt idx="4">
                  <c:v>2556</c:v>
                </c:pt>
                <c:pt idx="5">
                  <c:v>2557</c:v>
                </c:pt>
                <c:pt idx="6">
                  <c:v>2558</c:v>
                </c:pt>
                <c:pt idx="7">
                  <c:v>2559(ตก2)</c:v>
                </c:pt>
              </c:strCache>
            </c:strRef>
          </c:cat>
          <c:val>
            <c:numRef>
              <c:f>โลหิตจาง!$B$4:$I$4</c:f>
              <c:numCache>
                <c:formatCode>General</c:formatCode>
                <c:ptCount val="8"/>
                <c:pt idx="0">
                  <c:v>11.2</c:v>
                </c:pt>
                <c:pt idx="1">
                  <c:v>8.24</c:v>
                </c:pt>
                <c:pt idx="2">
                  <c:v>11.5</c:v>
                </c:pt>
                <c:pt idx="3">
                  <c:v>10.84</c:v>
                </c:pt>
                <c:pt idx="4">
                  <c:v>15.23</c:v>
                </c:pt>
                <c:pt idx="5">
                  <c:v>14.3</c:v>
                </c:pt>
                <c:pt idx="6">
                  <c:v>13.43</c:v>
                </c:pt>
                <c:pt idx="7">
                  <c:v>13.26</c:v>
                </c:pt>
              </c:numCache>
            </c:numRef>
          </c:val>
        </c:ser>
        <c:ser>
          <c:idx val="1"/>
          <c:order val="1"/>
          <c:tx>
            <c:strRef>
              <c:f>โลหิตจาง!$A$5</c:f>
              <c:strCache>
                <c:ptCount val="1"/>
                <c:pt idx="0">
                  <c:v>เพชรบูรณ์</c:v>
                </c:pt>
              </c:strCache>
            </c:strRef>
          </c:tx>
          <c:invertIfNegative val="0"/>
          <c:cat>
            <c:strRef>
              <c:f>โลหิตจาง!$B$3:$I$3</c:f>
              <c:strCache>
                <c:ptCount val="8"/>
                <c:pt idx="0">
                  <c:v>2552</c:v>
                </c:pt>
                <c:pt idx="1">
                  <c:v>2553</c:v>
                </c:pt>
                <c:pt idx="2">
                  <c:v>2554</c:v>
                </c:pt>
                <c:pt idx="3">
                  <c:v>2555</c:v>
                </c:pt>
                <c:pt idx="4">
                  <c:v>2556</c:v>
                </c:pt>
                <c:pt idx="5">
                  <c:v>2557</c:v>
                </c:pt>
                <c:pt idx="6">
                  <c:v>2558</c:v>
                </c:pt>
                <c:pt idx="7">
                  <c:v>2559(ตก2)</c:v>
                </c:pt>
              </c:strCache>
            </c:strRef>
          </c:cat>
          <c:val>
            <c:numRef>
              <c:f>โลหิตจาง!$B$5:$I$5</c:f>
              <c:numCache>
                <c:formatCode>General</c:formatCode>
                <c:ptCount val="8"/>
                <c:pt idx="0">
                  <c:v>12.53</c:v>
                </c:pt>
                <c:pt idx="1">
                  <c:v>12.09</c:v>
                </c:pt>
                <c:pt idx="2">
                  <c:v>13.13</c:v>
                </c:pt>
                <c:pt idx="3">
                  <c:v>15.71</c:v>
                </c:pt>
                <c:pt idx="4">
                  <c:v>15.19</c:v>
                </c:pt>
                <c:pt idx="5">
                  <c:v>15.83</c:v>
                </c:pt>
                <c:pt idx="6">
                  <c:v>15.5</c:v>
                </c:pt>
                <c:pt idx="7">
                  <c:v>13.28</c:v>
                </c:pt>
              </c:numCache>
            </c:numRef>
          </c:val>
        </c:ser>
        <c:ser>
          <c:idx val="2"/>
          <c:order val="2"/>
          <c:tx>
            <c:strRef>
              <c:f>โลหิตจาง!$A$6</c:f>
              <c:strCache>
                <c:ptCount val="1"/>
                <c:pt idx="0">
                  <c:v>อุตรดิตถ์</c:v>
                </c:pt>
              </c:strCache>
            </c:strRef>
          </c:tx>
          <c:invertIfNegative val="0"/>
          <c:cat>
            <c:strRef>
              <c:f>โลหิตจาง!$B$3:$I$3</c:f>
              <c:strCache>
                <c:ptCount val="8"/>
                <c:pt idx="0">
                  <c:v>2552</c:v>
                </c:pt>
                <c:pt idx="1">
                  <c:v>2553</c:v>
                </c:pt>
                <c:pt idx="2">
                  <c:v>2554</c:v>
                </c:pt>
                <c:pt idx="3">
                  <c:v>2555</c:v>
                </c:pt>
                <c:pt idx="4">
                  <c:v>2556</c:v>
                </c:pt>
                <c:pt idx="5">
                  <c:v>2557</c:v>
                </c:pt>
                <c:pt idx="6">
                  <c:v>2558</c:v>
                </c:pt>
                <c:pt idx="7">
                  <c:v>2559(ตก2)</c:v>
                </c:pt>
              </c:strCache>
            </c:strRef>
          </c:cat>
          <c:val>
            <c:numRef>
              <c:f>โลหิตจาง!$B$6:$I$6</c:f>
              <c:numCache>
                <c:formatCode>General</c:formatCode>
                <c:ptCount val="8"/>
                <c:pt idx="0">
                  <c:v>14.85</c:v>
                </c:pt>
                <c:pt idx="1">
                  <c:v>14.45</c:v>
                </c:pt>
                <c:pt idx="2">
                  <c:v>12.88</c:v>
                </c:pt>
                <c:pt idx="3">
                  <c:v>15.81</c:v>
                </c:pt>
                <c:pt idx="4">
                  <c:v>15.83</c:v>
                </c:pt>
                <c:pt idx="5">
                  <c:v>15.96</c:v>
                </c:pt>
                <c:pt idx="6">
                  <c:v>15.34</c:v>
                </c:pt>
                <c:pt idx="7">
                  <c:v>9.86</c:v>
                </c:pt>
              </c:numCache>
            </c:numRef>
          </c:val>
        </c:ser>
        <c:ser>
          <c:idx val="3"/>
          <c:order val="3"/>
          <c:tx>
            <c:strRef>
              <c:f>โลหิตจาง!$A$7</c:f>
              <c:strCache>
                <c:ptCount val="1"/>
                <c:pt idx="0">
                  <c:v>ตาก</c:v>
                </c:pt>
              </c:strCache>
            </c:strRef>
          </c:tx>
          <c:invertIfNegative val="0"/>
          <c:trendline>
            <c:spPr>
              <a:ln w="38100"/>
            </c:spPr>
            <c:trendlineType val="power"/>
            <c:dispRSqr val="0"/>
            <c:dispEq val="0"/>
          </c:trendline>
          <c:cat>
            <c:strRef>
              <c:f>โลหิตจาง!$B$3:$I$3</c:f>
              <c:strCache>
                <c:ptCount val="8"/>
                <c:pt idx="0">
                  <c:v>2552</c:v>
                </c:pt>
                <c:pt idx="1">
                  <c:v>2553</c:v>
                </c:pt>
                <c:pt idx="2">
                  <c:v>2554</c:v>
                </c:pt>
                <c:pt idx="3">
                  <c:v>2555</c:v>
                </c:pt>
                <c:pt idx="4">
                  <c:v>2556</c:v>
                </c:pt>
                <c:pt idx="5">
                  <c:v>2557</c:v>
                </c:pt>
                <c:pt idx="6">
                  <c:v>2558</c:v>
                </c:pt>
                <c:pt idx="7">
                  <c:v>2559(ตก2)</c:v>
                </c:pt>
              </c:strCache>
            </c:strRef>
          </c:cat>
          <c:val>
            <c:numRef>
              <c:f>โลหิตจาง!$B$7:$I$7</c:f>
              <c:numCache>
                <c:formatCode>General</c:formatCode>
                <c:ptCount val="8"/>
                <c:pt idx="0">
                  <c:v>11.89</c:v>
                </c:pt>
                <c:pt idx="1">
                  <c:v>13.05</c:v>
                </c:pt>
                <c:pt idx="2">
                  <c:v>16.260000000000002</c:v>
                </c:pt>
                <c:pt idx="3">
                  <c:v>16.73</c:v>
                </c:pt>
                <c:pt idx="4">
                  <c:v>16.98</c:v>
                </c:pt>
                <c:pt idx="5">
                  <c:v>16.78</c:v>
                </c:pt>
                <c:pt idx="6">
                  <c:v>19.46</c:v>
                </c:pt>
                <c:pt idx="7">
                  <c:v>12.1</c:v>
                </c:pt>
              </c:numCache>
            </c:numRef>
          </c:val>
        </c:ser>
        <c:ser>
          <c:idx val="4"/>
          <c:order val="4"/>
          <c:tx>
            <c:strRef>
              <c:f>โลหิตจาง!$A$8</c:f>
              <c:strCache>
                <c:ptCount val="1"/>
                <c:pt idx="0">
                  <c:v>สุโขทัย</c:v>
                </c:pt>
              </c:strCache>
            </c:strRef>
          </c:tx>
          <c:invertIfNegative val="0"/>
          <c:cat>
            <c:strRef>
              <c:f>โลหิตจาง!$B$3:$I$3</c:f>
              <c:strCache>
                <c:ptCount val="8"/>
                <c:pt idx="0">
                  <c:v>2552</c:v>
                </c:pt>
                <c:pt idx="1">
                  <c:v>2553</c:v>
                </c:pt>
                <c:pt idx="2">
                  <c:v>2554</c:v>
                </c:pt>
                <c:pt idx="3">
                  <c:v>2555</c:v>
                </c:pt>
                <c:pt idx="4">
                  <c:v>2556</c:v>
                </c:pt>
                <c:pt idx="5">
                  <c:v>2557</c:v>
                </c:pt>
                <c:pt idx="6">
                  <c:v>2558</c:v>
                </c:pt>
                <c:pt idx="7">
                  <c:v>2559(ตก2)</c:v>
                </c:pt>
              </c:strCache>
            </c:strRef>
          </c:cat>
          <c:val>
            <c:numRef>
              <c:f>โลหิตจาง!$B$8:$I$8</c:f>
              <c:numCache>
                <c:formatCode>General</c:formatCode>
                <c:ptCount val="8"/>
                <c:pt idx="0">
                  <c:v>7.77</c:v>
                </c:pt>
                <c:pt idx="1">
                  <c:v>8.6</c:v>
                </c:pt>
                <c:pt idx="2">
                  <c:v>6.97</c:v>
                </c:pt>
                <c:pt idx="3">
                  <c:v>5.05</c:v>
                </c:pt>
                <c:pt idx="4">
                  <c:v>6.17</c:v>
                </c:pt>
                <c:pt idx="5">
                  <c:v>6.15</c:v>
                </c:pt>
                <c:pt idx="6">
                  <c:v>7.9</c:v>
                </c:pt>
                <c:pt idx="7">
                  <c:v>8.9600000000000009</c:v>
                </c:pt>
              </c:numCache>
            </c:numRef>
          </c:val>
        </c:ser>
        <c:ser>
          <c:idx val="5"/>
          <c:order val="5"/>
          <c:tx>
            <c:strRef>
              <c:f>โลหิตจาง!$A$9</c:f>
              <c:strCache>
                <c:ptCount val="1"/>
                <c:pt idx="0">
                  <c:v>เขต 2</c:v>
                </c:pt>
              </c:strCache>
            </c:strRef>
          </c:tx>
          <c:invertIfNegative val="0"/>
          <c:cat>
            <c:strRef>
              <c:f>โลหิตจาง!$B$3:$I$3</c:f>
              <c:strCache>
                <c:ptCount val="8"/>
                <c:pt idx="0">
                  <c:v>2552</c:v>
                </c:pt>
                <c:pt idx="1">
                  <c:v>2553</c:v>
                </c:pt>
                <c:pt idx="2">
                  <c:v>2554</c:v>
                </c:pt>
                <c:pt idx="3">
                  <c:v>2555</c:v>
                </c:pt>
                <c:pt idx="4">
                  <c:v>2556</c:v>
                </c:pt>
                <c:pt idx="5">
                  <c:v>2557</c:v>
                </c:pt>
                <c:pt idx="6">
                  <c:v>2558</c:v>
                </c:pt>
                <c:pt idx="7">
                  <c:v>2559(ตก2)</c:v>
                </c:pt>
              </c:strCache>
            </c:strRef>
          </c:cat>
          <c:val>
            <c:numRef>
              <c:f>โลหิตจาง!$B$9:$I$9</c:f>
              <c:numCache>
                <c:formatCode>General</c:formatCode>
                <c:ptCount val="8"/>
                <c:pt idx="0">
                  <c:v>11.58</c:v>
                </c:pt>
                <c:pt idx="1">
                  <c:v>10.64</c:v>
                </c:pt>
                <c:pt idx="2">
                  <c:v>12.16</c:v>
                </c:pt>
                <c:pt idx="3">
                  <c:v>13.12</c:v>
                </c:pt>
                <c:pt idx="4">
                  <c:v>13.99</c:v>
                </c:pt>
                <c:pt idx="5">
                  <c:v>13.99</c:v>
                </c:pt>
                <c:pt idx="6">
                  <c:v>14.22</c:v>
                </c:pt>
                <c:pt idx="7">
                  <c:v>11.87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424576"/>
        <c:axId val="148426112"/>
      </c:barChart>
      <c:catAx>
        <c:axId val="14842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8426112"/>
        <c:crosses val="autoZero"/>
        <c:auto val="1"/>
        <c:lblAlgn val="ctr"/>
        <c:lblOffset val="100"/>
        <c:noMultiLvlLbl val="0"/>
      </c:catAx>
      <c:valAx>
        <c:axId val="1484261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14842457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1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935150883618296E-2"/>
          <c:y val="4.1707611517343146E-2"/>
          <c:w val="0.92790144964735721"/>
          <c:h val="0.85823386603366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98.8</c:v>
                </c:pt>
                <c:pt idx="1">
                  <c:v>97.49</c:v>
                </c:pt>
                <c:pt idx="2">
                  <c:v>100</c:v>
                </c:pt>
                <c:pt idx="3">
                  <c:v>96.48</c:v>
                </c:pt>
                <c:pt idx="4">
                  <c:v>82.68</c:v>
                </c:pt>
                <c:pt idx="5">
                  <c:v>86.34</c:v>
                </c:pt>
                <c:pt idx="6">
                  <c:v>100</c:v>
                </c:pt>
                <c:pt idx="7">
                  <c:v>91.27</c:v>
                </c:pt>
                <c:pt idx="8">
                  <c:v>75.66</c:v>
                </c:pt>
                <c:pt idx="9">
                  <c:v>93.39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553152"/>
        <c:axId val="149554688"/>
      </c:barChart>
      <c:catAx>
        <c:axId val="1495531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9554688"/>
        <c:crosses val="autoZero"/>
        <c:auto val="1"/>
        <c:lblAlgn val="ctr"/>
        <c:lblOffset val="100"/>
        <c:noMultiLvlLbl val="0"/>
      </c:catAx>
      <c:valAx>
        <c:axId val="14955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553152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ทางการเห็น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92.11</c:v>
                </c:pt>
                <c:pt idx="2">
                  <c:v>68.42</c:v>
                </c:pt>
                <c:pt idx="4">
                  <c:v>86.67</c:v>
                </c:pt>
                <c:pt idx="6">
                  <c:v>32.26</c:v>
                </c:pt>
                <c:pt idx="8">
                  <c:v>93.05</c:v>
                </c:pt>
                <c:pt idx="10">
                  <c:v>37.340000000000003</c:v>
                </c:pt>
                <c:pt idx="12">
                  <c:v>11.54</c:v>
                </c:pt>
                <c:pt idx="14">
                  <c:v>61.29</c:v>
                </c:pt>
                <c:pt idx="1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ทางการได้ยิน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0">
                  <c:v>27.13</c:v>
                </c:pt>
                <c:pt idx="2">
                  <c:v>73.44</c:v>
                </c:pt>
                <c:pt idx="4">
                  <c:v>93.42</c:v>
                </c:pt>
                <c:pt idx="6">
                  <c:v>18.75</c:v>
                </c:pt>
                <c:pt idx="8">
                  <c:v>92.2</c:v>
                </c:pt>
                <c:pt idx="10">
                  <c:v>60.33</c:v>
                </c:pt>
                <c:pt idx="12">
                  <c:v>2.75</c:v>
                </c:pt>
                <c:pt idx="14">
                  <c:v>69.790000000000006</c:v>
                </c:pt>
                <c:pt idx="16">
                  <c:v>100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ทางกาย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53.52</c:v>
                </c:pt>
                <c:pt idx="2">
                  <c:v>75.87</c:v>
                </c:pt>
                <c:pt idx="4">
                  <c:v>90.55</c:v>
                </c:pt>
                <c:pt idx="6">
                  <c:v>62.24</c:v>
                </c:pt>
                <c:pt idx="8">
                  <c:v>94.02</c:v>
                </c:pt>
                <c:pt idx="10">
                  <c:v>80.8</c:v>
                </c:pt>
                <c:pt idx="12">
                  <c:v>52.66</c:v>
                </c:pt>
                <c:pt idx="14">
                  <c:v>79.66</c:v>
                </c:pt>
                <c:pt idx="16">
                  <c:v>87.65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ทางจิตใจ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Sheet1!$E$2:$E$18</c:f>
              <c:numCache>
                <c:formatCode>General</c:formatCode>
                <c:ptCount val="17"/>
                <c:pt idx="0">
                  <c:v>46.64</c:v>
                </c:pt>
                <c:pt idx="2">
                  <c:v>80.790000000000006</c:v>
                </c:pt>
                <c:pt idx="4">
                  <c:v>88.71</c:v>
                </c:pt>
                <c:pt idx="6">
                  <c:v>94.67</c:v>
                </c:pt>
                <c:pt idx="8">
                  <c:v>78.62</c:v>
                </c:pt>
                <c:pt idx="10">
                  <c:v>98.57</c:v>
                </c:pt>
                <c:pt idx="12">
                  <c:v>83.87</c:v>
                </c:pt>
                <c:pt idx="14">
                  <c:v>58.54</c:v>
                </c:pt>
                <c:pt idx="16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51540480"/>
        <c:axId val="151542016"/>
      </c:barChart>
      <c:catAx>
        <c:axId val="1515404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51542016"/>
        <c:crosses val="autoZero"/>
        <c:auto val="1"/>
        <c:lblAlgn val="ctr"/>
        <c:lblOffset val="100"/>
        <c:noMultiLvlLbl val="0"/>
      </c:catAx>
      <c:valAx>
        <c:axId val="1515420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5154048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ทางสติปัญญา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67.66</c:v>
                </c:pt>
                <c:pt idx="2">
                  <c:v>100</c:v>
                </c:pt>
                <c:pt idx="4">
                  <c:v>92.16</c:v>
                </c:pt>
                <c:pt idx="6">
                  <c:v>5.8</c:v>
                </c:pt>
                <c:pt idx="8">
                  <c:v>97.1</c:v>
                </c:pt>
                <c:pt idx="10">
                  <c:v>89.02</c:v>
                </c:pt>
                <c:pt idx="12">
                  <c:v>100</c:v>
                </c:pt>
                <c:pt idx="14">
                  <c:v>100</c:v>
                </c:pt>
                <c:pt idx="16">
                  <c:v>92.5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ทางการเรียนรู้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0">
                  <c:v>72.41</c:v>
                </c:pt>
                <c:pt idx="2">
                  <c:v>38.24</c:v>
                </c:pt>
                <c:pt idx="4">
                  <c:v>100</c:v>
                </c:pt>
                <c:pt idx="6">
                  <c:v>41.18</c:v>
                </c:pt>
                <c:pt idx="8">
                  <c:v>100</c:v>
                </c:pt>
                <c:pt idx="10">
                  <c:v>100</c:v>
                </c:pt>
                <c:pt idx="12">
                  <c:v>0</c:v>
                </c:pt>
                <c:pt idx="14">
                  <c:v>50</c:v>
                </c:pt>
                <c:pt idx="16">
                  <c:v>100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ออทิสติก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44</c:v>
                </c:pt>
                <c:pt idx="2">
                  <c:v>75</c:v>
                </c:pt>
                <c:pt idx="4">
                  <c:v>100</c:v>
                </c:pt>
                <c:pt idx="6">
                  <c:v>35.71</c:v>
                </c:pt>
                <c:pt idx="8">
                  <c:v>80.77</c:v>
                </c:pt>
                <c:pt idx="10">
                  <c:v>0</c:v>
                </c:pt>
                <c:pt idx="12">
                  <c:v>100</c:v>
                </c:pt>
                <c:pt idx="14">
                  <c:v>50</c:v>
                </c:pt>
                <c:pt idx="16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ซ้ำซ้อน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Sheet1!$E$2:$E$18</c:f>
              <c:numCache>
                <c:formatCode>General</c:formatCode>
                <c:ptCount val="17"/>
                <c:pt idx="0">
                  <c:v>50.68</c:v>
                </c:pt>
                <c:pt idx="2">
                  <c:v>15.73</c:v>
                </c:pt>
                <c:pt idx="4">
                  <c:v>95.46</c:v>
                </c:pt>
                <c:pt idx="6">
                  <c:v>8.6999999999999993</c:v>
                </c:pt>
                <c:pt idx="8">
                  <c:v>83.33</c:v>
                </c:pt>
                <c:pt idx="10">
                  <c:v>6.85</c:v>
                </c:pt>
                <c:pt idx="12">
                  <c:v>16.47</c:v>
                </c:pt>
                <c:pt idx="14">
                  <c:v>94.52</c:v>
                </c:pt>
                <c:pt idx="16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รวม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เมืองตาก</c:v>
                </c:pt>
                <c:pt idx="2">
                  <c:v>บ้านตาก</c:v>
                </c:pt>
                <c:pt idx="4">
                  <c:v>สามเงา</c:v>
                </c:pt>
                <c:pt idx="6">
                  <c:v>วังเจ้า</c:v>
                </c:pt>
                <c:pt idx="8">
                  <c:v>แม่สอด</c:v>
                </c:pt>
                <c:pt idx="10">
                  <c:v>แม่ระมาด</c:v>
                </c:pt>
                <c:pt idx="12">
                  <c:v>ท่าสองยาง</c:v>
                </c:pt>
                <c:pt idx="14">
                  <c:v>พบพระ</c:v>
                </c:pt>
                <c:pt idx="16">
                  <c:v>อุ้มผาง </c:v>
                </c:pt>
              </c:strCache>
            </c:strRef>
          </c:cat>
          <c:val>
            <c:numRef>
              <c:f>Sheet1!$F$2:$F$18</c:f>
              <c:numCache>
                <c:formatCode>General</c:formatCode>
                <c:ptCount val="17"/>
                <c:pt idx="0">
                  <c:v>51.16</c:v>
                </c:pt>
                <c:pt idx="2">
                  <c:v>72.91</c:v>
                </c:pt>
                <c:pt idx="4">
                  <c:v>91.17</c:v>
                </c:pt>
                <c:pt idx="6">
                  <c:v>47.55</c:v>
                </c:pt>
                <c:pt idx="8">
                  <c:v>92</c:v>
                </c:pt>
                <c:pt idx="10">
                  <c:v>63</c:v>
                </c:pt>
                <c:pt idx="12">
                  <c:v>36.520000000000003</c:v>
                </c:pt>
                <c:pt idx="14">
                  <c:v>77.02</c:v>
                </c:pt>
                <c:pt idx="16">
                  <c:v>92.66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51209856"/>
        <c:axId val="151211392"/>
      </c:barChart>
      <c:catAx>
        <c:axId val="1512098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51211392"/>
        <c:crosses val="autoZero"/>
        <c:auto val="1"/>
        <c:lblAlgn val="ctr"/>
        <c:lblOffset val="100"/>
        <c:noMultiLvlLbl val="0"/>
      </c:catAx>
      <c:valAx>
        <c:axId val="1512113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5120985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16.52</c:v>
                </c:pt>
                <c:pt idx="1">
                  <c:v>11.39</c:v>
                </c:pt>
                <c:pt idx="2">
                  <c:v>12.9</c:v>
                </c:pt>
                <c:pt idx="3">
                  <c:v>3.06</c:v>
                </c:pt>
                <c:pt idx="4">
                  <c:v>15.21</c:v>
                </c:pt>
                <c:pt idx="5">
                  <c:v>10.25</c:v>
                </c:pt>
                <c:pt idx="6">
                  <c:v>8.67</c:v>
                </c:pt>
                <c:pt idx="7">
                  <c:v>8.4600000000000009</c:v>
                </c:pt>
                <c:pt idx="8">
                  <c:v>19.84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323712"/>
        <c:axId val="148341888"/>
      </c:barChart>
      <c:catAx>
        <c:axId val="148323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8341888"/>
        <c:crosses val="autoZero"/>
        <c:auto val="1"/>
        <c:lblAlgn val="ctr"/>
        <c:lblOffset val="100"/>
        <c:noMultiLvlLbl val="0"/>
      </c:catAx>
      <c:valAx>
        <c:axId val="148341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323712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6249881511636326E-2"/>
          <c:y val="3.295179155390781E-2"/>
          <c:w val="0.89080558327362203"/>
          <c:h val="0.72157278753359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'3early ANC (2)'!$A$4</c:f>
              <c:strCache>
                <c:ptCount val="1"/>
                <c:pt idx="0">
                  <c:v>พิษณุโลก</c:v>
                </c:pt>
              </c:strCache>
            </c:strRef>
          </c:tx>
          <c:invertIfNegative val="0"/>
          <c:cat>
            <c:strRef>
              <c:f>'3early ANC (2)'!$B$3:$K$3</c:f>
              <c:strCache>
                <c:ptCount val="10"/>
                <c:pt idx="0">
                  <c:v>2551</c:v>
                </c:pt>
                <c:pt idx="1">
                  <c:v>2552</c:v>
                </c:pt>
                <c:pt idx="2">
                  <c:v>2553</c:v>
                </c:pt>
                <c:pt idx="3">
                  <c:v>2554</c:v>
                </c:pt>
                <c:pt idx="4">
                  <c:v>2555</c:v>
                </c:pt>
                <c:pt idx="5">
                  <c:v>2556</c:v>
                </c:pt>
                <c:pt idx="6">
                  <c:v>2557</c:v>
                </c:pt>
                <c:pt idx="7">
                  <c:v>2558</c:v>
                </c:pt>
                <c:pt idx="8">
                  <c:v>2559(รอบ6เดือน)</c:v>
                </c:pt>
                <c:pt idx="9">
                  <c:v>Mean</c:v>
                </c:pt>
              </c:strCache>
            </c:strRef>
          </c:cat>
          <c:val>
            <c:numRef>
              <c:f>'3early ANC (2)'!$B$4:$K$4</c:f>
              <c:numCache>
                <c:formatCode>General</c:formatCode>
                <c:ptCount val="10"/>
                <c:pt idx="0">
                  <c:v>42.78</c:v>
                </c:pt>
                <c:pt idx="1">
                  <c:v>48.32</c:v>
                </c:pt>
                <c:pt idx="2">
                  <c:v>54.2</c:v>
                </c:pt>
                <c:pt idx="3">
                  <c:v>47.43</c:v>
                </c:pt>
                <c:pt idx="4">
                  <c:v>55.63</c:v>
                </c:pt>
                <c:pt idx="5">
                  <c:v>57.21</c:v>
                </c:pt>
                <c:pt idx="6">
                  <c:v>61.71</c:v>
                </c:pt>
                <c:pt idx="7">
                  <c:v>48.98</c:v>
                </c:pt>
                <c:pt idx="8">
                  <c:v>55.57</c:v>
                </c:pt>
                <c:pt idx="9" formatCode="0.00">
                  <c:v>52.425555555555555</c:v>
                </c:pt>
              </c:numCache>
            </c:numRef>
          </c:val>
        </c:ser>
        <c:ser>
          <c:idx val="1"/>
          <c:order val="1"/>
          <c:tx>
            <c:strRef>
              <c:f>'3early ANC (2)'!$A$5</c:f>
              <c:strCache>
                <c:ptCount val="1"/>
                <c:pt idx="0">
                  <c:v>เพชรบูรณ์</c:v>
                </c:pt>
              </c:strCache>
            </c:strRef>
          </c:tx>
          <c:invertIfNegative val="0"/>
          <c:cat>
            <c:strRef>
              <c:f>'3early ANC (2)'!$B$3:$K$3</c:f>
              <c:strCache>
                <c:ptCount val="10"/>
                <c:pt idx="0">
                  <c:v>2551</c:v>
                </c:pt>
                <c:pt idx="1">
                  <c:v>2552</c:v>
                </c:pt>
                <c:pt idx="2">
                  <c:v>2553</c:v>
                </c:pt>
                <c:pt idx="3">
                  <c:v>2554</c:v>
                </c:pt>
                <c:pt idx="4">
                  <c:v>2555</c:v>
                </c:pt>
                <c:pt idx="5">
                  <c:v>2556</c:v>
                </c:pt>
                <c:pt idx="6">
                  <c:v>2557</c:v>
                </c:pt>
                <c:pt idx="7">
                  <c:v>2558</c:v>
                </c:pt>
                <c:pt idx="8">
                  <c:v>2559(รอบ6เดือน)</c:v>
                </c:pt>
                <c:pt idx="9">
                  <c:v>Mean</c:v>
                </c:pt>
              </c:strCache>
            </c:strRef>
          </c:cat>
          <c:val>
            <c:numRef>
              <c:f>'3early ANC (2)'!$B$5:$K$5</c:f>
              <c:numCache>
                <c:formatCode>General</c:formatCode>
                <c:ptCount val="10"/>
                <c:pt idx="0">
                  <c:v>40.68</c:v>
                </c:pt>
                <c:pt idx="1">
                  <c:v>57.62</c:v>
                </c:pt>
                <c:pt idx="2">
                  <c:v>59.6</c:v>
                </c:pt>
                <c:pt idx="3">
                  <c:v>57.2</c:v>
                </c:pt>
                <c:pt idx="4">
                  <c:v>57.26</c:v>
                </c:pt>
                <c:pt idx="5">
                  <c:v>57.17</c:v>
                </c:pt>
                <c:pt idx="6">
                  <c:v>58.36</c:v>
                </c:pt>
                <c:pt idx="7">
                  <c:v>56.3</c:v>
                </c:pt>
                <c:pt idx="8">
                  <c:v>58.97</c:v>
                </c:pt>
                <c:pt idx="9" formatCode="0.00">
                  <c:v>55.906666666666673</c:v>
                </c:pt>
              </c:numCache>
            </c:numRef>
          </c:val>
        </c:ser>
        <c:ser>
          <c:idx val="2"/>
          <c:order val="2"/>
          <c:tx>
            <c:strRef>
              <c:f>'3early ANC (2)'!$A$6</c:f>
              <c:strCache>
                <c:ptCount val="1"/>
                <c:pt idx="0">
                  <c:v>อุตรดิตถ์</c:v>
                </c:pt>
              </c:strCache>
            </c:strRef>
          </c:tx>
          <c:invertIfNegative val="0"/>
          <c:cat>
            <c:strRef>
              <c:f>'3early ANC (2)'!$B$3:$K$3</c:f>
              <c:strCache>
                <c:ptCount val="10"/>
                <c:pt idx="0">
                  <c:v>2551</c:v>
                </c:pt>
                <c:pt idx="1">
                  <c:v>2552</c:v>
                </c:pt>
                <c:pt idx="2">
                  <c:v>2553</c:v>
                </c:pt>
                <c:pt idx="3">
                  <c:v>2554</c:v>
                </c:pt>
                <c:pt idx="4">
                  <c:v>2555</c:v>
                </c:pt>
                <c:pt idx="5">
                  <c:v>2556</c:v>
                </c:pt>
                <c:pt idx="6">
                  <c:v>2557</c:v>
                </c:pt>
                <c:pt idx="7">
                  <c:v>2558</c:v>
                </c:pt>
                <c:pt idx="8">
                  <c:v>2559(รอบ6เดือน)</c:v>
                </c:pt>
                <c:pt idx="9">
                  <c:v>Mean</c:v>
                </c:pt>
              </c:strCache>
            </c:strRef>
          </c:cat>
          <c:val>
            <c:numRef>
              <c:f>'3early ANC (2)'!$B$6:$K$6</c:f>
              <c:numCache>
                <c:formatCode>General</c:formatCode>
                <c:ptCount val="10"/>
                <c:pt idx="0">
                  <c:v>47.17</c:v>
                </c:pt>
                <c:pt idx="1">
                  <c:v>46</c:v>
                </c:pt>
                <c:pt idx="2">
                  <c:v>55.44</c:v>
                </c:pt>
                <c:pt idx="3">
                  <c:v>47.19</c:v>
                </c:pt>
                <c:pt idx="4">
                  <c:v>43.37</c:v>
                </c:pt>
                <c:pt idx="5">
                  <c:v>55.84</c:v>
                </c:pt>
                <c:pt idx="6">
                  <c:v>53.73</c:v>
                </c:pt>
                <c:pt idx="7">
                  <c:v>45.56</c:v>
                </c:pt>
                <c:pt idx="8">
                  <c:v>53.86</c:v>
                </c:pt>
                <c:pt idx="9" formatCode="0.00">
                  <c:v>49.795555555555559</c:v>
                </c:pt>
              </c:numCache>
            </c:numRef>
          </c:val>
        </c:ser>
        <c:ser>
          <c:idx val="3"/>
          <c:order val="3"/>
          <c:tx>
            <c:strRef>
              <c:f>'3early ANC (2)'!$A$7</c:f>
              <c:strCache>
                <c:ptCount val="1"/>
                <c:pt idx="0">
                  <c:v>ตาก</c:v>
                </c:pt>
              </c:strCache>
            </c:strRef>
          </c:tx>
          <c:invertIfNegative val="0"/>
          <c:trendline>
            <c:spPr>
              <a:ln w="38100"/>
            </c:spPr>
            <c:trendlineType val="log"/>
            <c:dispRSqr val="0"/>
            <c:dispEq val="0"/>
          </c:trendline>
          <c:cat>
            <c:strRef>
              <c:f>'3early ANC (2)'!$B$3:$K$3</c:f>
              <c:strCache>
                <c:ptCount val="10"/>
                <c:pt idx="0">
                  <c:v>2551</c:v>
                </c:pt>
                <c:pt idx="1">
                  <c:v>2552</c:v>
                </c:pt>
                <c:pt idx="2">
                  <c:v>2553</c:v>
                </c:pt>
                <c:pt idx="3">
                  <c:v>2554</c:v>
                </c:pt>
                <c:pt idx="4">
                  <c:v>2555</c:v>
                </c:pt>
                <c:pt idx="5">
                  <c:v>2556</c:v>
                </c:pt>
                <c:pt idx="6">
                  <c:v>2557</c:v>
                </c:pt>
                <c:pt idx="7">
                  <c:v>2558</c:v>
                </c:pt>
                <c:pt idx="8">
                  <c:v>2559(รอบ6เดือน)</c:v>
                </c:pt>
                <c:pt idx="9">
                  <c:v>Mean</c:v>
                </c:pt>
              </c:strCache>
            </c:strRef>
          </c:cat>
          <c:val>
            <c:numRef>
              <c:f>'3early ANC (2)'!$B$7:$K$7</c:f>
              <c:numCache>
                <c:formatCode>General</c:formatCode>
                <c:ptCount val="10"/>
                <c:pt idx="0">
                  <c:v>42.45</c:v>
                </c:pt>
                <c:pt idx="1">
                  <c:v>42.52</c:v>
                </c:pt>
                <c:pt idx="2">
                  <c:v>49.66</c:v>
                </c:pt>
                <c:pt idx="3">
                  <c:v>53.76</c:v>
                </c:pt>
                <c:pt idx="4">
                  <c:v>52.17</c:v>
                </c:pt>
                <c:pt idx="5">
                  <c:v>51.7</c:v>
                </c:pt>
                <c:pt idx="6">
                  <c:v>57.79</c:v>
                </c:pt>
                <c:pt idx="7">
                  <c:v>61.28</c:v>
                </c:pt>
                <c:pt idx="8">
                  <c:v>68.650000000000006</c:v>
                </c:pt>
                <c:pt idx="9" formatCode="0.00">
                  <c:v>53.331111111111113</c:v>
                </c:pt>
              </c:numCache>
            </c:numRef>
          </c:val>
        </c:ser>
        <c:ser>
          <c:idx val="4"/>
          <c:order val="4"/>
          <c:tx>
            <c:strRef>
              <c:f>'3early ANC (2)'!$A$8</c:f>
              <c:strCache>
                <c:ptCount val="1"/>
                <c:pt idx="0">
                  <c:v>สุโขทัย</c:v>
                </c:pt>
              </c:strCache>
            </c:strRef>
          </c:tx>
          <c:invertIfNegative val="0"/>
          <c:cat>
            <c:strRef>
              <c:f>'3early ANC (2)'!$B$3:$K$3</c:f>
              <c:strCache>
                <c:ptCount val="10"/>
                <c:pt idx="0">
                  <c:v>2551</c:v>
                </c:pt>
                <c:pt idx="1">
                  <c:v>2552</c:v>
                </c:pt>
                <c:pt idx="2">
                  <c:v>2553</c:v>
                </c:pt>
                <c:pt idx="3">
                  <c:v>2554</c:v>
                </c:pt>
                <c:pt idx="4">
                  <c:v>2555</c:v>
                </c:pt>
                <c:pt idx="5">
                  <c:v>2556</c:v>
                </c:pt>
                <c:pt idx="6">
                  <c:v>2557</c:v>
                </c:pt>
                <c:pt idx="7">
                  <c:v>2558</c:v>
                </c:pt>
                <c:pt idx="8">
                  <c:v>2559(รอบ6เดือน)</c:v>
                </c:pt>
                <c:pt idx="9">
                  <c:v>Mean</c:v>
                </c:pt>
              </c:strCache>
            </c:strRef>
          </c:cat>
          <c:val>
            <c:numRef>
              <c:f>'3early ANC (2)'!$B$8:$K$8</c:f>
              <c:numCache>
                <c:formatCode>General</c:formatCode>
                <c:ptCount val="10"/>
                <c:pt idx="0">
                  <c:v>46.86</c:v>
                </c:pt>
                <c:pt idx="1">
                  <c:v>52.08</c:v>
                </c:pt>
                <c:pt idx="2">
                  <c:v>52.9</c:v>
                </c:pt>
                <c:pt idx="3">
                  <c:v>51.18</c:v>
                </c:pt>
                <c:pt idx="4">
                  <c:v>54.27</c:v>
                </c:pt>
                <c:pt idx="5">
                  <c:v>58.13</c:v>
                </c:pt>
                <c:pt idx="6">
                  <c:v>59</c:v>
                </c:pt>
                <c:pt idx="7">
                  <c:v>57.21</c:v>
                </c:pt>
                <c:pt idx="8">
                  <c:v>58.46</c:v>
                </c:pt>
                <c:pt idx="9" formatCode="0.00">
                  <c:v>54.454444444444441</c:v>
                </c:pt>
              </c:numCache>
            </c:numRef>
          </c:val>
        </c:ser>
        <c:ser>
          <c:idx val="5"/>
          <c:order val="5"/>
          <c:tx>
            <c:strRef>
              <c:f>'3early ANC (2)'!$A$9</c:f>
              <c:strCache>
                <c:ptCount val="1"/>
                <c:pt idx="0">
                  <c:v>เขต 2</c:v>
                </c:pt>
              </c:strCache>
            </c:strRef>
          </c:tx>
          <c:invertIfNegative val="0"/>
          <c:cat>
            <c:strRef>
              <c:f>'3early ANC (2)'!$B$3:$K$3</c:f>
              <c:strCache>
                <c:ptCount val="10"/>
                <c:pt idx="0">
                  <c:v>2551</c:v>
                </c:pt>
                <c:pt idx="1">
                  <c:v>2552</c:v>
                </c:pt>
                <c:pt idx="2">
                  <c:v>2553</c:v>
                </c:pt>
                <c:pt idx="3">
                  <c:v>2554</c:v>
                </c:pt>
                <c:pt idx="4">
                  <c:v>2555</c:v>
                </c:pt>
                <c:pt idx="5">
                  <c:v>2556</c:v>
                </c:pt>
                <c:pt idx="6">
                  <c:v>2557</c:v>
                </c:pt>
                <c:pt idx="7">
                  <c:v>2558</c:v>
                </c:pt>
                <c:pt idx="8">
                  <c:v>2559(รอบ6เดือน)</c:v>
                </c:pt>
                <c:pt idx="9">
                  <c:v>Mean</c:v>
                </c:pt>
              </c:strCache>
            </c:strRef>
          </c:cat>
          <c:val>
            <c:numRef>
              <c:f>'3early ANC (2)'!$B$9:$K$9</c:f>
              <c:numCache>
                <c:formatCode>General</c:formatCode>
                <c:ptCount val="10"/>
                <c:pt idx="0">
                  <c:v>43.07</c:v>
                </c:pt>
                <c:pt idx="1">
                  <c:v>50.97</c:v>
                </c:pt>
                <c:pt idx="2">
                  <c:v>55.02</c:v>
                </c:pt>
                <c:pt idx="3">
                  <c:v>51.97</c:v>
                </c:pt>
                <c:pt idx="4">
                  <c:v>53.44</c:v>
                </c:pt>
                <c:pt idx="5">
                  <c:v>56.49</c:v>
                </c:pt>
                <c:pt idx="6">
                  <c:v>58.44</c:v>
                </c:pt>
                <c:pt idx="7">
                  <c:v>53.95</c:v>
                </c:pt>
                <c:pt idx="8">
                  <c:v>59.29</c:v>
                </c:pt>
                <c:pt idx="9" formatCode="0.00">
                  <c:v>53.626666666666665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757504"/>
        <c:axId val="148640512"/>
      </c:barChart>
      <c:catAx>
        <c:axId val="14875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8640512"/>
        <c:crosses val="autoZero"/>
        <c:auto val="1"/>
        <c:lblAlgn val="ctr"/>
        <c:lblOffset val="100"/>
        <c:noMultiLvlLbl val="0"/>
      </c:catAx>
      <c:valAx>
        <c:axId val="1486405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1487575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1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92.1</c:v>
                </c:pt>
                <c:pt idx="1">
                  <c:v>87.21</c:v>
                </c:pt>
                <c:pt idx="2">
                  <c:v>79.17</c:v>
                </c:pt>
                <c:pt idx="3">
                  <c:v>88.17</c:v>
                </c:pt>
                <c:pt idx="4">
                  <c:v>95.84</c:v>
                </c:pt>
                <c:pt idx="5">
                  <c:v>92.34</c:v>
                </c:pt>
                <c:pt idx="6">
                  <c:v>78.489999999999995</c:v>
                </c:pt>
                <c:pt idx="7">
                  <c:v>89.34</c:v>
                </c:pt>
                <c:pt idx="8">
                  <c:v>89.33</c:v>
                </c:pt>
                <c:pt idx="9">
                  <c:v>88.27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902656"/>
        <c:axId val="148904192"/>
      </c:barChart>
      <c:catAx>
        <c:axId val="148902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48904192"/>
        <c:crosses val="autoZero"/>
        <c:auto val="1"/>
        <c:lblAlgn val="ctr"/>
        <c:lblOffset val="100"/>
        <c:noMultiLvlLbl val="0"/>
      </c:catAx>
      <c:valAx>
        <c:axId val="148904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90265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Sheet1!$A$16</c:f>
              <c:strCache>
                <c:ptCount val="1"/>
                <c:pt idx="0">
                  <c:v>อุตรดิตถ์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Sheet1!$B$15:$U$15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รวม</c:v>
                </c:pt>
              </c:strCache>
            </c:strRef>
          </c:cat>
          <c:val>
            <c:numRef>
              <c:f>Sheet1!$B$16:$U$16</c:f>
              <c:numCache>
                <c:formatCode>0.00</c:formatCode>
                <c:ptCount val="5"/>
                <c:pt idx="0">
                  <c:v>76.470588235294116</c:v>
                </c:pt>
                <c:pt idx="1">
                  <c:v>79.66101694915254</c:v>
                </c:pt>
                <c:pt idx="2">
                  <c:v>89.552238805970148</c:v>
                </c:pt>
                <c:pt idx="3">
                  <c:v>84.415584415584419</c:v>
                </c:pt>
                <c:pt idx="4">
                  <c:v>83.070866141732282</c:v>
                </c:pt>
              </c:numCache>
            </c:numRef>
          </c:val>
        </c:ser>
        <c:ser>
          <c:idx val="1"/>
          <c:order val="1"/>
          <c:tx>
            <c:strRef>
              <c:f>Sheet1!$A$17</c:f>
              <c:strCache>
                <c:ptCount val="1"/>
                <c:pt idx="0">
                  <c:v>ตาก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Sheet1!$B$15:$U$15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รวม</c:v>
                </c:pt>
              </c:strCache>
            </c:strRef>
          </c:cat>
          <c:val>
            <c:numRef>
              <c:f>Sheet1!$B$17:$U$17</c:f>
              <c:numCache>
                <c:formatCode>0.00</c:formatCode>
                <c:ptCount val="5"/>
                <c:pt idx="0">
                  <c:v>77.142857142857139</c:v>
                </c:pt>
                <c:pt idx="1">
                  <c:v>78.813559322033896</c:v>
                </c:pt>
                <c:pt idx="2">
                  <c:v>84.158415841584159</c:v>
                </c:pt>
                <c:pt idx="3">
                  <c:v>80.833333333333329</c:v>
                </c:pt>
                <c:pt idx="4">
                  <c:v>80.180180180180187</c:v>
                </c:pt>
              </c:numCache>
            </c:numRef>
          </c:val>
        </c:ser>
        <c:ser>
          <c:idx val="2"/>
          <c:order val="2"/>
          <c:tx>
            <c:strRef>
              <c:f>Sheet1!$A$18</c:f>
              <c:strCache>
                <c:ptCount val="1"/>
                <c:pt idx="0">
                  <c:v>สุโขทัย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Sheet1!$B$15:$U$15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รวม</c:v>
                </c:pt>
              </c:strCache>
            </c:strRef>
          </c:cat>
          <c:val>
            <c:numRef>
              <c:f>Sheet1!$B$18:$U$18</c:f>
              <c:numCache>
                <c:formatCode>0.00</c:formatCode>
                <c:ptCount val="5"/>
                <c:pt idx="0">
                  <c:v>76.612903225806448</c:v>
                </c:pt>
                <c:pt idx="1">
                  <c:v>71.428571428571431</c:v>
                </c:pt>
                <c:pt idx="2">
                  <c:v>72.941176470588232</c:v>
                </c:pt>
                <c:pt idx="3">
                  <c:v>66.666666666666671</c:v>
                </c:pt>
                <c:pt idx="4">
                  <c:v>72.311827956989248</c:v>
                </c:pt>
              </c:numCache>
            </c:numRef>
          </c:val>
        </c:ser>
        <c:ser>
          <c:idx val="3"/>
          <c:order val="3"/>
          <c:tx>
            <c:strRef>
              <c:f>Sheet1!$A$19</c:f>
              <c:strCache>
                <c:ptCount val="1"/>
                <c:pt idx="0">
                  <c:v>พิษณุโลก</c:v>
                </c:pt>
              </c:strCache>
            </c:strRef>
          </c:tx>
          <c:spPr>
            <a:solidFill>
              <a:srgbClr val="FF00FF"/>
            </a:solidFill>
            <a:ln>
              <a:noFill/>
            </a:ln>
            <a:effectLst/>
          </c:spPr>
          <c:invertIfNegative val="0"/>
          <c:cat>
            <c:strRef>
              <c:f>Sheet1!$B$15:$U$15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รวม</c:v>
                </c:pt>
              </c:strCache>
            </c:strRef>
          </c:cat>
          <c:val>
            <c:numRef>
              <c:f>Sheet1!$B$19:$U$19</c:f>
              <c:numCache>
                <c:formatCode>0.00</c:formatCode>
                <c:ptCount val="5"/>
                <c:pt idx="0">
                  <c:v>87.962962962962962</c:v>
                </c:pt>
                <c:pt idx="1">
                  <c:v>81.481481481481481</c:v>
                </c:pt>
                <c:pt idx="2">
                  <c:v>91.379310344827587</c:v>
                </c:pt>
                <c:pt idx="3">
                  <c:v>86.524822695035468</c:v>
                </c:pt>
                <c:pt idx="4">
                  <c:v>87.219730941704043</c:v>
                </c:pt>
              </c:numCache>
            </c:numRef>
          </c:val>
        </c:ser>
        <c:ser>
          <c:idx val="4"/>
          <c:order val="4"/>
          <c:tx>
            <c:strRef>
              <c:f>Sheet1!$A$20</c:f>
              <c:strCache>
                <c:ptCount val="1"/>
                <c:pt idx="0">
                  <c:v>เพชรบูรณ์</c:v>
                </c:pt>
              </c:strCache>
            </c:strRef>
          </c:tx>
          <c:spPr>
            <a:solidFill>
              <a:srgbClr val="9900CC"/>
            </a:solidFill>
            <a:ln>
              <a:noFill/>
            </a:ln>
            <a:effectLst/>
          </c:spPr>
          <c:invertIfNegative val="0"/>
          <c:cat>
            <c:strRef>
              <c:f>Sheet1!$B$15:$U$15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รวม</c:v>
                </c:pt>
              </c:strCache>
            </c:strRef>
          </c:cat>
          <c:val>
            <c:numRef>
              <c:f>Sheet1!$B$20:$U$20</c:f>
              <c:numCache>
                <c:formatCode>0.00</c:formatCode>
                <c:ptCount val="5"/>
                <c:pt idx="0">
                  <c:v>84.259259259259252</c:v>
                </c:pt>
                <c:pt idx="1">
                  <c:v>81.188118811881182</c:v>
                </c:pt>
                <c:pt idx="2">
                  <c:v>81.304347826086953</c:v>
                </c:pt>
                <c:pt idx="3">
                  <c:v>76.811594202898547</c:v>
                </c:pt>
                <c:pt idx="4">
                  <c:v>80.935672514619881</c:v>
                </c:pt>
              </c:numCache>
            </c:numRef>
          </c:val>
        </c:ser>
        <c:ser>
          <c:idx val="5"/>
          <c:order val="5"/>
          <c:tx>
            <c:strRef>
              <c:f>Sheet1!$A$21</c:f>
              <c:strCache>
                <c:ptCount val="1"/>
                <c:pt idx="0">
                  <c:v>รวม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Sheet1!$B$15:$U$15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รวม</c:v>
                </c:pt>
              </c:strCache>
            </c:strRef>
          </c:cat>
          <c:val>
            <c:numRef>
              <c:f>Sheet1!$B$21:$U$21</c:f>
              <c:numCache>
                <c:formatCode>0.00</c:formatCode>
                <c:ptCount val="5"/>
                <c:pt idx="0">
                  <c:v>81.456953642384107</c:v>
                </c:pt>
                <c:pt idx="1">
                  <c:v>79.245283018867923</c:v>
                </c:pt>
                <c:pt idx="2">
                  <c:v>83.472454090150251</c:v>
                </c:pt>
                <c:pt idx="3">
                  <c:v>79.153605015673975</c:v>
                </c:pt>
                <c:pt idx="4">
                  <c:v>80.85196119780683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9379712"/>
        <c:axId val="149397888"/>
      </c:barChart>
      <c:catAx>
        <c:axId val="14937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ngsana New" panose="02020603050405020304" pitchFamily="18" charset="-34"/>
                <a:ea typeface="+mn-ea"/>
                <a:cs typeface="Angsana New" panose="02020603050405020304" pitchFamily="18" charset="-34"/>
              </a:defRPr>
            </a:pPr>
            <a:endParaRPr lang="th-TH"/>
          </a:p>
        </c:txPr>
        <c:crossAx val="149397888"/>
        <c:crosses val="autoZero"/>
        <c:auto val="1"/>
        <c:lblAlgn val="ctr"/>
        <c:lblOffset val="100"/>
        <c:noMultiLvlLbl val="0"/>
      </c:catAx>
      <c:valAx>
        <c:axId val="149397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9379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1796429940069627E-3"/>
          <c:y val="0.10386591245017339"/>
          <c:w val="0.97000797568864117"/>
          <c:h val="0.8131686273795770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Sheet1!$F$42</c:f>
              <c:strCache>
                <c:ptCount val="1"/>
                <c:pt idx="0">
                  <c:v>นักเรียนที่ได้รับการประเมิน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Sheet1!$E$43:$E$48</c:f>
              <c:strCache>
                <c:ptCount val="6"/>
                <c:pt idx="0">
                  <c:v>พิษณุโลก</c:v>
                </c:pt>
                <c:pt idx="1">
                  <c:v>เพชรบูรณ์</c:v>
                </c:pt>
                <c:pt idx="2">
                  <c:v>ตาก</c:v>
                </c:pt>
                <c:pt idx="3">
                  <c:v>สท</c:v>
                </c:pt>
                <c:pt idx="4">
                  <c:v>อต</c:v>
                </c:pt>
                <c:pt idx="5">
                  <c:v>รวมเขต 2</c:v>
                </c:pt>
              </c:strCache>
            </c:strRef>
          </c:cat>
          <c:val>
            <c:numRef>
              <c:f>Sheet1!$F$43:$F$48</c:f>
              <c:numCache>
                <c:formatCode>General</c:formatCode>
                <c:ptCount val="6"/>
                <c:pt idx="0">
                  <c:v>41742</c:v>
                </c:pt>
                <c:pt idx="1">
                  <c:v>73991</c:v>
                </c:pt>
                <c:pt idx="2">
                  <c:v>70504</c:v>
                </c:pt>
                <c:pt idx="3">
                  <c:v>21632</c:v>
                </c:pt>
                <c:pt idx="4">
                  <c:v>36857</c:v>
                </c:pt>
                <c:pt idx="5">
                  <c:v>244726</c:v>
                </c:pt>
              </c:numCache>
            </c:numRef>
          </c:val>
        </c:ser>
        <c:ser>
          <c:idx val="1"/>
          <c:order val="1"/>
          <c:tx>
            <c:strRef>
              <c:f>Sheet1!$G$42</c:f>
              <c:strCache>
                <c:ptCount val="1"/>
                <c:pt idx="0">
                  <c:v>อ้วน (เริ่มอ้วนและอ้วน)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6.944444444444453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777777777777523E-3"/>
                  <c:y val="-7.40740740740740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6.21196314422423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1018518518518518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6.481481481481481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632738323343938E-3"/>
                  <c:y val="-4.50721455220800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Sheet1!$E$43:$E$48</c:f>
              <c:strCache>
                <c:ptCount val="6"/>
                <c:pt idx="0">
                  <c:v>พิษณุโลก</c:v>
                </c:pt>
                <c:pt idx="1">
                  <c:v>เพชรบูรณ์</c:v>
                </c:pt>
                <c:pt idx="2">
                  <c:v>ตาก</c:v>
                </c:pt>
                <c:pt idx="3">
                  <c:v>สท</c:v>
                </c:pt>
                <c:pt idx="4">
                  <c:v>อต</c:v>
                </c:pt>
                <c:pt idx="5">
                  <c:v>รวมเขต 2</c:v>
                </c:pt>
              </c:strCache>
            </c:strRef>
          </c:cat>
          <c:val>
            <c:numRef>
              <c:f>Sheet1!$G$43:$G$48</c:f>
              <c:numCache>
                <c:formatCode>General</c:formatCode>
                <c:ptCount val="6"/>
                <c:pt idx="0">
                  <c:v>4532</c:v>
                </c:pt>
                <c:pt idx="1">
                  <c:v>5263</c:v>
                </c:pt>
                <c:pt idx="2">
                  <c:v>5900</c:v>
                </c:pt>
                <c:pt idx="3">
                  <c:v>2306</c:v>
                </c:pt>
                <c:pt idx="4">
                  <c:v>3674</c:v>
                </c:pt>
                <c:pt idx="5">
                  <c:v>21675</c:v>
                </c:pt>
              </c:numCache>
            </c:numRef>
          </c:val>
        </c:ser>
        <c:ser>
          <c:idx val="2"/>
          <c:order val="2"/>
          <c:tx>
            <c:strRef>
              <c:f>Sheet1!$H$42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5555555555555428E-3"/>
                  <c:y val="-0.1574074074074074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777777777777523E-3"/>
                  <c:y val="-0.1666666666666667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3333333333332829E-3"/>
                  <c:y val="-0.1990740740740740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185067526415994E-16"/>
                  <c:y val="-0.2453703703703703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111111111111112E-2"/>
                  <c:y val="-0.2083333333333333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5555555555556572E-3"/>
                  <c:y val="-7.40740740740740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Sheet1!$E$43:$E$48</c:f>
              <c:strCache>
                <c:ptCount val="6"/>
                <c:pt idx="0">
                  <c:v>พิษณุโลก</c:v>
                </c:pt>
                <c:pt idx="1">
                  <c:v>เพชรบูรณ์</c:v>
                </c:pt>
                <c:pt idx="2">
                  <c:v>ตาก</c:v>
                </c:pt>
                <c:pt idx="3">
                  <c:v>สท</c:v>
                </c:pt>
                <c:pt idx="4">
                  <c:v>อต</c:v>
                </c:pt>
                <c:pt idx="5">
                  <c:v>รวมเขต 2</c:v>
                </c:pt>
              </c:strCache>
            </c:strRef>
          </c:cat>
          <c:val>
            <c:numRef>
              <c:f>Sheet1!$H$43:$H$48</c:f>
              <c:numCache>
                <c:formatCode>General</c:formatCode>
                <c:ptCount val="6"/>
                <c:pt idx="0">
                  <c:v>10.86</c:v>
                </c:pt>
                <c:pt idx="1">
                  <c:v>7.11</c:v>
                </c:pt>
                <c:pt idx="2">
                  <c:v>8.3699999999999992</c:v>
                </c:pt>
                <c:pt idx="3">
                  <c:v>10.66</c:v>
                </c:pt>
                <c:pt idx="4">
                  <c:v>9.9700000000000006</c:v>
                </c:pt>
                <c:pt idx="5">
                  <c:v>9.14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49132032"/>
        <c:axId val="149133568"/>
      </c:barChart>
      <c:catAx>
        <c:axId val="1491320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9133568"/>
        <c:crosses val="autoZero"/>
        <c:auto val="1"/>
        <c:lblAlgn val="ctr"/>
        <c:lblOffset val="100"/>
        <c:noMultiLvlLbl val="0"/>
      </c:catAx>
      <c:valAx>
        <c:axId val="149133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9132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4396386358244747E-2"/>
          <c:y val="2.7435219013440017E-2"/>
          <c:w val="0.94879521544116008"/>
          <c:h val="9.16348659354414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เมืองตาก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แม่ระมาด</c:v>
                </c:pt>
                <c:pt idx="4">
                  <c:v>ท่าสองยาง</c:v>
                </c:pt>
                <c:pt idx="5">
                  <c:v>แม่สอด</c:v>
                </c:pt>
                <c:pt idx="6">
                  <c:v>พบพระ</c:v>
                </c:pt>
                <c:pt idx="7">
                  <c:v>อุ้มผาง </c:v>
                </c:pt>
                <c:pt idx="8">
                  <c:v>วังเจ้า</c:v>
                </c:pt>
                <c:pt idx="9">
                  <c:v>รวม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12.55</c:v>
                </c:pt>
                <c:pt idx="1">
                  <c:v>12.64</c:v>
                </c:pt>
                <c:pt idx="2">
                  <c:v>13.94</c:v>
                </c:pt>
                <c:pt idx="3">
                  <c:v>8.6</c:v>
                </c:pt>
                <c:pt idx="4">
                  <c:v>4.4400000000000004</c:v>
                </c:pt>
                <c:pt idx="5">
                  <c:v>10.24</c:v>
                </c:pt>
                <c:pt idx="6">
                  <c:v>4.0599999999999996</c:v>
                </c:pt>
                <c:pt idx="7">
                  <c:v>3.36</c:v>
                </c:pt>
                <c:pt idx="8">
                  <c:v>8.18</c:v>
                </c:pt>
                <c:pt idx="9">
                  <c:v>8.3699999999999992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985344"/>
        <c:axId val="124986880"/>
      </c:barChart>
      <c:catAx>
        <c:axId val="124985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h-TH"/>
          </a:p>
        </c:txPr>
        <c:crossAx val="124986880"/>
        <c:crosses val="autoZero"/>
        <c:auto val="1"/>
        <c:lblAlgn val="ctr"/>
        <c:lblOffset val="100"/>
        <c:noMultiLvlLbl val="0"/>
      </c:catAx>
      <c:valAx>
        <c:axId val="124986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498534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พิษณุโลก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aseline="0">
                    <a:latin typeface="Cordia New" panose="020B0304020202020204" pitchFamily="34" charset="-34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0</c:formatCode>
                <c:ptCount val="4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</c:numCache>
            </c:numRef>
          </c:cat>
          <c:val>
            <c:numRef>
              <c:f>Sheet1!$B$2:$B$5</c:f>
              <c:numCache>
                <c:formatCode>0.0</c:formatCode>
                <c:ptCount val="4"/>
                <c:pt idx="0">
                  <c:v>58.39</c:v>
                </c:pt>
                <c:pt idx="1">
                  <c:v>58.48</c:v>
                </c:pt>
                <c:pt idx="2">
                  <c:v>55.68</c:v>
                </c:pt>
                <c:pt idx="3">
                  <c:v>51.14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เพชรบูรณ์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aseline="0">
                    <a:latin typeface="Cordia New" panose="020B03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0</c:formatCode>
                <c:ptCount val="4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</c:numCache>
            </c:numRef>
          </c:cat>
          <c:val>
            <c:numRef>
              <c:f>Sheet1!$C$2:$C$5</c:f>
              <c:numCache>
                <c:formatCode>0.0</c:formatCode>
                <c:ptCount val="4"/>
                <c:pt idx="0">
                  <c:v>62.8</c:v>
                </c:pt>
                <c:pt idx="1">
                  <c:v>56.8</c:v>
                </c:pt>
                <c:pt idx="2">
                  <c:v>56.81</c:v>
                </c:pt>
                <c:pt idx="3">
                  <c:v>54.65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สุโขทัย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aseline="0">
                    <a:latin typeface="Cordia New" panose="020B03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0</c:formatCode>
                <c:ptCount val="4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</c:numCache>
            </c:numRef>
          </c:cat>
          <c:val>
            <c:numRef>
              <c:f>Sheet1!$D$2:$D$5</c:f>
              <c:numCache>
                <c:formatCode>0.0</c:formatCode>
                <c:ptCount val="4"/>
                <c:pt idx="0">
                  <c:v>70.2</c:v>
                </c:pt>
                <c:pt idx="1">
                  <c:v>63.2</c:v>
                </c:pt>
                <c:pt idx="2">
                  <c:v>58.07</c:v>
                </c:pt>
                <c:pt idx="3">
                  <c:v>40.25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อุตรดิตถ์</c:v>
                </c:pt>
              </c:strCache>
            </c:strRef>
          </c:tx>
          <c:spPr>
            <a:solidFill>
              <a:srgbClr val="FFD347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aseline="0">
                    <a:latin typeface="Cordia New" panose="020B03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0</c:formatCode>
                <c:ptCount val="4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</c:numCache>
            </c:numRef>
          </c:cat>
          <c:val>
            <c:numRef>
              <c:f>Sheet1!$E$2:$E$5</c:f>
              <c:numCache>
                <c:formatCode>0.0</c:formatCode>
                <c:ptCount val="4"/>
                <c:pt idx="0">
                  <c:v>52.5</c:v>
                </c:pt>
                <c:pt idx="1">
                  <c:v>50.3</c:v>
                </c:pt>
                <c:pt idx="2">
                  <c:v>46.68</c:v>
                </c:pt>
                <c:pt idx="3">
                  <c:v>45.99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ตาก</c:v>
                </c:pt>
              </c:strCache>
            </c:strRef>
          </c:tx>
          <c:spPr>
            <a:solidFill>
              <a:srgbClr val="5BD4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aseline="0">
                    <a:latin typeface="Cordia New" panose="020B0304020202020204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0</c:formatCode>
                <c:ptCount val="4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</c:numCache>
            </c:numRef>
          </c:cat>
          <c:val>
            <c:numRef>
              <c:f>Sheet1!$F$2:$F$5</c:f>
              <c:numCache>
                <c:formatCode>0.0</c:formatCode>
                <c:ptCount val="4"/>
                <c:pt idx="0">
                  <c:v>66.16</c:v>
                </c:pt>
                <c:pt idx="1">
                  <c:v>65.400000000000006</c:v>
                </c:pt>
                <c:pt idx="2">
                  <c:v>60.63</c:v>
                </c:pt>
                <c:pt idx="3">
                  <c:v>59.99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5122816"/>
        <c:axId val="125128704"/>
      </c:barChart>
      <c:catAx>
        <c:axId val="125122816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cs typeface="+mj-cs"/>
              </a:defRPr>
            </a:pPr>
            <a:endParaRPr lang="th-TH"/>
          </a:p>
        </c:txPr>
        <c:crossAx val="125128704"/>
        <c:crosses val="autoZero"/>
        <c:auto val="1"/>
        <c:lblAlgn val="ctr"/>
        <c:lblOffset val="100"/>
        <c:noMultiLvlLbl val="0"/>
      </c:catAx>
      <c:valAx>
        <c:axId val="125128704"/>
        <c:scaling>
          <c:orientation val="minMax"/>
          <c:max val="8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Cordia New" panose="020B0304020202020204" pitchFamily="34" charset="-34"/>
                <a:cs typeface="+mn-cs"/>
              </a:defRPr>
            </a:pPr>
            <a:endParaRPr lang="th-TH"/>
          </a:p>
        </c:txPr>
        <c:crossAx val="12512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56431263734923"/>
          <c:y val="0.2590867575955641"/>
          <c:w val="0.1100551835703892"/>
          <c:h val="0.3653108537921271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0.0431</cdr:x>
      <cdr:y>0.19718</cdr:y>
    </cdr:from>
    <cdr:to>
      <cdr:x>0.99138</cdr:x>
      <cdr:y>0.19718</cdr:y>
    </cdr:to>
    <cdr:cxnSp macro="">
      <cdr:nvCxnSpPr>
        <cdr:cNvPr id="3" name="ตัวเชื่อมต่อตรง 2"/>
        <cdr:cNvCxnSpPr/>
      </cdr:nvCxnSpPr>
      <cdr:spPr>
        <a:xfrm xmlns:a="http://schemas.openxmlformats.org/drawingml/2006/main">
          <a:off x="360040" y="1008112"/>
          <a:ext cx="7920880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FF000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0.05172</cdr:x>
      <cdr:y>0.29577</cdr:y>
    </cdr:from>
    <cdr:to>
      <cdr:x>1</cdr:x>
      <cdr:y>0.29577</cdr:y>
    </cdr:to>
    <cdr:cxnSp macro="">
      <cdr:nvCxnSpPr>
        <cdr:cNvPr id="3" name="ตัวเชื่อมต่อตรง 2"/>
        <cdr:cNvCxnSpPr/>
      </cdr:nvCxnSpPr>
      <cdr:spPr>
        <a:xfrm xmlns:a="http://schemas.openxmlformats.org/drawingml/2006/main">
          <a:off x="432013" y="1512168"/>
          <a:ext cx="7920915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FF000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0.05172</cdr:x>
      <cdr:y>0.33803</cdr:y>
    </cdr:from>
    <cdr:to>
      <cdr:x>1</cdr:x>
      <cdr:y>0.33803</cdr:y>
    </cdr:to>
    <cdr:cxnSp macro="">
      <cdr:nvCxnSpPr>
        <cdr:cNvPr id="3" name="ตัวเชื่อมต่อตรง 2"/>
        <cdr:cNvCxnSpPr/>
      </cdr:nvCxnSpPr>
      <cdr:spPr>
        <a:xfrm xmlns:a="http://schemas.openxmlformats.org/drawingml/2006/main">
          <a:off x="432013" y="1728192"/>
          <a:ext cx="7920915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FF000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0.27612</cdr:y>
    </cdr:from>
    <cdr:to>
      <cdr:x>0.05691</cdr:x>
      <cdr:y>0.35075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179512" y="1332148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>
              <a:solidFill>
                <a:srgbClr val="FF0000"/>
              </a:solidFill>
              <a:latin typeface="Cordia New" panose="020B0304020202020204" pitchFamily="34" charset="-34"/>
              <a:cs typeface="+mj-cs"/>
            </a:rPr>
            <a:t>55</a:t>
          </a:r>
          <a:endParaRPr lang="th-TH" sz="1800" dirty="0">
            <a:solidFill>
              <a:srgbClr val="FF0000"/>
            </a:solidFill>
            <a:latin typeface="Cordia New" panose="020B0304020202020204" pitchFamily="34" charset="-34"/>
            <a:cs typeface="+mj-cs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0.05172</cdr:x>
      <cdr:y>0.69014</cdr:y>
    </cdr:from>
    <cdr:to>
      <cdr:x>1</cdr:x>
      <cdr:y>0.69014</cdr:y>
    </cdr:to>
    <cdr:cxnSp macro="">
      <cdr:nvCxnSpPr>
        <cdr:cNvPr id="3" name="ตัวเชื่อมต่อตรง 2"/>
        <cdr:cNvCxnSpPr/>
      </cdr:nvCxnSpPr>
      <cdr:spPr>
        <a:xfrm xmlns:a="http://schemas.openxmlformats.org/drawingml/2006/main">
          <a:off x="432013" y="3528392"/>
          <a:ext cx="7920915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FF000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0.05172</cdr:x>
      <cdr:y>0.66197</cdr:y>
    </cdr:from>
    <cdr:to>
      <cdr:x>1</cdr:x>
      <cdr:y>0.66197</cdr:y>
    </cdr:to>
    <cdr:cxnSp macro="">
      <cdr:nvCxnSpPr>
        <cdr:cNvPr id="3" name="ตัวเชื่อมต่อตรง 2"/>
        <cdr:cNvCxnSpPr/>
      </cdr:nvCxnSpPr>
      <cdr:spPr>
        <a:xfrm xmlns:a="http://schemas.openxmlformats.org/drawingml/2006/main">
          <a:off x="432013" y="3384376"/>
          <a:ext cx="7920915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FF000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0.05172</cdr:x>
      <cdr:y>0.66197</cdr:y>
    </cdr:from>
    <cdr:to>
      <cdr:x>1</cdr:x>
      <cdr:y>0.66197</cdr:y>
    </cdr:to>
    <cdr:cxnSp macro="">
      <cdr:nvCxnSpPr>
        <cdr:cNvPr id="3" name="ตัวเชื่อมต่อตรง 2"/>
        <cdr:cNvCxnSpPr/>
      </cdr:nvCxnSpPr>
      <cdr:spPr>
        <a:xfrm xmlns:a="http://schemas.openxmlformats.org/drawingml/2006/main">
          <a:off x="432013" y="3384376"/>
          <a:ext cx="7920915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FF000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9FD14-9298-41FA-9431-57F3541B0DCB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19F8A-AFCB-4EBC-8A58-A9EA4035AAA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2818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2815D5-C371-4B18-8DE7-124924442F48}" type="slidenum">
              <a:rPr lang="en-US" altLang="th-TH" smtClean="0">
                <a:solidFill>
                  <a:srgbClr val="000000"/>
                </a:solidFill>
                <a:cs typeface="Angsana New" panose="02020603050405020304" pitchFamily="18" charset="-34"/>
              </a:rPr>
              <a:pPr>
                <a:spcBef>
                  <a:spcPct val="0"/>
                </a:spcBef>
              </a:pPr>
              <a:t>5</a:t>
            </a:fld>
            <a:endParaRPr lang="th-TH" altLang="th-TH" smtClean="0">
              <a:solidFill>
                <a:srgbClr val="000000"/>
              </a:solidFill>
              <a:cs typeface="Angsana New" panose="02020603050405020304" pitchFamily="18" charset="-34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altLang="th-TH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/>
            <a:endParaRPr lang="th-TH" altLang="th-TH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/>
            <a:endParaRPr lang="th-TH" altLang="th-TH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41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BE3E6E-44EF-4660-A23A-405D2DA888EF}" type="slidenum">
              <a:rPr lang="en-US" altLang="th-TH" smtClean="0">
                <a:solidFill>
                  <a:srgbClr val="000000"/>
                </a:solidFill>
                <a:cs typeface="Angsana New" panose="02020603050405020304" pitchFamily="18" charset="-34"/>
              </a:rPr>
              <a:pPr>
                <a:spcBef>
                  <a:spcPct val="0"/>
                </a:spcBef>
              </a:pPr>
              <a:t>10</a:t>
            </a:fld>
            <a:endParaRPr lang="th-TH" altLang="th-TH" smtClean="0">
              <a:solidFill>
                <a:srgbClr val="000000"/>
              </a:solidFill>
              <a:cs typeface="Angsana New" panose="02020603050405020304" pitchFamily="18" charset="-34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altLang="th-TH" b="1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/>
            <a:endParaRPr lang="th-TH" altLang="th-TH" b="1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/>
            <a:endParaRPr lang="th-TH" altLang="th-TH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520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ภาวะอ้วนในนักเรียนประถมศึกษา</a:t>
            </a:r>
            <a:r>
              <a:rPr lang="th-TH" baseline="0" dirty="0" smtClean="0"/>
              <a:t>  เมื่อดูค่าเฉลี่ยทั้งหวัดและเขต ส่วนใหญ่ ไม่เกินร้อยละ </a:t>
            </a:r>
            <a:r>
              <a:rPr lang="en-US" baseline="0" dirty="0" smtClean="0"/>
              <a:t>10 </a:t>
            </a:r>
            <a:r>
              <a:rPr lang="th-TH" baseline="0" dirty="0" smtClean="0"/>
              <a:t>แต่เมื่อดูจำนวนแล้วจะเห็นว่ามีนักเรียนอ้วน</a:t>
            </a:r>
          </a:p>
          <a:p>
            <a:pPr>
              <a:lnSpc>
                <a:spcPct val="90000"/>
              </a:lnSpc>
            </a:pPr>
            <a:r>
              <a:rPr lang="th-TH" baseline="0" dirty="0" smtClean="0"/>
              <a:t>จังหวัดละ </a:t>
            </a:r>
            <a:r>
              <a:rPr lang="en-US" baseline="0" dirty="0" smtClean="0"/>
              <a:t>4000 </a:t>
            </a:r>
            <a:r>
              <a:rPr lang="th-TH" baseline="0" dirty="0" smtClean="0"/>
              <a:t>กว่าคน  รวมทั้งเขต</a:t>
            </a:r>
            <a:r>
              <a:rPr lang="en-US" baseline="0" dirty="0" smtClean="0"/>
              <a:t> </a:t>
            </a:r>
            <a:r>
              <a:rPr lang="th-TH" baseline="0" dirty="0" smtClean="0"/>
              <a:t>สองหมื่นกว่าคน   เพชรบูรณ์  ห้าพันกว่าคน  ( จังหวัดสุโขทัยจำนวนเพียงสองพันกว่าคน เนื่องจากเป็นข้อมูลเฉพาะนักเรียนในสังกัด </a:t>
            </a:r>
            <a:r>
              <a:rPr lang="th-TH" baseline="0" dirty="0" err="1" smtClean="0"/>
              <a:t>สพฐง</a:t>
            </a:r>
            <a:r>
              <a:rPr lang="th-TH" baseline="0" dirty="0" smtClean="0"/>
              <a:t>ยังไม่รวมสังกัด </a:t>
            </a:r>
            <a:r>
              <a:rPr lang="th-TH" baseline="0" dirty="0" err="1" smtClean="0"/>
              <a:t>อปท</a:t>
            </a:r>
            <a:r>
              <a:rPr lang="th-TH" baseline="0" dirty="0" smtClean="0"/>
              <a:t>. เอกชน และอื่นๆ )  แสดงให้เห็นว่า ที่จริงมีเด็กอ้วนจำนวนมากกว่านี้</a:t>
            </a:r>
          </a:p>
          <a:p>
            <a:pPr>
              <a:lnSpc>
                <a:spcPct val="90000"/>
              </a:lnSpc>
            </a:pPr>
            <a:r>
              <a:rPr lang="th-TH" baseline="0" dirty="0" smtClean="0"/>
              <a:t>                  เด็กอ้วนกลุ่มนี้ควรได้รับการประเมิน ว่าอ้วนในระดับใด และประเมิน </a:t>
            </a:r>
            <a:r>
              <a:rPr lang="en-US" baseline="0" dirty="0" smtClean="0"/>
              <a:t>Obesity Sign </a:t>
            </a:r>
            <a:endParaRPr lang="th-TH" baseline="0" dirty="0" smtClean="0"/>
          </a:p>
          <a:p>
            <a:pPr>
              <a:lnSpc>
                <a:spcPct val="90000"/>
              </a:lnSpc>
            </a:pPr>
            <a:r>
              <a:rPr lang="th-TH" baseline="0" dirty="0" smtClean="0"/>
              <a:t>(</a:t>
            </a:r>
            <a:r>
              <a:rPr lang="th-TH" sz="13900" b="1" dirty="0" smtClean="0">
                <a:solidFill>
                  <a:srgbClr val="00B050"/>
                </a:solidFill>
              </a:rPr>
              <a:t>รอยปื้นดำบริเวณรอบคอและ</a:t>
            </a:r>
            <a:r>
              <a:rPr lang="th-TH" sz="13900" b="1" dirty="0" err="1" smtClean="0">
                <a:solidFill>
                  <a:srgbClr val="00B050"/>
                </a:solidFill>
              </a:rPr>
              <a:t>จักแร้</a:t>
            </a:r>
            <a:r>
              <a:rPr lang="th-TH" sz="13900" b="1" dirty="0" smtClean="0">
                <a:solidFill>
                  <a:srgbClr val="00B050"/>
                </a:solidFill>
              </a:rPr>
              <a:t> ,</a:t>
            </a:r>
            <a:r>
              <a:rPr lang="th-TH" sz="14500" b="1" dirty="0" smtClean="0">
                <a:solidFill>
                  <a:srgbClr val="00B050"/>
                </a:solidFill>
              </a:rPr>
              <a:t>นั่งหลับในเวลาเรียนเป็นประจำ  ,นอนกรน หยุดหายใจขณะหลับประวัติการเจ็บป่วยของบุคคลในครอบครัว  พบ </a:t>
            </a:r>
            <a:r>
              <a:rPr lang="en-US" sz="14500" b="1" dirty="0" smtClean="0">
                <a:solidFill>
                  <a:srgbClr val="00B050"/>
                </a:solidFill>
              </a:rPr>
              <a:t>3 </a:t>
            </a:r>
            <a:r>
              <a:rPr lang="th-TH" sz="14500" b="1" dirty="0" smtClean="0">
                <a:solidFill>
                  <a:srgbClr val="00B050"/>
                </a:solidFill>
              </a:rPr>
              <a:t>ใน </a:t>
            </a:r>
            <a:r>
              <a:rPr lang="en-US" sz="14500" b="1" dirty="0" smtClean="0">
                <a:solidFill>
                  <a:srgbClr val="00B050"/>
                </a:solidFill>
              </a:rPr>
              <a:t>4 </a:t>
            </a:r>
            <a:r>
              <a:rPr lang="th-TH" sz="14500" b="1" dirty="0" smtClean="0">
                <a:solidFill>
                  <a:srgbClr val="00B050"/>
                </a:solidFill>
              </a:rPr>
              <a:t>ข้อ ส่งต่อสถานบริการสาธารณสุขในพื้นที่ </a:t>
            </a:r>
          </a:p>
          <a:p>
            <a:endParaRPr lang="en-US" baseline="0" dirty="0" smtClean="0"/>
          </a:p>
          <a:p>
            <a:r>
              <a:rPr lang="th-TH" baseline="0" dirty="0" smtClean="0"/>
              <a:t>เพื่อให้การดูแล ไม่เช่นนั้นจะกลายเป็นผู้ใหญ่อ้วน ก่อให้เกิดปัญหาโรคไม่ติดต่อเรื้องในอนาคต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D73FE1-853F-4B77-96B6-0A3915D233F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803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19F8A-AFCB-4EBC-8A58-A9EA4035AAA9}" type="slidenum">
              <a:rPr lang="th-TH" smtClean="0"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1004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โรงเรียนที่มีภาวะอ้วน</a:t>
            </a:r>
            <a:r>
              <a:rPr lang="th-TH" baseline="0" dirty="0" smtClean="0"/>
              <a:t> เกินกว่าร้อยละ ๒๐  จำนวน  โรงเรียน  เป็นโรงเรียนที่มีจำนวนนักเรียนน้อยกว่า ๖๐ คน  จำนวน  ๒  โรงเรียน</a:t>
            </a:r>
          </a:p>
          <a:p>
            <a:r>
              <a:rPr lang="th-TH" baseline="0" dirty="0" smtClean="0"/>
              <a:t>                                                                                  เป็นโรงเรียนขนาดที่มีนักเรียน ตั้งแต่  ๖๐  คน ขึ้นไป   จำนวน     โรงเรียน</a:t>
            </a:r>
          </a:p>
          <a:p>
            <a:r>
              <a:rPr lang="th-TH" dirty="0" smtClean="0"/>
              <a:t>โรงเรียนที่มีภาวะอ้วน</a:t>
            </a:r>
            <a:r>
              <a:rPr lang="th-TH" baseline="0" dirty="0" smtClean="0"/>
              <a:t> เกินกว่าร้อยละ ๑๐  จำนวน  โรงเรียน  เป็นโรงเรียนที่มีจำนวนนักเรียนน้อยกว่า ๖๐ คน  จำนวน    โรงเรียน</a:t>
            </a:r>
          </a:p>
          <a:p>
            <a:r>
              <a:rPr lang="th-TH" baseline="0" dirty="0" smtClean="0"/>
              <a:t>                                                                                  เป็นโรงเรียนขนาดที่มีนักเรียน ตั้งแต่  ๖๐  คน ขึ้นไป   จำนวน     โรงเรียน</a:t>
            </a:r>
          </a:p>
          <a:p>
            <a:endParaRPr lang="th-TH" baseline="0" dirty="0" smtClean="0"/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38502-BF3F-4CFC-A4D5-720265360764}" type="slidenum">
              <a:rPr lang="th-TH" smtClean="0">
                <a:solidFill>
                  <a:prstClr val="black"/>
                </a:solidFill>
              </a:rPr>
              <a:pPr/>
              <a:t>22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85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82BCD-2236-465F-A019-9545EA87B109}" type="slidenum">
              <a:rPr lang="th-TH" smtClean="0">
                <a:solidFill>
                  <a:prstClr val="black"/>
                </a:solidFill>
              </a:rPr>
              <a:pPr/>
              <a:t>24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11162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0C00AF-444E-41F5-8A2C-442315263520}" type="slidenum">
              <a:rPr lang="th-TH" smtClean="0">
                <a:solidFill>
                  <a:prstClr val="black"/>
                </a:solidFill>
              </a:rPr>
              <a:pPr/>
              <a:t>36</a:t>
            </a:fld>
            <a:endParaRPr lang="th-TH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9945A6-9D4F-428B-8FBF-0783863F414E}" type="slidenum">
              <a:rPr lang="en-US" altLang="th-TH" smtClean="0">
                <a:solidFill>
                  <a:srgbClr val="000000"/>
                </a:solidFill>
              </a:rPr>
              <a:pPr/>
              <a:t>38</a:t>
            </a:fld>
            <a:endParaRPr lang="en-US" altLang="th-TH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19F8A-AFCB-4EBC-8A58-A9EA4035AAA9}" type="slidenum">
              <a:rPr lang="th-TH" smtClean="0"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3679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192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77500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2596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7553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6669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8424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888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363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0021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26236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98915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729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945480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46270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17616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41827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2960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42198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7211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23596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1410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82256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43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14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สี่เหลี่ยมผืนผ้า 16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สี่เหลี่ยมผืนผ้า 17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สี่เหลี่ยมผืนผ้า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ตัวเชื่อมต่อตรง 1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ตัวเชื่อมต่อตรง 2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2" name="ตัวเชื่อมต่อตรง 23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3" name="ตัวเชื่อมต่อตรง 24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4" name="ตัวเชื่อมต่อตรง 25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5" name="ตัวเชื่อมต่อตรง 26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6" name="สี่เหลี่ยมผืนผ้า 2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วงรี 2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วงรี 29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วงรี 3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0" name="วงรี 31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วงรี 32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22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23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24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3C929-CCE5-41D7-B5C6-FAA583DD0FA8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160122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517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072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028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61713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42110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833625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2964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099BDD"/>
                </a:solidFill>
              </a:rPr>
              <a:pPr/>
              <a:t>8/8/2016</a:t>
            </a:fld>
            <a:endParaRPr lang="en-US">
              <a:solidFill>
                <a:srgbClr val="099B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99BD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099BDD"/>
                </a:solidFill>
              </a:rPr>
              <a:pPr/>
              <a:t>‹#›</a:t>
            </a:fld>
            <a:endParaRPr lang="en-US">
              <a:solidFill>
                <a:srgbClr val="099B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609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40423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563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5" name="ตัวแทน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EB5A9-FDAB-4E37-83E3-702F5A6E609E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6" name="ตัวแทน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132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1252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42799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85788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67762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1328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67829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th-TH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948FA-17E4-4D43-A61E-C3887D41C880}" type="datetime1">
              <a:rPr lang="th-TH">
                <a:solidFill>
                  <a:srgbClr val="FFFFFF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8357A-8EC9-4F55-99BF-D822359CBB6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9327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4956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80228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30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14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สี่เหลี่ยมผืนผ้า 16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สี่เหลี่ยมผืนผ้า 17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สี่เหลี่ยมผืนผ้า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ตัวเชื่อมต่อตรง 1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9" name="ตัวเชื่อมต่อตรง 2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ตัวเชื่อมต่อตรง 23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ตัวเชื่อมต่อตรง 24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2" name="ตัวเชื่อมต่อตรง 25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3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วงรี 27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วงรี 28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วงรี 29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วงรี 30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วงรี 31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ตัวเชื่อมต่อตรง 32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0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39D"/>
              </a:solidFill>
            </a:endParaRPr>
          </a:p>
        </p:txBody>
      </p:sp>
      <p:sp>
        <p:nvSpPr>
          <p:cNvPr id="21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39D"/>
              </a:solidFill>
            </a:endParaRPr>
          </a:p>
        </p:txBody>
      </p:sp>
      <p:sp>
        <p:nvSpPr>
          <p:cNvPr id="22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152BA-9913-45BA-95B6-A2E4E828F194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894920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414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25917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572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8576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385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41718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9879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28382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5"/>
          <p:cNvGrpSpPr>
            <a:grpSpLocks/>
          </p:cNvGrpSpPr>
          <p:nvPr userDrawn="1"/>
        </p:nvGrpSpPr>
        <p:grpSpPr bwMode="auto">
          <a:xfrm>
            <a:off x="0" y="4763"/>
            <a:ext cx="9144000" cy="6865937"/>
            <a:chOff x="-2" y="5433"/>
            <a:chExt cx="9144002" cy="6865267"/>
          </a:xfrm>
        </p:grpSpPr>
        <p:grpSp>
          <p:nvGrpSpPr>
            <p:cNvPr id="5" name="กลุ่ม 16"/>
            <p:cNvGrpSpPr>
              <a:grpSpLocks/>
            </p:cNvGrpSpPr>
            <p:nvPr userDrawn="1"/>
          </p:nvGrpSpPr>
          <p:grpSpPr bwMode="auto">
            <a:xfrm>
              <a:off x="-2" y="5433"/>
              <a:ext cx="9144002" cy="6865267"/>
              <a:chOff x="-2" y="5433"/>
              <a:chExt cx="9144002" cy="6865267"/>
            </a:xfrm>
          </p:grpSpPr>
          <p:sp>
            <p:nvSpPr>
              <p:cNvPr id="7" name="สามเหลี่ยมมุมฉาก 6"/>
              <p:cNvSpPr/>
              <p:nvPr userDrawn="1"/>
            </p:nvSpPr>
            <p:spPr>
              <a:xfrm>
                <a:off x="-2" y="13369"/>
                <a:ext cx="3048001" cy="6844632"/>
              </a:xfrm>
              <a:prstGeom prst="rtTriangle">
                <a:avLst/>
              </a:prstGeom>
              <a:solidFill>
                <a:srgbClr val="FF99FF">
                  <a:alpha val="84706"/>
                </a:srgbClr>
              </a:solidFill>
              <a:ln>
                <a:solidFill>
                  <a:srgbClr val="FF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สามเหลี่ยมมุมฉาก 7"/>
              <p:cNvSpPr/>
              <p:nvPr userDrawn="1"/>
            </p:nvSpPr>
            <p:spPr>
              <a:xfrm rot="10800000" flipH="1">
                <a:off x="12698" y="13369"/>
                <a:ext cx="2501901" cy="6857331"/>
              </a:xfrm>
              <a:prstGeom prst="rtTriangle">
                <a:avLst/>
              </a:prstGeom>
              <a:solidFill>
                <a:srgbClr val="FF66CC">
                  <a:alpha val="85000"/>
                </a:srgbClr>
              </a:solidFill>
              <a:ln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สามเหลี่ยมมุมฉาก 8"/>
              <p:cNvSpPr/>
              <p:nvPr userDrawn="1"/>
            </p:nvSpPr>
            <p:spPr>
              <a:xfrm>
                <a:off x="-2" y="1676907"/>
                <a:ext cx="2819401" cy="5193793"/>
              </a:xfrm>
              <a:prstGeom prst="rtTriangle">
                <a:avLst/>
              </a:prstGeom>
              <a:solidFill>
                <a:srgbClr val="FF66CC">
                  <a:alpha val="85000"/>
                </a:srgbClr>
              </a:solidFill>
              <a:ln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สามเหลี่ยมมุมฉาก 9"/>
              <p:cNvSpPr/>
              <p:nvPr userDrawn="1"/>
            </p:nvSpPr>
            <p:spPr>
              <a:xfrm>
                <a:off x="-2" y="13369"/>
                <a:ext cx="1981200" cy="6844632"/>
              </a:xfrm>
              <a:prstGeom prst="rtTriangle">
                <a:avLst/>
              </a:prstGeom>
              <a:solidFill>
                <a:srgbClr val="FF3399">
                  <a:alpha val="84706"/>
                </a:srgbClr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สามเหลี่ยมมุมฉาก 10"/>
              <p:cNvSpPr/>
              <p:nvPr userDrawn="1"/>
            </p:nvSpPr>
            <p:spPr>
              <a:xfrm rot="10800000" flipH="1">
                <a:off x="-2" y="13369"/>
                <a:ext cx="1752600" cy="6857331"/>
              </a:xfrm>
              <a:prstGeom prst="rtTriangle">
                <a:avLst/>
              </a:prstGeom>
              <a:solidFill>
                <a:srgbClr val="FF0066">
                  <a:alpha val="85000"/>
                </a:srgbClr>
              </a:solidFill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สามเหลี่ยมมุมฉาก 11"/>
              <p:cNvSpPr/>
              <p:nvPr userDrawn="1"/>
            </p:nvSpPr>
            <p:spPr>
              <a:xfrm rot="10800000">
                <a:off x="8501063" y="5433"/>
                <a:ext cx="642937" cy="5277922"/>
              </a:xfrm>
              <a:prstGeom prst="rtTriangl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สามเหลี่ยมมุมฉาก 5"/>
            <p:cNvSpPr/>
            <p:nvPr userDrawn="1"/>
          </p:nvSpPr>
          <p:spPr>
            <a:xfrm>
              <a:off x="-2" y="2895988"/>
              <a:ext cx="1752600" cy="3962013"/>
            </a:xfrm>
            <a:prstGeom prst="rtTriangle">
              <a:avLst/>
            </a:prstGeom>
            <a:solidFill>
              <a:srgbClr val="FF0066">
                <a:alpha val="85000"/>
              </a:srgbClr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>
                <a:solidFill>
                  <a:prstClr val="white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5888" y="-152400"/>
            <a:ext cx="4706937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8153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3200400"/>
            <a:ext cx="7467600" cy="2133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 dirty="0"/>
          </a:p>
        </p:txBody>
      </p:sp>
      <p:sp>
        <p:nvSpPr>
          <p:cNvPr id="14" name="ตัวแทนท้ายกระดาษ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5" name="ตัวแทนหมายเลขภาพนิ่ง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1FF295F-0FF0-4981-97FC-658768DE00B9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16" name="ตัวแทนวันที่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2CFEE7-72D2-4852-85D1-2678C83333E6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64304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4DB582-89D3-4E95-8473-BA9231F58294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BED362-190A-4B2B-B907-CCE60F38ABA9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38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6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7" name="ตัวแทน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24056-8423-43BA-A4C6-9617153CDDDA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36224482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F12E979-6301-492F-9AB3-C9A0C6A6A0DF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7A904B-5AA4-4546-96B8-4F593C312B98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3274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78A8252-4715-436D-BA3B-912EFC76ECD1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8DF8B50-BFCD-40A8-B817-50F425B1444F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2034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F3067DF-641E-4E29-80B3-BA1A1925838F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764C64A-0B50-42FA-87AE-95CC12665428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63932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A59F58A-79FB-4607-96EF-DB6546907531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1A7647-2545-402E-8B0E-ED7F6ADF3BA3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23166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9C8C67-4DED-405D-B3C2-E7942B09415E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C3A4CD4-88FC-4FEE-BBB0-685C8582EF95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31140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D2ABC38-81AE-44DB-B01F-DE520AD958F8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C9BE82-8AB9-4592-9EA8-59645F97B07B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12732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1F9EE3-AEE4-4067-AC39-E564F98D56F4}" type="datetimeFigureOut">
              <a:rPr lang="th-TH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08/08/59</a:t>
            </a:fld>
            <a:endParaRPr lang="th-TH" dirty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4734A-D1D1-45AF-860A-B8060A50E43D}" type="slidenum">
              <a:rPr lang="th-TH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dirty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1821593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5"/>
          <p:cNvGrpSpPr>
            <a:grpSpLocks/>
          </p:cNvGrpSpPr>
          <p:nvPr userDrawn="1"/>
        </p:nvGrpSpPr>
        <p:grpSpPr bwMode="auto">
          <a:xfrm>
            <a:off x="0" y="4763"/>
            <a:ext cx="9144000" cy="6865937"/>
            <a:chOff x="-2" y="5433"/>
            <a:chExt cx="9144002" cy="6865267"/>
          </a:xfrm>
        </p:grpSpPr>
        <p:grpSp>
          <p:nvGrpSpPr>
            <p:cNvPr id="5" name="กลุ่ม 16"/>
            <p:cNvGrpSpPr>
              <a:grpSpLocks/>
            </p:cNvGrpSpPr>
            <p:nvPr userDrawn="1"/>
          </p:nvGrpSpPr>
          <p:grpSpPr bwMode="auto">
            <a:xfrm>
              <a:off x="-2" y="5433"/>
              <a:ext cx="9144002" cy="6865267"/>
              <a:chOff x="-2" y="5433"/>
              <a:chExt cx="9144002" cy="6865267"/>
            </a:xfrm>
          </p:grpSpPr>
          <p:sp>
            <p:nvSpPr>
              <p:cNvPr id="7" name="สามเหลี่ยมมุมฉาก 6"/>
              <p:cNvSpPr/>
              <p:nvPr userDrawn="1"/>
            </p:nvSpPr>
            <p:spPr>
              <a:xfrm>
                <a:off x="-2" y="13369"/>
                <a:ext cx="3048001" cy="6844632"/>
              </a:xfrm>
              <a:prstGeom prst="rtTriangle">
                <a:avLst/>
              </a:prstGeom>
              <a:solidFill>
                <a:srgbClr val="FF99FF">
                  <a:alpha val="84706"/>
                </a:srgbClr>
              </a:solidFill>
              <a:ln>
                <a:solidFill>
                  <a:srgbClr val="FF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สามเหลี่ยมมุมฉาก 7"/>
              <p:cNvSpPr/>
              <p:nvPr userDrawn="1"/>
            </p:nvSpPr>
            <p:spPr>
              <a:xfrm rot="10800000" flipH="1">
                <a:off x="12698" y="13369"/>
                <a:ext cx="2501901" cy="6857331"/>
              </a:xfrm>
              <a:prstGeom prst="rtTriangle">
                <a:avLst/>
              </a:prstGeom>
              <a:solidFill>
                <a:srgbClr val="FF66CC">
                  <a:alpha val="85000"/>
                </a:srgbClr>
              </a:solidFill>
              <a:ln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สามเหลี่ยมมุมฉาก 8"/>
              <p:cNvSpPr/>
              <p:nvPr userDrawn="1"/>
            </p:nvSpPr>
            <p:spPr>
              <a:xfrm>
                <a:off x="-2" y="1676907"/>
                <a:ext cx="2819401" cy="5193793"/>
              </a:xfrm>
              <a:prstGeom prst="rtTriangle">
                <a:avLst/>
              </a:prstGeom>
              <a:solidFill>
                <a:srgbClr val="FF66CC">
                  <a:alpha val="85000"/>
                </a:srgbClr>
              </a:solidFill>
              <a:ln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สามเหลี่ยมมุมฉาก 9"/>
              <p:cNvSpPr/>
              <p:nvPr userDrawn="1"/>
            </p:nvSpPr>
            <p:spPr>
              <a:xfrm>
                <a:off x="-2" y="13369"/>
                <a:ext cx="1981200" cy="6844632"/>
              </a:xfrm>
              <a:prstGeom prst="rtTriangle">
                <a:avLst/>
              </a:prstGeom>
              <a:solidFill>
                <a:srgbClr val="FF3399">
                  <a:alpha val="84706"/>
                </a:srgbClr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สามเหลี่ยมมุมฉาก 10"/>
              <p:cNvSpPr/>
              <p:nvPr userDrawn="1"/>
            </p:nvSpPr>
            <p:spPr>
              <a:xfrm rot="10800000" flipH="1">
                <a:off x="-2" y="13369"/>
                <a:ext cx="1752600" cy="6857331"/>
              </a:xfrm>
              <a:prstGeom prst="rtTriangle">
                <a:avLst/>
              </a:prstGeom>
              <a:solidFill>
                <a:srgbClr val="FF0066">
                  <a:alpha val="85000"/>
                </a:srgbClr>
              </a:solidFill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สามเหลี่ยมมุมฉาก 11"/>
              <p:cNvSpPr/>
              <p:nvPr userDrawn="1"/>
            </p:nvSpPr>
            <p:spPr>
              <a:xfrm rot="10800000">
                <a:off x="8501063" y="5433"/>
                <a:ext cx="642937" cy="5277922"/>
              </a:xfrm>
              <a:prstGeom prst="rtTriangl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สามเหลี่ยมมุมฉาก 5"/>
            <p:cNvSpPr/>
            <p:nvPr userDrawn="1"/>
          </p:nvSpPr>
          <p:spPr>
            <a:xfrm>
              <a:off x="-2" y="2895988"/>
              <a:ext cx="1752600" cy="3962013"/>
            </a:xfrm>
            <a:prstGeom prst="rtTriangle">
              <a:avLst/>
            </a:prstGeom>
            <a:solidFill>
              <a:srgbClr val="FF0066">
                <a:alpha val="85000"/>
              </a:srgbClr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>
                <a:solidFill>
                  <a:prstClr val="white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5888" y="-152400"/>
            <a:ext cx="4706937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8153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3200400"/>
            <a:ext cx="7467600" cy="2133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 dirty="0"/>
          </a:p>
        </p:txBody>
      </p:sp>
      <p:sp>
        <p:nvSpPr>
          <p:cNvPr id="14" name="ตัวแทนท้ายกระดาษ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5" name="ตัวแทนหมายเลขภาพนิ่ง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1FF295F-0FF0-4981-97FC-658768DE00B9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16" name="ตัวแทนวันที่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2CFEE7-72D2-4852-85D1-2678C83333E6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8356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4DB582-89D3-4E95-8473-BA9231F58294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BED362-190A-4B2B-B907-CCE60F38ABA9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85866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F12E979-6301-492F-9AB3-C9A0C6A6A0DF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7A904B-5AA4-4546-96B8-4F593C312B98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861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แทน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8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9" name="ตัวแทน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E7D5F-ADB2-464A-86F4-26F74E819DFA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93428684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78A8252-4715-436D-BA3B-912EFC76ECD1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8DF8B50-BFCD-40A8-B817-50F425B1444F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89016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F3067DF-641E-4E29-80B3-BA1A1925838F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764C64A-0B50-42FA-87AE-95CC12665428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91236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A59F58A-79FB-4607-96EF-DB6546907531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1A7647-2545-402E-8B0E-ED7F6ADF3BA3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8355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9C8C67-4DED-405D-B3C2-E7942B09415E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C3A4CD4-88FC-4FEE-BBB0-685C8582EF95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73164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D2ABC38-81AE-44DB-B01F-DE520AD958F8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C9BE82-8AB9-4592-9EA8-59645F97B07B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1599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1F9EE3-AEE4-4067-AC39-E564F98D56F4}" type="datetimeFigureOut">
              <a:rPr lang="th-TH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08/08/59</a:t>
            </a:fld>
            <a:endParaRPr lang="th-TH" dirty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4734A-D1D1-45AF-860A-B8060A50E43D}" type="slidenum">
              <a:rPr lang="th-TH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dirty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9368471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5371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8689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5994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39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4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628E-84D7-4552-847B-ACBDFE57BA72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5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38255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22074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1666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4388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13755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7056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78113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81253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5"/>
          <p:cNvGrpSpPr>
            <a:grpSpLocks/>
          </p:cNvGrpSpPr>
          <p:nvPr userDrawn="1"/>
        </p:nvGrpSpPr>
        <p:grpSpPr bwMode="auto">
          <a:xfrm>
            <a:off x="0" y="4763"/>
            <a:ext cx="9144000" cy="6865937"/>
            <a:chOff x="-2" y="5433"/>
            <a:chExt cx="9144002" cy="6865267"/>
          </a:xfrm>
        </p:grpSpPr>
        <p:grpSp>
          <p:nvGrpSpPr>
            <p:cNvPr id="5" name="กลุ่ม 16"/>
            <p:cNvGrpSpPr>
              <a:grpSpLocks/>
            </p:cNvGrpSpPr>
            <p:nvPr userDrawn="1"/>
          </p:nvGrpSpPr>
          <p:grpSpPr bwMode="auto">
            <a:xfrm>
              <a:off x="-2" y="5433"/>
              <a:ext cx="9144002" cy="6865267"/>
              <a:chOff x="-2" y="5433"/>
              <a:chExt cx="9144002" cy="6865267"/>
            </a:xfrm>
          </p:grpSpPr>
          <p:sp>
            <p:nvSpPr>
              <p:cNvPr id="7" name="สามเหลี่ยมมุมฉาก 6"/>
              <p:cNvSpPr/>
              <p:nvPr userDrawn="1"/>
            </p:nvSpPr>
            <p:spPr>
              <a:xfrm>
                <a:off x="-2" y="13369"/>
                <a:ext cx="3048001" cy="6844632"/>
              </a:xfrm>
              <a:prstGeom prst="rtTriangle">
                <a:avLst/>
              </a:prstGeom>
              <a:solidFill>
                <a:srgbClr val="FF99FF">
                  <a:alpha val="84706"/>
                </a:srgbClr>
              </a:solidFill>
              <a:ln>
                <a:solidFill>
                  <a:srgbClr val="FF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สามเหลี่ยมมุมฉาก 7"/>
              <p:cNvSpPr/>
              <p:nvPr userDrawn="1"/>
            </p:nvSpPr>
            <p:spPr>
              <a:xfrm rot="10800000" flipH="1">
                <a:off x="12698" y="13369"/>
                <a:ext cx="2501901" cy="6857331"/>
              </a:xfrm>
              <a:prstGeom prst="rtTriangle">
                <a:avLst/>
              </a:prstGeom>
              <a:solidFill>
                <a:srgbClr val="FF66CC">
                  <a:alpha val="85000"/>
                </a:srgbClr>
              </a:solidFill>
              <a:ln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สามเหลี่ยมมุมฉาก 8"/>
              <p:cNvSpPr/>
              <p:nvPr userDrawn="1"/>
            </p:nvSpPr>
            <p:spPr>
              <a:xfrm>
                <a:off x="-2" y="1676907"/>
                <a:ext cx="2819401" cy="5193793"/>
              </a:xfrm>
              <a:prstGeom prst="rtTriangle">
                <a:avLst/>
              </a:prstGeom>
              <a:solidFill>
                <a:srgbClr val="FF66CC">
                  <a:alpha val="85000"/>
                </a:srgbClr>
              </a:solidFill>
              <a:ln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สามเหลี่ยมมุมฉาก 9"/>
              <p:cNvSpPr/>
              <p:nvPr userDrawn="1"/>
            </p:nvSpPr>
            <p:spPr>
              <a:xfrm>
                <a:off x="-2" y="13369"/>
                <a:ext cx="1981200" cy="6844632"/>
              </a:xfrm>
              <a:prstGeom prst="rtTriangle">
                <a:avLst/>
              </a:prstGeom>
              <a:solidFill>
                <a:srgbClr val="FF3399">
                  <a:alpha val="84706"/>
                </a:srgbClr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สามเหลี่ยมมุมฉาก 10"/>
              <p:cNvSpPr/>
              <p:nvPr userDrawn="1"/>
            </p:nvSpPr>
            <p:spPr>
              <a:xfrm rot="10800000" flipH="1">
                <a:off x="-2" y="13369"/>
                <a:ext cx="1752600" cy="6857331"/>
              </a:xfrm>
              <a:prstGeom prst="rtTriangle">
                <a:avLst/>
              </a:prstGeom>
              <a:solidFill>
                <a:srgbClr val="FF0066">
                  <a:alpha val="85000"/>
                </a:srgbClr>
              </a:solidFill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สามเหลี่ยมมุมฉาก 11"/>
              <p:cNvSpPr/>
              <p:nvPr userDrawn="1"/>
            </p:nvSpPr>
            <p:spPr>
              <a:xfrm rot="10800000">
                <a:off x="8501063" y="5433"/>
                <a:ext cx="642937" cy="5277922"/>
              </a:xfrm>
              <a:prstGeom prst="rtTriangl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สามเหลี่ยมมุมฉาก 5"/>
            <p:cNvSpPr/>
            <p:nvPr userDrawn="1"/>
          </p:nvSpPr>
          <p:spPr>
            <a:xfrm>
              <a:off x="-2" y="2895988"/>
              <a:ext cx="1752600" cy="3962013"/>
            </a:xfrm>
            <a:prstGeom prst="rtTriangle">
              <a:avLst/>
            </a:prstGeom>
            <a:solidFill>
              <a:srgbClr val="FF0066">
                <a:alpha val="85000"/>
              </a:srgbClr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>
                <a:solidFill>
                  <a:prstClr val="white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15888" y="-152400"/>
            <a:ext cx="4706937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8153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3200400"/>
            <a:ext cx="7467600" cy="2133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 dirty="0"/>
          </a:p>
        </p:txBody>
      </p:sp>
      <p:sp>
        <p:nvSpPr>
          <p:cNvPr id="14" name="ตัวแทนท้ายกระดาษ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5" name="ตัวแทนหมายเลขภาพนิ่ง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1FF295F-0FF0-4981-97FC-658768DE00B9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16" name="ตัวแทนวันที่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2CFEE7-72D2-4852-85D1-2678C83333E6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5661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4DB582-89D3-4E95-8473-BA9231F58294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BED362-190A-4B2B-B907-CCE60F38ABA9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44981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F12E979-6301-492F-9AB3-C9A0C6A6A0DF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7A904B-5AA4-4546-96B8-4F593C312B98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57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4" name="ตัวแทน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E9D20-6FA7-4D68-B46D-89C028958944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88124338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78A8252-4715-436D-BA3B-912EFC76ECD1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8DF8B50-BFCD-40A8-B817-50F425B1444F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6133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F3067DF-641E-4E29-80B3-BA1A1925838F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764C64A-0B50-42FA-87AE-95CC12665428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0742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A59F58A-79FB-4607-96EF-DB6546907531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1A7647-2545-402E-8B0E-ED7F6ADF3BA3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8468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9C8C67-4DED-405D-B3C2-E7942B09415E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C3A4CD4-88FC-4FEE-BBB0-685C8582EF95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75643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D2ABC38-81AE-44DB-B01F-DE520AD958F8}" type="datetimeFigureOut">
              <a:rPr lang="th-TH">
                <a:solidFill>
                  <a:prstClr val="black"/>
                </a:solidFill>
              </a:rPr>
              <a:pPr>
                <a:defRPr/>
              </a:pPr>
              <a:t>08/08/59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C9BE82-8AB9-4592-9EA8-59645F97B07B}" type="slidenum">
              <a:rPr lang="th-TH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93676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1F9EE3-AEE4-4067-AC39-E564F98D56F4}" type="datetimeFigureOut">
              <a:rPr lang="th-TH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08/08/59</a:t>
            </a:fld>
            <a:endParaRPr lang="th-TH" dirty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4734A-D1D1-45AF-860A-B8060A50E43D}" type="slidenum">
              <a:rPr lang="th-TH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dirty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935481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7467600" y="609600"/>
            <a:ext cx="1231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05000"/>
            <a:ext cx="6019800" cy="5969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76800" y="685800"/>
            <a:ext cx="2819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sz="1200" b="0" i="0"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 algn="ct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6B3381B-B9A2-4402-B979-FE75A333248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8733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AA4FB-0D0D-4458-B4CE-BBEC395C118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3182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8C16-5C4B-4A60-B2FD-27A51E60869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48553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1938"/>
            <a:ext cx="4038600" cy="4716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31938"/>
            <a:ext cx="4038600" cy="4716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CD1C7-7DBC-47FF-91F9-9C8C9595E39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5556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เชื่อมต่อตรง 1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6" name="ตัวเชื่อมต่อตรง 16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7" name="ตัวเชื่อมต่อตรง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8" name="ตัวเชื่อมต่อตรง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9" name="สี่เหลี่ยมผืนผ้า 1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ตัวเชื่อมต่อตรง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วงรี 2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2" name="ตัวแทนวันที่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13" name="ตัวแทนหมายเลขภาพนิ่ง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78C5C-C01D-4229-A419-8942108E7E0A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14" name="ตัวแทนท้ายกระดาษ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4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0B4CA-4F0A-48CF-BB97-5F4FDE3B390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57670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6B10D-4E9B-4FDF-85C1-906D662E0FD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92583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3B9E5-6B42-4761-8B66-DE38D738FA7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19580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FF1B0-D9A2-4DA7-9F17-EAED63CA69E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3039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BCB9D-1A82-4FDB-A3D1-2C68A8A9BC9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1341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39DF9-145D-4881-8DA7-87B7260BB8F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78162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28625"/>
            <a:ext cx="2133600" cy="58197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428625"/>
            <a:ext cx="6248400" cy="5819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57EFB-03D9-4B79-8B01-F78D56F2794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936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28625"/>
            <a:ext cx="7696200" cy="563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31938"/>
            <a:ext cx="8229600" cy="4716462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th-TH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583DE-723B-4845-82CC-FD473E54F1E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17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7140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เชื่อมต่อตรง 1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6" name="วงรี 16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ตัวเชื่อมต่อตรง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ผืนผ้า 1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ตัวเชื่อมต่อตรง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ตัวเชื่อมต่อตรง 20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ตัวเชื่อมต่อตรง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2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13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22A41-CCEF-4977-A234-1E584C6D9E3E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14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099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5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6" name="ตัวแทน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4A24D-5356-4136-AF6D-0F28FCFD35F5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948885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5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575F6D"/>
              </a:solidFill>
            </a:endParaRPr>
          </a:p>
        </p:txBody>
      </p:sp>
      <p:sp>
        <p:nvSpPr>
          <p:cNvPr id="6" name="ตัวแทน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3561B-A4DD-46CB-98BB-629535F9B886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335393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09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6942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396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4179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96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22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12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50658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156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179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6067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938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7538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04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099BDD"/>
                </a:solidFill>
              </a:rPr>
              <a:pPr/>
              <a:t>8/8/2016</a:t>
            </a:fld>
            <a:endParaRPr lang="en-US">
              <a:solidFill>
                <a:srgbClr val="099B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99BD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099BDD"/>
                </a:solidFill>
              </a:rPr>
              <a:pPr/>
              <a:t>‹#›</a:t>
            </a:fld>
            <a:endParaRPr lang="en-US">
              <a:solidFill>
                <a:srgbClr val="099B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009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6345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451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094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17510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918508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20328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198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9291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14536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th-TH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948FA-17E4-4D43-A61E-C3887D41C880}" type="datetime1">
              <a:rPr lang="th-TH">
                <a:solidFill>
                  <a:srgbClr val="FFFFFF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8357A-8EC9-4F55-99BF-D822359CBB6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8507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00314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4407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099BDD"/>
                </a:solidFill>
              </a:rPr>
              <a:pPr/>
              <a:t>8/8/2016</a:t>
            </a:fld>
            <a:endParaRPr lang="en-US">
              <a:solidFill>
                <a:srgbClr val="099B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99BD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099BDD"/>
                </a:solidFill>
              </a:rPr>
              <a:pPr/>
              <a:t>‹#›</a:t>
            </a:fld>
            <a:endParaRPr lang="en-US">
              <a:solidFill>
                <a:srgbClr val="099B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10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692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9100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969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317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4885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895008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3147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6341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43105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th-TH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948FA-17E4-4D43-A61E-C3887D41C880}" type="datetime1">
              <a:rPr lang="th-TH">
                <a:solidFill>
                  <a:srgbClr val="FFFFFF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8357A-8EC9-4F55-99BF-D822359CBB6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3530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215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84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69541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2691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6765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712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1051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747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7548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838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2425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6249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59214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67412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3651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099BDD"/>
                </a:solidFill>
              </a:rPr>
              <a:pPr/>
              <a:t>8/8/2016</a:t>
            </a:fld>
            <a:endParaRPr lang="en-US">
              <a:solidFill>
                <a:srgbClr val="099BD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99BD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099BDD"/>
                </a:solidFill>
              </a:rPr>
              <a:pPr/>
              <a:t>‹#›</a:t>
            </a:fld>
            <a:endParaRPr lang="en-US">
              <a:solidFill>
                <a:srgbClr val="099B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74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2521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4827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017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6605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91720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5339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1860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01485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194225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th-TH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948FA-17E4-4D43-A61E-C3887D41C880}" type="datetime1">
              <a:rPr lang="th-TH">
                <a:solidFill>
                  <a:srgbClr val="FFFFFF"/>
                </a:solidFill>
              </a:rPr>
              <a:pPr>
                <a:defRPr/>
              </a:pPr>
              <a:t>08/08/59</a:t>
            </a:fld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8357A-8EC9-4F55-99BF-D822359CBB6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9516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9966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7991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72791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2622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7086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470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40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28895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349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698928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20850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555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4250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9468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959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6043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58076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2455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3323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247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52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61.xml"/><Relationship Id="rId10" Type="http://schemas.openxmlformats.org/officeDocument/2006/relationships/theme" Target="../theme/theme15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1.xml"/><Relationship Id="rId10" Type="http://schemas.openxmlformats.org/officeDocument/2006/relationships/theme" Target="../theme/theme17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12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Relationship Id="rId14" Type="http://schemas.openxmlformats.org/officeDocument/2006/relationships/image" Target="../media/image6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911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83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38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067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39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 smtClean="0"/>
              <a:t>คลิกเพื่อแก้ไขลักษณะชื่อเรื่องต้นแบบ</a:t>
            </a:r>
            <a:endParaRPr lang="th-TH" dirty="0"/>
          </a:p>
        </p:txBody>
      </p:sp>
      <p:sp>
        <p:nvSpPr>
          <p:cNvPr id="10243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pic>
        <p:nvPicPr>
          <p:cNvPr id="10244" name="รูปภาพ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19800" y="5943600"/>
            <a:ext cx="2879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แผนผังลําดับงาน: การดำเนินการด้วยตนเอง 15"/>
          <p:cNvSpPr/>
          <p:nvPr/>
        </p:nvSpPr>
        <p:spPr>
          <a:xfrm>
            <a:off x="1752600" y="0"/>
            <a:ext cx="5791200" cy="228600"/>
          </a:xfrm>
          <a:prstGeom prst="flowChartManualOperation">
            <a:avLst/>
          </a:prstGeom>
          <a:solidFill>
            <a:srgbClr val="FF0066"/>
          </a:solidFill>
          <a:ln>
            <a:solidFill>
              <a:srgbClr val="FF006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20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 smtClean="0"/>
              <a:t>คลิกเพื่อแก้ไขลักษณะชื่อเรื่องต้นแบบ</a:t>
            </a:r>
            <a:endParaRPr lang="th-TH" dirty="0"/>
          </a:p>
        </p:txBody>
      </p:sp>
      <p:sp>
        <p:nvSpPr>
          <p:cNvPr id="10243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pic>
        <p:nvPicPr>
          <p:cNvPr id="10244" name="รูปภาพ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19800" y="5943600"/>
            <a:ext cx="2879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แผนผังลําดับงาน: การดำเนินการด้วยตนเอง 15"/>
          <p:cNvSpPr/>
          <p:nvPr/>
        </p:nvSpPr>
        <p:spPr>
          <a:xfrm>
            <a:off x="1752600" y="0"/>
            <a:ext cx="5791200" cy="228600"/>
          </a:xfrm>
          <a:prstGeom prst="flowChartManualOperation">
            <a:avLst/>
          </a:prstGeom>
          <a:solidFill>
            <a:srgbClr val="FF0066"/>
          </a:solidFill>
          <a:ln>
            <a:solidFill>
              <a:srgbClr val="FF006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62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245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 smtClean="0"/>
              <a:t>คลิกเพื่อแก้ไขลักษณะชื่อเรื่องต้นแบบ</a:t>
            </a:r>
            <a:endParaRPr lang="th-TH" dirty="0"/>
          </a:p>
        </p:txBody>
      </p:sp>
      <p:sp>
        <p:nvSpPr>
          <p:cNvPr id="10243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pic>
        <p:nvPicPr>
          <p:cNvPr id="10244" name="รูปภาพ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19800" y="5943600"/>
            <a:ext cx="2879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แผนผังลําดับงาน: การดำเนินการด้วยตนเอง 15"/>
          <p:cNvSpPr/>
          <p:nvPr/>
        </p:nvSpPr>
        <p:spPr>
          <a:xfrm>
            <a:off x="1752600" y="0"/>
            <a:ext cx="5791200" cy="228600"/>
          </a:xfrm>
          <a:prstGeom prst="flowChartManualOperation">
            <a:avLst/>
          </a:prstGeom>
          <a:solidFill>
            <a:srgbClr val="FF0066"/>
          </a:solidFill>
          <a:ln>
            <a:solidFill>
              <a:srgbClr val="FF006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987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H SarabunPSK" pitchFamily="34" charset="-34"/>
          <a:cs typeface="TH SarabunPSK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31938"/>
            <a:ext cx="8229600" cy="471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715000" y="6429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019800" y="6294438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 b="1" i="1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4611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A42842-D99C-4D87-9263-4619CDA393BF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52400" y="428625"/>
            <a:ext cx="7696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839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8" name="ตัวแทนข้อความ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en-US" smtClean="0"/>
              <a:t>ระดับที่สอง</a:t>
            </a:r>
          </a:p>
          <a:p>
            <a:pPr lvl="2"/>
            <a:r>
              <a:rPr lang="th-TH" altLang="en-US" smtClean="0"/>
              <a:t>ระดับที่สาม</a:t>
            </a:r>
          </a:p>
          <a:p>
            <a:pPr lvl="3"/>
            <a:r>
              <a:rPr lang="th-TH" altLang="en-US" smtClean="0"/>
              <a:t>ระดับที่สี่</a:t>
            </a:r>
          </a:p>
          <a:p>
            <a:pPr lvl="4"/>
            <a:r>
              <a:rPr lang="th-TH" altLang="en-US" smtClean="0"/>
              <a:t>ระดับที่ห้า</a:t>
            </a:r>
            <a:endParaRPr lang="en-US" altLang="en-US" smtClean="0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575F6D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575F6D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032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34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black"/>
              </a:solidFill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9481F3-6E4C-474C-BB40-CDFA22BBCB01}" type="slidenum">
              <a:rPr lang="en-US" altLang="en-US">
                <a:latin typeface="Tahoma" panose="020B0604030504040204" pitchFamily="34" charset="0"/>
                <a:cs typeface="Angsana New" panose="02020603050405020304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en-US">
              <a:latin typeface="Tahoma" panose="020B0604030504040204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700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KodchiangUPC" panose="02020603050405020304" pitchFamily="18" charset="-34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37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736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423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55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62A9A4A-DF21-479E-91C7-5EB49E3F4B8D}" type="datetimeFigureOut">
              <a:rPr lang="en-US" smtClean="0">
                <a:solidFill>
                  <a:srgbClr val="FFFFFF"/>
                </a:solidFill>
              </a:rPr>
              <a:pPr/>
              <a:t>8/8/2016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F5AAEEE-CAE3-4BCB-A9F1-EB857FF6140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615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27FBF-D196-425A-83CA-9955C4CAF8D4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0CB9-E1BB-4A01-94AB-60C7A7676A5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92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838374" y="1772816"/>
            <a:ext cx="770485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altLang="ko-KR" sz="60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สถานะสุขภาพ</a:t>
            </a:r>
          </a:p>
          <a:p>
            <a:pPr algn="ctr"/>
            <a:r>
              <a:rPr lang="th-TH" altLang="ko-KR" sz="60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คนจังหวัดตากในรอบ </a:t>
            </a:r>
            <a:r>
              <a:rPr lang="en-US" altLang="ko-KR" sz="60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3</a:t>
            </a:r>
            <a:r>
              <a:rPr lang="th-TH" altLang="ko-KR" sz="60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  ปี </a:t>
            </a:r>
          </a:p>
          <a:p>
            <a:pPr algn="ctr"/>
            <a:r>
              <a:rPr lang="th-TH" altLang="ko-KR" sz="5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(ปี </a:t>
            </a:r>
            <a:r>
              <a:rPr lang="en-US" altLang="ko-KR" sz="5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2557, </a:t>
            </a:r>
            <a:r>
              <a:rPr lang="th-TH" altLang="ko-KR" sz="5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</a:t>
            </a:r>
            <a:r>
              <a:rPr lang="en-US" altLang="ko-KR" sz="5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2558, </a:t>
            </a:r>
            <a:r>
              <a:rPr lang="th-TH" altLang="ko-KR" sz="5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</a:t>
            </a:r>
            <a:r>
              <a:rPr lang="en-US" altLang="ko-KR" sz="5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2559)</a:t>
            </a:r>
            <a:endParaRPr lang="th-TH" sz="5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815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altLang="th-TH" sz="1800" smtClean="0">
              <a:solidFill>
                <a:prstClr val="black"/>
              </a:solidFill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0" y="2300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altLang="th-TH" sz="1800" smtClean="0">
              <a:solidFill>
                <a:prstClr val="black"/>
              </a:solidFill>
            </a:endParaRPr>
          </a:p>
        </p:txBody>
      </p:sp>
      <p:sp>
        <p:nvSpPr>
          <p:cNvPr id="17412" name="Rectangle 11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altLang="th-TH" sz="1800" smtClean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25413" y="147638"/>
            <a:ext cx="88931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ฝากครรภ์ครั้งแรกอายุครรภ์</a:t>
            </a:r>
            <a:r>
              <a:rPr lang="en-US" sz="24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&lt;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12</a:t>
            </a: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สัปดาห์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ปีงบประมาณ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2554-2559 </a:t>
            </a:r>
          </a:p>
        </p:txBody>
      </p:sp>
      <p:sp>
        <p:nvSpPr>
          <p:cNvPr id="17414" name="TextBox 11"/>
          <p:cNvSpPr txBox="1">
            <a:spLocks noChangeArrowheads="1"/>
          </p:cNvSpPr>
          <p:nvPr/>
        </p:nvSpPr>
        <p:spPr bwMode="auto">
          <a:xfrm>
            <a:off x="1871663" y="1074738"/>
            <a:ext cx="5689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1600" b="1" smtClean="0">
                <a:solidFill>
                  <a:prstClr val="black"/>
                </a:solidFill>
                <a:cs typeface="Tahoma" panose="020B0604030504040204" pitchFamily="34" charset="0"/>
              </a:rPr>
              <a:t>เป้าหมาย </a:t>
            </a:r>
            <a:r>
              <a:rPr lang="en-US" altLang="th-TH" sz="1600" b="1" smtClean="0">
                <a:solidFill>
                  <a:prstClr val="black"/>
                </a:solidFill>
                <a:cs typeface="Tahoma" panose="020B0604030504040204" pitchFamily="34" charset="0"/>
              </a:rPr>
              <a:t>:  </a:t>
            </a:r>
            <a:r>
              <a:rPr lang="th-TH" altLang="th-TH" sz="1600" b="1" smtClean="0">
                <a:solidFill>
                  <a:prstClr val="black"/>
                </a:solidFill>
                <a:cs typeface="Tahoma" panose="020B0604030504040204" pitchFamily="34" charset="0"/>
              </a:rPr>
              <a:t>ไม่น้อยกว่า ร้อยละ </a:t>
            </a:r>
            <a:r>
              <a:rPr lang="en-US" altLang="th-TH" sz="1600" b="1" smtClean="0">
                <a:solidFill>
                  <a:prstClr val="black"/>
                </a:solidFill>
                <a:cs typeface="Tahoma" panose="020B0604030504040204" pitchFamily="34" charset="0"/>
              </a:rPr>
              <a:t>60</a:t>
            </a:r>
            <a:endParaRPr lang="th-TH" altLang="th-TH" sz="1600" b="1" smtClean="0">
              <a:solidFill>
                <a:prstClr val="black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13" name="แผนภูมิ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3678415"/>
              </p:ext>
            </p:extLst>
          </p:nvPr>
        </p:nvGraphicFramePr>
        <p:xfrm>
          <a:off x="593334" y="978406"/>
          <a:ext cx="8299145" cy="5402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416" name="TextBox 13"/>
          <p:cNvSpPr txBox="1">
            <a:spLocks noChangeArrowheads="1"/>
          </p:cNvSpPr>
          <p:nvPr/>
        </p:nvSpPr>
        <p:spPr bwMode="auto">
          <a:xfrm>
            <a:off x="1871663" y="6516688"/>
            <a:ext cx="5689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1800" smtClean="0">
                <a:solidFill>
                  <a:prstClr val="black"/>
                </a:solidFill>
                <a:cs typeface="Tahoma" panose="020B0604030504040204" pitchFamily="34" charset="0"/>
              </a:rPr>
              <a:t>ที่มา </a:t>
            </a:r>
            <a:r>
              <a:rPr lang="en-US" altLang="th-TH" sz="1800" smtClean="0">
                <a:solidFill>
                  <a:prstClr val="black"/>
                </a:solidFill>
                <a:cs typeface="Tahoma" panose="020B0604030504040204" pitchFamily="34" charset="0"/>
              </a:rPr>
              <a:t>:</a:t>
            </a:r>
            <a:r>
              <a:rPr lang="th-TH" altLang="th-TH" sz="1800" smtClean="0">
                <a:solidFill>
                  <a:prstClr val="black"/>
                </a:solidFill>
                <a:cs typeface="Tahoma" panose="020B0604030504040204" pitchFamily="34" charset="0"/>
              </a:rPr>
              <a:t> สำนักงานสาธารณสุขจังหวัด</a:t>
            </a:r>
          </a:p>
        </p:txBody>
      </p:sp>
      <p:cxnSp>
        <p:nvCxnSpPr>
          <p:cNvPr id="3" name="ตัวเชื่อมต่อตรง 2"/>
          <p:cNvCxnSpPr/>
          <p:nvPr/>
        </p:nvCxnSpPr>
        <p:spPr>
          <a:xfrm>
            <a:off x="1476375" y="1989138"/>
            <a:ext cx="746918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28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ฝากครรภ์ครั้งแรกอายุ </a:t>
            </a:r>
            <a:r>
              <a:rPr lang="en-US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&lt; 12 Wks. (2559)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3" t="34267" r="7306" b="11423"/>
          <a:stretch/>
        </p:blipFill>
        <p:spPr bwMode="auto">
          <a:xfrm>
            <a:off x="251520" y="1484784"/>
            <a:ext cx="8671763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05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2272" y="1556792"/>
            <a:ext cx="8295084" cy="286232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การฝากครรภ์ครบ </a:t>
            </a:r>
            <a:r>
              <a:rPr lang="en-US" sz="3600" b="1" dirty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5 </a:t>
            </a:r>
            <a:r>
              <a:rPr lang="th-TH" sz="3600" b="1" dirty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ครั้ง มีแนวโน้มเพิ่มขึ้น  แต่ทุกอำเภอยังไม่ผ่านเกณฑ์  ทั้งนี้มีปัจจัยร่วมหลายประการ  นอกเหนือจากการบริการ  จากข้อมูลในการติดตามนิเทศงานพบ ประเด็นเรื่องคุณภาพข้อมูล  และความเข้าใจในกระบวนการที่</a:t>
            </a:r>
            <a:r>
              <a:rPr lang="th-TH" sz="36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เกี่ยวข้อง</a:t>
            </a:r>
            <a:endParaRPr lang="th-TH" sz="3600" b="1" dirty="0">
              <a:solidFill>
                <a:srgbClr val="2C2C2C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85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ฝากครรภ์ครบ </a:t>
            </a:r>
            <a:r>
              <a:rPr lang="en-US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5</a:t>
            </a:r>
            <a:r>
              <a:rPr lang="th-TH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 ครั้ง</a:t>
            </a:r>
            <a:r>
              <a:rPr lang="en-US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 (2559)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1" t="19828" r="8032" b="25215"/>
          <a:stretch/>
        </p:blipFill>
        <p:spPr bwMode="auto">
          <a:xfrm>
            <a:off x="107504" y="1221204"/>
            <a:ext cx="8844456" cy="4656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28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2254" y="1484784"/>
            <a:ext cx="8295084" cy="230832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อัตราเด็กแรกเกิดน้ำหนักน้อย  มีแนวโน้มเพิ่มขึ้น โดยอำเภอที่พบเกินเกณฑ์มากทั้ง </a:t>
            </a:r>
            <a:r>
              <a:rPr lang="en-US" sz="36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</a:t>
            </a:r>
            <a:r>
              <a:rPr lang="th-TH" sz="36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ปี ได้แก่ อ.แม่ระมาด/ท่าสองยาง/ อุ้มผาง/วังเจ้า  ส่วนอำเภอที่มีแนวโน้มเพิ่มขึ้นมาก คือ อ.บ้านตาก / สามเงา</a:t>
            </a:r>
          </a:p>
        </p:txBody>
      </p:sp>
    </p:spTree>
    <p:extLst>
      <p:ext uri="{BB962C8B-B14F-4D97-AF65-F5344CB8AC3E}">
        <p14:creationId xmlns:p14="http://schemas.microsoft.com/office/powerpoint/2010/main" val="12985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Low Birth Weight 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0" t="18609" r="8326" b="28282"/>
          <a:stretch/>
        </p:blipFill>
        <p:spPr bwMode="auto">
          <a:xfrm>
            <a:off x="285742" y="1003000"/>
            <a:ext cx="8709404" cy="18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21224" r="8531" b="25996"/>
          <a:stretch/>
        </p:blipFill>
        <p:spPr bwMode="auto">
          <a:xfrm>
            <a:off x="285742" y="2924944"/>
            <a:ext cx="869816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2" t="21250" r="8393" b="26656"/>
          <a:stretch/>
        </p:blipFill>
        <p:spPr bwMode="auto">
          <a:xfrm>
            <a:off x="280022" y="4869160"/>
            <a:ext cx="8703880" cy="17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522920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2557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295" y="321297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2558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42" y="1272693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2559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3973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1015525"/>
            <a:ext cx="8295084" cy="50783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ร้อยละของเด็ก </a:t>
            </a:r>
            <a:r>
              <a:rPr lang="en-US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0-5 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ปี ที่มีพัฒนาการสมวัย  ในภาพรวมผ่านเกณฑ์  ทั้งนี้ประเด็นปัญหาจากการนำเสนอของ </a:t>
            </a:r>
            <a:r>
              <a:rPr lang="th-TH" sz="3600" b="1" dirty="0" err="1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คป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.สอ. และการติดตามนิเทศงานพบว่า  </a:t>
            </a:r>
            <a:endParaRPr lang="en-US" sz="3600" b="1" dirty="0" smtClean="0">
              <a:solidFill>
                <a:prstClr val="black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  <a:p>
            <a:r>
              <a:rPr lang="en-US" sz="3600" b="1" dirty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en-US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 1) 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ควรให้ความสำคัญกับการดูแลต่อเนื่องในกลุ่มที่พบมีพัฒนาการล่าช้า </a:t>
            </a:r>
          </a:p>
          <a:p>
            <a:r>
              <a:rPr lang="th-TH" sz="3600" b="1" dirty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 </a:t>
            </a:r>
            <a:r>
              <a:rPr lang="en-US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2) 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พัฒนาทักษะการตรวจพัฒนาการในระดับผู้ปฏิบัติ  เนื่องจากการตรวจพัฒนาการเด็ก</a:t>
            </a:r>
          </a:p>
          <a:p>
            <a:r>
              <a:rPr lang="th-TH" sz="3600" b="1" dirty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 </a:t>
            </a:r>
            <a:r>
              <a:rPr lang="en-US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3)  </a:t>
            </a: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สร้างความตะหนักในครอบครัว ชุมชน  รวมทั้ง พัฒนา กลไกการเฝ้าระวังในพื้นที่</a:t>
            </a:r>
            <a:endParaRPr lang="th-TH" sz="3600" b="1" dirty="0">
              <a:solidFill>
                <a:prstClr val="black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5371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ร้อยละของเด็ก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0-5 </a:t>
            </a:r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มีพัฒนาการสมวัย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val="1307440004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44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560840" cy="639762"/>
          </a:xfrm>
        </p:spPr>
        <p:txBody>
          <a:bodyPr>
            <a:no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พัฒนาการสมวัย </a:t>
            </a:r>
            <a:r>
              <a:rPr lang="en-US" sz="44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44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ช่วงรณรงค์ </a:t>
            </a:r>
            <a:r>
              <a:rPr lang="en-US" sz="44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4-8 </a:t>
            </a:r>
            <a:r>
              <a:rPr lang="th-TH" sz="4400" b="1" dirty="0" smtClean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ก.ค.</a:t>
            </a:r>
            <a:r>
              <a:rPr lang="en-US" sz="4400" b="1" dirty="0" smtClean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59)</a:t>
            </a:r>
            <a:endParaRPr lang="th-TH" sz="4400" b="1" dirty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aphicFrame>
        <p:nvGraphicFramePr>
          <p:cNvPr id="4" name="แผนภูมิ 3"/>
          <p:cNvGraphicFramePr>
            <a:graphicFrameLocks/>
          </p:cNvGraphicFramePr>
          <p:nvPr>
            <p:extLst/>
          </p:nvPr>
        </p:nvGraphicFramePr>
        <p:xfrm>
          <a:off x="251520" y="1340768"/>
          <a:ext cx="871296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163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72754" y="18864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b="1" dirty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กลุ่มเด็กวัยเรียน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9708" y="1844824"/>
            <a:ext cx="8572772" cy="286232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แนวโน้มเด็กอ้วนมากขึ้น  โดยในปี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2559 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พบร้อยละ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8.37 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โดยพื้นที่ที่พบมากกว่าร้อยละ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20 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ได้แก่  อ.เมืองตาก/บ้านตาก /สามเงา / แม่สอด  ทั้งนี้การใช้ข้อมูลยังคงเป็นข้อมูลจากการสำรวจในโรงเรียน  ภาพรวมตรวจคัดกรองได้ครอบคลุมกลุ่มเป้าหมาย</a:t>
            </a:r>
          </a:p>
        </p:txBody>
      </p:sp>
    </p:spTree>
    <p:extLst>
      <p:ext uri="{BB962C8B-B14F-4D97-AF65-F5344CB8AC3E}">
        <p14:creationId xmlns:p14="http://schemas.microsoft.com/office/powerpoint/2010/main" val="249115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อายุคาดเฉลี่ยเมื่อแรกเกิดของคนตาก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3310812"/>
              </p:ext>
            </p:extLst>
          </p:nvPr>
        </p:nvGraphicFramePr>
        <p:xfrm>
          <a:off x="467544" y="1988840"/>
          <a:ext cx="835292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2736304"/>
                <a:gridCol w="2592287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kumimoji="0" lang="th-TH" sz="4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glow rad="139700">
                              <a:srgbClr val="FFFF00">
                                <a:alpha val="40000"/>
                              </a:srgbClr>
                            </a:glow>
                            <a:outerShdw blurRad="50800" dist="50800" dir="5400000" algn="ctr" rotWithShape="0">
                              <a:srgbClr val="FFFF00"/>
                            </a:outerShdw>
                          </a:effectLst>
                          <a:uLnTx/>
                          <a:uFillTx/>
                          <a:latin typeface="TH Niramit AS" panose="02000506000000020004" pitchFamily="2" charset="-34"/>
                          <a:ea typeface="Gulim" pitchFamily="34" charset="-127"/>
                          <a:cs typeface="TH Niramit AS" panose="02000506000000020004" pitchFamily="2" charset="-34"/>
                        </a:rPr>
                        <a:t>ปี</a:t>
                      </a:r>
                      <a:endParaRPr lang="th-TH" sz="48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th-TH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glow rad="139700">
                              <a:srgbClr val="FFFF00">
                                <a:alpha val="40000"/>
                              </a:srgbClr>
                            </a:glow>
                            <a:outerShdw blurRad="50800" dist="50800" dir="5400000" algn="ctr" rotWithShape="0">
                              <a:srgbClr val="FFFF00"/>
                            </a:outerShdw>
                          </a:effectLst>
                          <a:uLnTx/>
                          <a:uFillTx/>
                          <a:latin typeface="TH Niramit AS" panose="02000506000000020004" pitchFamily="2" charset="-34"/>
                          <a:ea typeface="Gulim" pitchFamily="34" charset="-127"/>
                          <a:cs typeface="TH Niramit AS" panose="02000506000000020004" pitchFamily="2" charset="-34"/>
                        </a:rPr>
                        <a:t>อายุคาดเฉลี่ยเมื่อแรกเกิด</a:t>
                      </a:r>
                      <a:endParaRPr lang="th-TH" sz="2000" b="1" dirty="0">
                        <a:solidFill>
                          <a:srgbClr val="002060"/>
                        </a:solidFill>
                        <a:effectLst>
                          <a:glow rad="139700">
                            <a:srgbClr val="FFFF00">
                              <a:alpha val="40000"/>
                            </a:srgbClr>
                          </a:glow>
                          <a:outerShdw blurRad="50800" dist="50800" dir="5400000" algn="ctr" rotWithShape="0">
                            <a:srgbClr val="FFFF00"/>
                          </a:outerShdw>
                        </a:effectLst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ชาย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หญิง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2556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72.65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78.12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2557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71.85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78.37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2558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73.43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79.14</a:t>
                      </a:r>
                      <a:endParaRPr lang="th-TH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17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แผนภูมิ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6501382"/>
              </p:ext>
            </p:extLst>
          </p:nvPr>
        </p:nvGraphicFramePr>
        <p:xfrm>
          <a:off x="-177133" y="0"/>
          <a:ext cx="9315810" cy="6480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820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1430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ร้อยละของเด็กนักเรียนมีภาวะเริ่มอ้วนและอ้วน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val="190911038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635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18913" y="671956"/>
            <a:ext cx="2857500" cy="1590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solidFill>
                <a:srgbClr val="FFFFFF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103618" y="3861003"/>
            <a:ext cx="1705482" cy="10254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solidFill>
                <a:srgbClr val="FFFFFF"/>
              </a:solidFill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449585" y="156706"/>
            <a:ext cx="8382000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2C2C2C"/>
                </a:solidFill>
              </a:rPr>
              <a:t>พื้นที่มีภาวะอ้วนมากกว่า ร้อยละ ๒๐ จ.ตาก </a:t>
            </a:r>
            <a:endParaRPr lang="th-TH" sz="4800" b="1" dirty="0">
              <a:solidFill>
                <a:srgbClr val="2C2C2C"/>
              </a:solidFill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3" y="838201"/>
            <a:ext cx="4681687" cy="6019800"/>
          </a:xfrm>
          <a:prstGeom prst="rect">
            <a:avLst/>
          </a:prstGeom>
        </p:spPr>
      </p:pic>
      <p:sp>
        <p:nvSpPr>
          <p:cNvPr id="3" name="กล่องข้อความ 2"/>
          <p:cNvSpPr txBox="1"/>
          <p:nvPr/>
        </p:nvSpPr>
        <p:spPr>
          <a:xfrm>
            <a:off x="4702112" y="925768"/>
            <a:ext cx="4474718" cy="1631216"/>
          </a:xfrm>
          <a:prstGeom prst="rect">
            <a:avLst/>
          </a:prstGeom>
          <a:solidFill>
            <a:schemeClr val="tx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u="sng" dirty="0" smtClean="0">
                <a:solidFill>
                  <a:srgbClr val="2C2C2C"/>
                </a:solidFill>
              </a:rPr>
              <a:t>สามเงา</a:t>
            </a:r>
          </a:p>
          <a:p>
            <a:r>
              <a:rPr lang="th-TH" sz="3200" dirty="0" smtClean="0">
                <a:solidFill>
                  <a:srgbClr val="2C2C2C"/>
                </a:solidFill>
              </a:rPr>
              <a:t>-</a:t>
            </a:r>
            <a:r>
              <a:rPr lang="th-TH" sz="1800" b="1" dirty="0" smtClean="0">
                <a:solidFill>
                  <a:srgbClr val="2C2C2C"/>
                </a:solidFill>
              </a:rPr>
              <a:t>ชมชนชลประทานฯ (๑๒๑คน) ๒๓.๑๔ </a:t>
            </a:r>
            <a:r>
              <a:rPr lang="en-US" sz="1800" b="1" dirty="0" smtClean="0">
                <a:solidFill>
                  <a:srgbClr val="2C2C2C"/>
                </a:solidFill>
                <a:latin typeface="Angsana New" panose="02020603050405020304" pitchFamily="18" charset="-34"/>
              </a:rPr>
              <a:t>%</a:t>
            </a:r>
          </a:p>
          <a:p>
            <a:r>
              <a:rPr lang="en-US" sz="1800" dirty="0" smtClean="0">
                <a:solidFill>
                  <a:srgbClr val="2C2C2C"/>
                </a:solidFill>
                <a:latin typeface="Angsana New" panose="02020603050405020304" pitchFamily="18" charset="-34"/>
              </a:rPr>
              <a:t>-</a:t>
            </a:r>
            <a:r>
              <a:rPr lang="th-TH" sz="1800" b="1" dirty="0" smtClean="0">
                <a:solidFill>
                  <a:srgbClr val="2C2C2C"/>
                </a:solidFill>
                <a:latin typeface="Angsana New" panose="02020603050405020304" pitchFamily="18" charset="-34"/>
              </a:rPr>
              <a:t>เขื่อนภูมิพล (๒๘๗คน)          ๒๓.๐๐</a:t>
            </a:r>
          </a:p>
          <a:p>
            <a:r>
              <a:rPr lang="th-TH" sz="1800" b="1" dirty="0" smtClean="0">
                <a:solidFill>
                  <a:srgbClr val="2C2C2C"/>
                </a:solidFill>
                <a:latin typeface="Angsana New" panose="02020603050405020304" pitchFamily="18" charset="-34"/>
              </a:rPr>
              <a:t>- ป่ายางใต้ (</a:t>
            </a:r>
            <a:r>
              <a:rPr lang="th-TH" sz="1800" b="1" dirty="0" err="1" smtClean="0">
                <a:solidFill>
                  <a:srgbClr val="2C2C2C"/>
                </a:solidFill>
                <a:latin typeface="Angsana New" panose="02020603050405020304" pitchFamily="18" charset="-34"/>
              </a:rPr>
              <a:t>นร</a:t>
            </a:r>
            <a:r>
              <a:rPr lang="th-TH" sz="1800" b="1" dirty="0" smtClean="0">
                <a:solidFill>
                  <a:srgbClr val="2C2C2C"/>
                </a:solidFill>
                <a:latin typeface="Angsana New" panose="02020603050405020304" pitchFamily="18" charset="-34"/>
              </a:rPr>
              <a:t>.๒๗ คน)        ๒๙.๖๓ </a:t>
            </a:r>
            <a:r>
              <a:rPr lang="en-US" sz="1800" b="1" dirty="0" smtClean="0">
                <a:solidFill>
                  <a:srgbClr val="2C2C2C"/>
                </a:solidFill>
                <a:latin typeface="Angsana New" panose="02020603050405020304" pitchFamily="18" charset="-34"/>
              </a:rPr>
              <a:t>%</a:t>
            </a:r>
            <a:endParaRPr lang="en-US" sz="1800" b="1" dirty="0">
              <a:solidFill>
                <a:srgbClr val="2C2C2C"/>
              </a:solidFill>
              <a:latin typeface="Angsana New" panose="02020603050405020304" pitchFamily="18" charset="-34"/>
            </a:endParaRPr>
          </a:p>
        </p:txBody>
      </p:sp>
      <p:cxnSp>
        <p:nvCxnSpPr>
          <p:cNvPr id="9" name="ตัวเชื่อมต่อโค้ง 8"/>
          <p:cNvCxnSpPr/>
          <p:nvPr/>
        </p:nvCxnSpPr>
        <p:spPr>
          <a:xfrm rot="10800000">
            <a:off x="3893123" y="3194168"/>
            <a:ext cx="2507679" cy="1525550"/>
          </a:xfrm>
          <a:prstGeom prst="curved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กล่องข้อความ 17"/>
          <p:cNvSpPr txBox="1"/>
          <p:nvPr/>
        </p:nvSpPr>
        <p:spPr>
          <a:xfrm>
            <a:off x="4751356" y="4167092"/>
            <a:ext cx="4343401" cy="2554545"/>
          </a:xfrm>
          <a:prstGeom prst="rect">
            <a:avLst/>
          </a:prstGeom>
          <a:solidFill>
            <a:schemeClr val="tx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u="sng" dirty="0" smtClean="0">
                <a:solidFill>
                  <a:srgbClr val="2C2C2C"/>
                </a:solidFill>
                <a:cs typeface="Angsana New" panose="02020603050405020304" pitchFamily="18" charset="-34"/>
              </a:rPr>
              <a:t>เมืองตาก</a:t>
            </a:r>
          </a:p>
          <a:p>
            <a:r>
              <a:rPr lang="th-TH" sz="3200" dirty="0">
                <a:solidFill>
                  <a:srgbClr val="2C2C2C"/>
                </a:solidFill>
              </a:rPr>
              <a:t>-</a:t>
            </a:r>
            <a:r>
              <a:rPr lang="th-TH" sz="3200" b="1" dirty="0" smtClean="0">
                <a:solidFill>
                  <a:srgbClr val="2C2C2C"/>
                </a:solidFill>
              </a:rPr>
              <a:t>เทศบาล ๔ รัต</a:t>
            </a:r>
            <a:r>
              <a:rPr lang="th-TH" sz="3200" b="1" dirty="0" err="1" smtClean="0">
                <a:solidFill>
                  <a:srgbClr val="2C2C2C"/>
                </a:solidFill>
              </a:rPr>
              <a:t>นวิท</a:t>
            </a:r>
            <a:r>
              <a:rPr lang="th-TH" sz="3200" b="1" dirty="0" smtClean="0">
                <a:solidFill>
                  <a:srgbClr val="2C2C2C"/>
                </a:solidFill>
              </a:rPr>
              <a:t>ยา ๒๗.๘๒ </a:t>
            </a:r>
            <a:r>
              <a:rPr lang="en-US" sz="3200" b="1" dirty="0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%</a:t>
            </a:r>
          </a:p>
          <a:p>
            <a:r>
              <a:rPr lang="en-US" sz="3200" dirty="0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sz="3200" b="1" dirty="0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เทศบาล๒วัดดอนมูลชัย ๒๐.๘๓</a:t>
            </a:r>
          </a:p>
          <a:p>
            <a:r>
              <a:rPr lang="th-TH" sz="3200" b="1" dirty="0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sz="3200" b="1" dirty="0" err="1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มัธโนทัย</a:t>
            </a:r>
            <a:r>
              <a:rPr lang="th-TH" sz="3200" b="1" dirty="0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(เอกชน)  ๒๐.๐๐ </a:t>
            </a:r>
            <a:r>
              <a:rPr lang="en-US" sz="3200" b="1" dirty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%</a:t>
            </a:r>
          </a:p>
          <a:p>
            <a:r>
              <a:rPr lang="th-TH" sz="3200" b="1" dirty="0" smtClean="0">
                <a:solidFill>
                  <a:srgbClr val="2C2C2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-เทศบาล๓วัดชัยชนะสงคราม ๒๐.๒๗</a:t>
            </a:r>
            <a:endParaRPr lang="th-TH" sz="3200" b="1" dirty="0">
              <a:solidFill>
                <a:srgbClr val="2C2C2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cxnSp>
        <p:nvCxnSpPr>
          <p:cNvPr id="21" name="ตัวเชื่อมต่อโค้ง 20"/>
          <p:cNvCxnSpPr/>
          <p:nvPr/>
        </p:nvCxnSpPr>
        <p:spPr>
          <a:xfrm rot="10800000" flipV="1">
            <a:off x="3249042" y="1284861"/>
            <a:ext cx="3151759" cy="977769"/>
          </a:xfrm>
          <a:prstGeom prst="curvedConnector3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กล่องข้อความ 21"/>
          <p:cNvSpPr txBox="1"/>
          <p:nvPr/>
        </p:nvSpPr>
        <p:spPr>
          <a:xfrm>
            <a:off x="4685698" y="2961005"/>
            <a:ext cx="4474718" cy="646331"/>
          </a:xfrm>
          <a:prstGeom prst="rect">
            <a:avLst/>
          </a:prstGeom>
          <a:solidFill>
            <a:schemeClr val="tx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2C2C2C"/>
                </a:solidFill>
                <a:cs typeface="Angsana New" panose="02020603050405020304" pitchFamily="18" charset="-34"/>
              </a:rPr>
              <a:t>บ้านตาก</a:t>
            </a:r>
          </a:p>
          <a:p>
            <a:pPr algn="ctr"/>
            <a:r>
              <a:rPr lang="th-TH" sz="1800" b="1" u="sng" dirty="0" smtClean="0">
                <a:solidFill>
                  <a:srgbClr val="2C2C2C"/>
                </a:solidFill>
                <a:cs typeface="Angsana New" panose="02020603050405020304" pitchFamily="18" charset="-34"/>
              </a:rPr>
              <a:t>บ้านยางโอ</a:t>
            </a:r>
            <a:r>
              <a:rPr lang="th-TH" sz="1800" b="1" u="sng" dirty="0" err="1" smtClean="0">
                <a:solidFill>
                  <a:srgbClr val="2C2C2C"/>
                </a:solidFill>
                <a:cs typeface="Angsana New" panose="02020603050405020304" pitchFamily="18" charset="-34"/>
              </a:rPr>
              <a:t>งนอก</a:t>
            </a:r>
            <a:r>
              <a:rPr lang="th-TH" sz="1800" b="1" u="sng" dirty="0" smtClean="0">
                <a:solidFill>
                  <a:srgbClr val="2C2C2C"/>
                </a:solidFill>
                <a:cs typeface="Angsana New" panose="02020603050405020304" pitchFamily="18" charset="-34"/>
              </a:rPr>
              <a:t> ๒๑.๔๓</a:t>
            </a:r>
          </a:p>
        </p:txBody>
      </p:sp>
      <p:cxnSp>
        <p:nvCxnSpPr>
          <p:cNvPr id="26" name="ตัวเชื่อมต่อโค้ง 25"/>
          <p:cNvCxnSpPr/>
          <p:nvPr/>
        </p:nvCxnSpPr>
        <p:spPr>
          <a:xfrm rot="10800000">
            <a:off x="3733800" y="2824641"/>
            <a:ext cx="2667002" cy="415210"/>
          </a:xfrm>
          <a:prstGeom prst="curvedConnector3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กล่องข้อความ 26"/>
          <p:cNvSpPr txBox="1"/>
          <p:nvPr/>
        </p:nvSpPr>
        <p:spPr>
          <a:xfrm>
            <a:off x="373877" y="5444364"/>
            <a:ext cx="2754280" cy="10772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</a:rPr>
              <a:t>วังเจ้า  </a:t>
            </a:r>
          </a:p>
          <a:p>
            <a:r>
              <a:rPr lang="th-TH" sz="3200" b="1" dirty="0" smtClean="0">
                <a:solidFill>
                  <a:schemeClr val="bg1"/>
                </a:solidFill>
              </a:rPr>
              <a:t>ประ</a:t>
            </a:r>
            <a:r>
              <a:rPr lang="th-TH" sz="3200" b="1" dirty="0" err="1" smtClean="0">
                <a:solidFill>
                  <a:schemeClr val="bg1"/>
                </a:solidFill>
              </a:rPr>
              <a:t>ดาง</a:t>
            </a:r>
            <a:r>
              <a:rPr lang="th-TH" sz="3200" b="1" dirty="0" smtClean="0">
                <a:solidFill>
                  <a:schemeClr val="bg1"/>
                </a:solidFill>
              </a:rPr>
              <a:t> (๓๖ คน) ๓๐.๕๖</a:t>
            </a:r>
            <a:endParaRPr lang="th-TH" sz="3200" b="1" dirty="0">
              <a:solidFill>
                <a:schemeClr val="bg1"/>
              </a:solidFill>
            </a:endParaRPr>
          </a:p>
        </p:txBody>
      </p:sp>
      <p:cxnSp>
        <p:nvCxnSpPr>
          <p:cNvPr id="32" name="ตัวเชื่อมต่อโค้ง 31"/>
          <p:cNvCxnSpPr/>
          <p:nvPr/>
        </p:nvCxnSpPr>
        <p:spPr>
          <a:xfrm flipV="1">
            <a:off x="985057" y="3499614"/>
            <a:ext cx="2205251" cy="1944750"/>
          </a:xfrm>
          <a:prstGeom prst="curvedConnector3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68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ตัวยึดเนื้อหา 6"/>
          <p:cNvGraphicFramePr>
            <a:graphicFrameLocks noGrp="1"/>
          </p:cNvGraphicFramePr>
          <p:nvPr>
            <p:ph idx="1"/>
          </p:nvPr>
        </p:nvGraphicFramePr>
        <p:xfrm>
          <a:off x="457200" y="1531938"/>
          <a:ext cx="82296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จังหวัด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IQ </a:t>
                      </a:r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เฉลี่ย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SD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SE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จำนวน</a:t>
                      </a:r>
                      <a:r>
                        <a:rPr lang="th-TH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(คน)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ตาก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95.10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20.58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1.13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331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พิษณุโลก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97.52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17.75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1.12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252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เพชรบูรณ์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100.28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17.50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0.99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311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สุโขทัย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95.76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17.62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1.14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237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อุตรดิตถ์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100.19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17.65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0.99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317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เขต </a:t>
                      </a:r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97.65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18.43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0.51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ngsana New" pitchFamily="18" charset="-34"/>
                          <a:cs typeface="Angsana New" pitchFamily="18" charset="-34"/>
                        </a:rPr>
                        <a:t>1,448</a:t>
                      </a:r>
                      <a:endParaRPr lang="en-US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BDFF"/>
                    </a:solidFill>
                  </a:tcPr>
                </a:tc>
              </a:tr>
            </a:tbl>
          </a:graphicData>
        </a:graphic>
      </p:graphicFrame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LOGO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/>
          <a:lstStyle/>
          <a:p>
            <a:r>
              <a:rPr lang="en-US" sz="3600" dirty="0" smtClean="0">
                <a:latin typeface="Angsana New" pitchFamily="18" charset="-34"/>
                <a:ea typeface="Tahoma" pitchFamily="34" charset="0"/>
                <a:cs typeface="Angsana New" pitchFamily="18" charset="-34"/>
              </a:rPr>
              <a:t/>
            </a:r>
            <a:br>
              <a:rPr lang="en-US" sz="3600" dirty="0" smtClean="0">
                <a:latin typeface="Angsana New" pitchFamily="18" charset="-34"/>
                <a:ea typeface="Tahoma" pitchFamily="34" charset="0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ea typeface="Tahoma" pitchFamily="34" charset="0"/>
                <a:cs typeface="Angsana New" pitchFamily="18" charset="-34"/>
              </a:rPr>
              <a:t>ระดับ</a:t>
            </a:r>
            <a:r>
              <a:rPr lang="th-TH" sz="3600" dirty="0">
                <a:latin typeface="Angsana New" pitchFamily="18" charset="-34"/>
                <a:ea typeface="Tahoma" pitchFamily="34" charset="0"/>
                <a:cs typeface="Angsana New" pitchFamily="18" charset="-34"/>
              </a:rPr>
              <a:t>สติปัญญาเฉลี่ยเด็กชั้นประถมศึกษาปีที่ </a:t>
            </a:r>
            <a:r>
              <a:rPr lang="en-US" sz="3600" dirty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1 </a:t>
            </a:r>
            <a:r>
              <a:rPr lang="th-TH" sz="3600" dirty="0">
                <a:latin typeface="Angsana New" pitchFamily="18" charset="-34"/>
                <a:ea typeface="Tahoma" pitchFamily="34" charset="0"/>
                <a:cs typeface="Angsana New" pitchFamily="18" charset="-34"/>
              </a:rPr>
              <a:t>ปี </a:t>
            </a:r>
            <a:r>
              <a:rPr lang="en-US" sz="3600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2559</a:t>
            </a:r>
            <a:r>
              <a:rPr lang="th-TH" sz="3600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 เขตสุขภาพที่ </a:t>
            </a:r>
            <a:r>
              <a:rPr lang="en-US" sz="3600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2 </a:t>
            </a:r>
            <a:br>
              <a:rPr lang="en-US" sz="3600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</a:br>
            <a:endParaRPr lang="en-US" sz="3600" dirty="0">
              <a:latin typeface="Angsana New" pitchFamily="18" charset="-34"/>
              <a:ea typeface="Tahoma" panose="020B0604030504040204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54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40768"/>
            <a:ext cx="9144000" cy="551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88640"/>
            <a:ext cx="8929718" cy="792088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ระดับสติปัญญาเฉลี่ยเด็กชั้นประถมศึกษาปีที่ </a:t>
            </a:r>
            <a:r>
              <a:rPr lang="en-US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1 </a:t>
            </a:r>
            <a:r>
              <a:rPr lang="th-TH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ปี </a:t>
            </a:r>
            <a:r>
              <a:rPr lang="en-US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2559 </a:t>
            </a:r>
            <a:br>
              <a:rPr lang="en-US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</a:br>
            <a:r>
              <a:rPr lang="th-TH" dirty="0" smtClean="0">
                <a:latin typeface="Angsana New" pitchFamily="18" charset="-34"/>
                <a:ea typeface="Tahoma" panose="020B0604030504040204" pitchFamily="34" charset="0"/>
                <a:cs typeface="Angsana New" pitchFamily="18" charset="-34"/>
              </a:rPr>
              <a:t>เปรียบเทียบกับปี 2554 รายจังหวัด</a:t>
            </a:r>
            <a:endParaRPr lang="th-TH" b="1" dirty="0">
              <a:latin typeface="Angsana New" pitchFamily="18" charset="-34"/>
              <a:ea typeface="Tahoma" pitchFamily="34" charset="0"/>
              <a:cs typeface="Angsana New" pitchFamily="18" charset="-34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12776"/>
            <a:ext cx="59817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376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9708" y="764704"/>
            <a:ext cx="8572772" cy="50783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สภาวะโรคฟันผุในเด็กอายุ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ปี  ยังคงสูงกว่าเกณฑ์ที่กำหนด (ไม่เกินร้อยละ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55) 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จังหวัดตาก มีร้อยละเด็ก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ปี ฟันน้ำนมผุ  โดยเฉลี่ยสูงสุดในเขต  ข้อมูลโดยประมาณ  ที่ได้จากระบบ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MOPH HDC 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พบว่า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ใน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4 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ของอำเภอมีร้อยละสูงเกินเกณฑ์  ได้แก่  </a:t>
            </a:r>
            <a:r>
              <a:rPr lang="en-US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5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อำเภอชายแดน และ อ.วังเจ้า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เน้นให้การดูแลแบบผสมผสาน  </a:t>
            </a:r>
            <a:r>
              <a:rPr lang="th-TH" sz="3600" b="1" dirty="0" err="1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บูรณา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การ  ครอบครัว  โรงเรียน หรือ </a:t>
            </a:r>
            <a:r>
              <a:rPr lang="th-TH" sz="3600" b="1" dirty="0" err="1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ศพด</a:t>
            </a:r>
            <a:r>
              <a:rPr lang="th-TH" sz="36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.  รวมทั้งการดูแลตามประเด็นของแต่ละพื้นที่  </a:t>
            </a:r>
          </a:p>
        </p:txBody>
      </p:sp>
    </p:spTree>
    <p:extLst>
      <p:ext uri="{BB962C8B-B14F-4D97-AF65-F5344CB8AC3E}">
        <p14:creationId xmlns:p14="http://schemas.microsoft.com/office/powerpoint/2010/main" val="9397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96233" y="349247"/>
            <a:ext cx="8496944" cy="1143000"/>
          </a:xfrm>
        </p:spPr>
        <p:txBody>
          <a:bodyPr anchor="ctr" anchorCtr="0">
            <a:noAutofit/>
          </a:bodyPr>
          <a:lstStyle/>
          <a:p>
            <a:pPr algn="ctr"/>
            <a:r>
              <a:rPr lang="th-TH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สภาวะโรคฟันผุเด็กอายุ </a:t>
            </a:r>
            <a:r>
              <a:rPr lang="en-US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3 </a:t>
            </a:r>
            <a:r>
              <a:rPr lang="th-TH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ปีในเขตสุขภาพที่ </a:t>
            </a:r>
            <a:r>
              <a:rPr lang="en-US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 </a:t>
            </a: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จำแนกราย</a:t>
            </a:r>
            <a:r>
              <a:rPr lang="th-TH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  </a:t>
            </a:r>
            <a:br>
              <a:rPr lang="th-TH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ประจำปี </a:t>
            </a:r>
            <a:r>
              <a:rPr lang="en-US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2555 – 2558 </a:t>
            </a:r>
            <a:endParaRPr lang="th-TH" sz="36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/>
          </p:nvPr>
        </p:nvGraphicFramePr>
        <p:xfrm>
          <a:off x="179512" y="1772816"/>
          <a:ext cx="8856984" cy="4824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ตัวเชื่อมต่อตรง 5"/>
          <p:cNvCxnSpPr/>
          <p:nvPr/>
        </p:nvCxnSpPr>
        <p:spPr>
          <a:xfrm>
            <a:off x="539552" y="3284984"/>
            <a:ext cx="73448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05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1" t="30388" r="7663" b="14792"/>
          <a:stretch/>
        </p:blipFill>
        <p:spPr bwMode="auto">
          <a:xfrm>
            <a:off x="226809" y="1484784"/>
            <a:ext cx="889248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ร้อยละของเด็กอายุ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3 </a:t>
            </a:r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ที่มีฟันน้ำนมผุ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488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9708" y="764704"/>
            <a:ext cx="8572772" cy="175432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6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ปัญหาเด็กจมน้ำ  ภาพรวมไม่เกินเกณฑ์  แต่การแก้ไขในพื้นที่ที่เกิดเหตุต้องดำเนินการต่อเนื่อง  เช่น  พื้นที่มักพบเด็กจมน้ำ  ได้แก่ อ.พบพระ / เมืองตาก / แม่สอด เป็นต้น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46603"/>
              </p:ext>
            </p:extLst>
          </p:nvPr>
        </p:nvGraphicFramePr>
        <p:xfrm>
          <a:off x="315451" y="3140968"/>
          <a:ext cx="8572776" cy="3105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926"/>
                <a:gridCol w="2448272"/>
                <a:gridCol w="2160240"/>
                <a:gridCol w="3024338"/>
              </a:tblGrid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ปี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ประชากรอายุต่ำกว่า</a:t>
                      </a:r>
                      <a:r>
                        <a:rPr lang="th-TH" sz="3200" b="1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en-US" sz="3200" b="1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 </a:t>
                      </a:r>
                      <a:r>
                        <a:rPr lang="th-TH" sz="3200" b="1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ปี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จำนวนเด็กเสียชีวิต (คน)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อัตราเด็กเสียชีวิตจากจมน้ำต่อแสน</a:t>
                      </a:r>
                      <a:r>
                        <a:rPr lang="th-TH" sz="3200" b="1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3200" b="1" baseline="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ปชก</a:t>
                      </a:r>
                      <a:r>
                        <a:rPr lang="th-TH" sz="3200" b="1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2557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124,251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1.60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2558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104,479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1.91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2559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124,675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1.60</a:t>
                      </a:r>
                      <a:endParaRPr lang="th-TH" sz="32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747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01278" y="26064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3.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กลุ่มวัยรุ่น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692" y="1348800"/>
            <a:ext cx="8572772" cy="501675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จังหวัดตากมีอัตราการคลอดบุตรของมารดาอายุ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15-19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ปี  ต่อพันคนประชากรสตรีวัย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15-19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ปี  รวมทั้งตั้งครรภ์ซ้ำในกลุ่มนี้   สูงเกณฑ์เกิน และสูงที่สุดในเขตฯ  ตลอด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5 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ปี  ที่ผ่านมา  สอดคล้องกับข้อมูลจากการติดตามนิเทศงาน  และการนำเสนอของหลาย </a:t>
            </a:r>
            <a:r>
              <a:rPr lang="th-TH" sz="3200" b="1" dirty="0" err="1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คป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.สอ.  ที่ระบุว่ามีปัญหาเรื่อง ตั้งครรภ์ในวัยรุ่น และตั้งครรภ์ซ้ำของวัยรุ่น  เช่น  อ.เมืองตาก / วังเจ้า/ สามเงา / </a:t>
            </a:r>
          </a:p>
          <a:p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   พบพระ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เน้นการให้คำแนะนำ ด้านการคุมกำเนิดชั่วคราว  การเผยแพร่ประชาสัมพันธ์ช่องทางการช่วยเหลือ และคุมกำเนิด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แก้ไขปัญหาร่วมกับเครือข่ายต่างๆ ในชุมชน  และคนในชุมชน</a:t>
            </a:r>
            <a:endParaRPr lang="th-TH" sz="3200" b="1" dirty="0"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5716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9708" y="1959694"/>
            <a:ext cx="8572772" cy="20621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ค่าเฉลี่ยมารดาตายในรอบ </a:t>
            </a:r>
            <a:r>
              <a:rPr lang="en-US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6</a:t>
            </a: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ปี เป็นอันดับ </a:t>
            </a:r>
            <a:r>
              <a:rPr lang="en-US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 </a:t>
            </a: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ของเขต แต่แนวโน้มดีขึ้น ส่วนใหญ่พบในพื้นที่อำเภอชายแดน และสาเหตุการตายส่วนใหญ่เกี่ยวข้องกับการคลอด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ในระดับเขต</a:t>
            </a: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พบว่ากว่าครึ่งหนึ่งมีสาเหตุจาก </a:t>
            </a:r>
            <a:r>
              <a:rPr lang="en-US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Postpartum hemorrhage  </a:t>
            </a:r>
            <a:endParaRPr lang="th-TH" sz="3200" b="1" dirty="0">
              <a:solidFill>
                <a:srgbClr val="2C2C2C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91294" y="27693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1.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กลุ่มสตรีตั้งครรภ์และเด็กปฐมวัย(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1)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372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98868" y="0"/>
            <a:ext cx="8190963" cy="1143000"/>
          </a:xfr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2400" b="1" cap="none" spc="50" dirty="0">
                <a:ln w="11430"/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อัตราการคลอดบุตรของมารดาอายุ 15-19 ปี ต่อประชากรหญิงอายุ 15-19 ปีพันคน (เป้าหมาย ไม่เกิน 50) ใน 5 จังหวัดในเขต</a:t>
            </a:r>
            <a:r>
              <a:rPr lang="en-US" sz="2400" b="1" cap="none" spc="50" dirty="0">
                <a:ln w="11430"/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2400" b="1" cap="none" spc="50" dirty="0">
                <a:ln w="11430"/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ปี </a:t>
            </a:r>
            <a:r>
              <a:rPr lang="th-TH" sz="2400" b="1" cap="none" spc="50" dirty="0" smtClean="0">
                <a:ln w="11430"/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2554-2557</a:t>
            </a:r>
            <a:endParaRPr lang="th-TH" sz="2400" b="1" cap="none" spc="50" dirty="0">
              <a:ln w="11430"/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4505" y="6472935"/>
            <a:ext cx="76995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ที่มา สำนักอนามัยการเจริญพันธุ์ร่วมกับสำนักนโยบายและยุทธศาสตร์เป็นผู้วิเคราะห์ข้อมูลและรายงานผล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/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ทุก 1 ปี  จากทะเบียนราษฎร์ </a:t>
            </a:r>
            <a:endParaRPr lang="th-TH" sz="1600" b="1" dirty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7" name="แผนภูมิ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637533"/>
              </p:ext>
            </p:extLst>
          </p:nvPr>
        </p:nvGraphicFramePr>
        <p:xfrm>
          <a:off x="395536" y="1340768"/>
          <a:ext cx="8568952" cy="5070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ตัวเชื่อมต่อตรง 4"/>
          <p:cNvCxnSpPr/>
          <p:nvPr/>
        </p:nvCxnSpPr>
        <p:spPr>
          <a:xfrm>
            <a:off x="1259632" y="2798477"/>
            <a:ext cx="719441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9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อัตราการคลอดมีชีพในวัยรุ่นอายุ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15-19 </a:t>
            </a:r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</a:t>
            </a:r>
          </a:p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ต่อพัน </a:t>
            </a:r>
            <a:r>
              <a:rPr lang="th-TH" sz="4000" b="1" dirty="0" err="1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ปชก</a:t>
            </a:r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.หญิงอายุ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15-19 </a:t>
            </a:r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790158528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155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32037"/>
            <a:ext cx="8229600" cy="1143000"/>
          </a:xfrm>
          <a:noFill/>
        </p:spPr>
        <p:txBody>
          <a:bodyPr/>
          <a:lstStyle/>
          <a:p>
            <a:pPr algn="ctr"/>
            <a:r>
              <a:rPr lang="th-TH" sz="32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ร้อยละการตั้งครรภ์ซ้ำในวัยรุ่นอายุ ๑๕-๑๙ ปี </a:t>
            </a:r>
            <a:r>
              <a:rPr lang="th-TH" sz="3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3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sz="32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ไม่เกินร้อยละ ๑๐)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648" y="6427495"/>
            <a:ext cx="6120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จากรายงานตรวจราชการ  ระหว่างเดือน ตุลาคม </a:t>
            </a:r>
            <a:r>
              <a:rPr lang="en-US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2558 – </a:t>
            </a:r>
            <a:r>
              <a:rPr lang="th-TH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มิถุนายน  </a:t>
            </a:r>
            <a:r>
              <a:rPr lang="en-US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2559</a:t>
            </a:r>
            <a:endParaRPr lang="th-TH" sz="14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3774350600"/>
              </p:ext>
            </p:extLst>
          </p:nvPr>
        </p:nvGraphicFramePr>
        <p:xfrm>
          <a:off x="683568" y="1700808"/>
          <a:ext cx="8064895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634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ร้อยละของการตั้งครรภ์ซ้ำในวัยรุ่นอายุ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15-19 </a:t>
            </a:r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ปี 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305036189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216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sz="24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ร้อยละของหญิงอายุน้อยกว่า ๒๐ ปี หลังคลอดหรือหลังแท้งที่คุมกำเนิดได้รับการคุมกำเนิดด้วยวิธีกึ่งถาวร </a:t>
            </a:r>
            <a:r>
              <a:rPr lang="th-TH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(เป้าหมาย ไม่</a:t>
            </a:r>
            <a:r>
              <a:rPr lang="th-TH" sz="20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น้อยกว่า ร้อยละ๘๐)</a:t>
            </a:r>
          </a:p>
        </p:txBody>
      </p:sp>
      <p:graphicFrame>
        <p:nvGraphicFramePr>
          <p:cNvPr id="6" name="ตัวแทนแผนภูมิ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75528536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6427495"/>
            <a:ext cx="6120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จากรายงานตรวจราชการ  ระหว่างเดือน ตุลาคม </a:t>
            </a:r>
            <a:r>
              <a:rPr lang="en-US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2558 – </a:t>
            </a:r>
            <a:r>
              <a:rPr lang="th-TH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มิถุนายน  </a:t>
            </a:r>
            <a:r>
              <a:rPr lang="en-US" sz="140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2559</a:t>
            </a:r>
            <a:endParaRPr lang="th-TH" sz="14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5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99592" y="18864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4.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กลุ่มวัยทำงาน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692" y="1348800"/>
            <a:ext cx="8572772" cy="452431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วัยทำงาน ประเด็นเรื่องการเสียชีวิตจากอุบัติเหตุทางถนนของจังหวัดตากในภาพรวมมีแนวโน้มลดลง  ไม่เกินเกณฑ์ที่กำหนด  ในระยะ 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ปี  ทั้งนี้แม้แนวโน้มในภาพรวมลดลง  แต่ในรายอำเภอ  ยังมีอำเภอที่ยังไม่ลดลง  และเสียชีวิตเพิ่มขึ้นในปี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2559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ได้แก่  อำเภอเมืองตาก / สามเงา / แม่ระมาด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ทั้งนี้ประเด็นอุบัติเหตุมีปัจจัยที่เกี่ยวข้องอื่นๆ ด้วย ต้องพิจารณาปัจจัยเสี่ยงรายพื้นที่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ความท้าทาย  คือ เป้าหมายจะถูกลดลงไปทุกปี โดยปี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2560 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กำหนดให้ไม่เกิน 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14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ต่อแสนประชากร  และ 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11 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ต่อแสนประชากรในปี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2563  </a:t>
            </a:r>
            <a:endParaRPr lang="th-TH" sz="3200" b="1" dirty="0" smtClean="0"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39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95738" y="981075"/>
            <a:ext cx="5000625" cy="857250"/>
          </a:xfrm>
        </p:spPr>
        <p:txBody>
          <a:bodyPr>
            <a:noAutofit/>
          </a:bodyPr>
          <a:lstStyle/>
          <a:p>
            <a:pPr>
              <a:defRPr sz="2400" b="1" i="0" u="none" strike="noStrike" kern="1200" baseline="0">
                <a:solidFill>
                  <a:prstClr val="black"/>
                </a:solidFill>
                <a:latin typeface="Tahoma" pitchFamily="34" charset="0"/>
                <a:ea typeface="+mn-ea"/>
                <a:cs typeface="Tahoma" pitchFamily="34" charset="0"/>
              </a:defRPr>
            </a:pPr>
            <a:r>
              <a:rPr lang="th-TH" sz="2000" dirty="0" smtClean="0">
                <a:solidFill>
                  <a:prstClr val="black"/>
                </a:solidFill>
                <a:effectLst/>
                <a:latin typeface="Tahoma" pitchFamily="34" charset="0"/>
                <a:ea typeface="+mn-ea"/>
                <a:cs typeface="Tahoma" pitchFamily="34" charset="0"/>
              </a:rPr>
              <a:t>อัตราการเสียชีวิตจากการจราจรทางถนน</a:t>
            </a:r>
            <a:br>
              <a:rPr lang="th-TH" sz="2000" dirty="0" smtClean="0">
                <a:solidFill>
                  <a:prstClr val="black"/>
                </a:solidFill>
                <a:effectLst/>
                <a:latin typeface="Tahoma" pitchFamily="34" charset="0"/>
                <a:ea typeface="+mn-ea"/>
                <a:cs typeface="Tahoma" pitchFamily="34" charset="0"/>
              </a:rPr>
            </a:br>
            <a:r>
              <a:rPr lang="th-TH" sz="2000" dirty="0" smtClean="0">
                <a:solidFill>
                  <a:prstClr val="black"/>
                </a:solidFill>
                <a:effectLst/>
                <a:latin typeface="Tahoma" pitchFamily="34" charset="0"/>
                <a:ea typeface="+mn-ea"/>
                <a:cs typeface="Tahoma" pitchFamily="34" charset="0"/>
              </a:rPr>
              <a:t> เขตสุขภาพที่ 2 ปี พ.ศ. 2554-255</a:t>
            </a:r>
            <a:r>
              <a:rPr lang="en-US" sz="2000" dirty="0" smtClean="0">
                <a:solidFill>
                  <a:prstClr val="black"/>
                </a:solidFill>
                <a:effectLst/>
                <a:latin typeface="Tahoma" pitchFamily="34" charset="0"/>
                <a:ea typeface="+mn-ea"/>
                <a:cs typeface="Tahoma" pitchFamily="34" charset="0"/>
              </a:rPr>
              <a:t>8 </a:t>
            </a:r>
            <a:r>
              <a:rPr lang="th-TH" sz="2000" dirty="0" smtClean="0">
                <a:solidFill>
                  <a:prstClr val="black"/>
                </a:solidFill>
                <a:effectLst/>
                <a:latin typeface="Tahoma" pitchFamily="34" charset="0"/>
                <a:ea typeface="+mn-ea"/>
                <a:cs typeface="Tahoma" pitchFamily="34" charset="0"/>
              </a:rPr>
              <a:t>  </a:t>
            </a:r>
            <a:br>
              <a:rPr lang="th-TH" sz="2000" dirty="0" smtClean="0">
                <a:solidFill>
                  <a:prstClr val="black"/>
                </a:solidFill>
                <a:effectLst/>
                <a:latin typeface="Tahoma" pitchFamily="34" charset="0"/>
                <a:ea typeface="+mn-ea"/>
                <a:cs typeface="Tahoma" pitchFamily="34" charset="0"/>
              </a:rPr>
            </a:br>
            <a:endParaRPr lang="th-TH" sz="2000" dirty="0">
              <a:solidFill>
                <a:prstClr val="black"/>
              </a:solidFill>
              <a:effectLst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755650" y="5876925"/>
            <a:ext cx="4086225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+mj-ea"/>
                <a:cs typeface="Tahoma" pitchFamily="34" charset="0"/>
              </a:rPr>
              <a:t>แหล่งข้อมูล 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+mj-ea"/>
                <a:cs typeface="Tahoma" pitchFamily="34" charset="0"/>
              </a:rPr>
              <a:t>:: </a:t>
            </a: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+mj-ea"/>
                <a:cs typeface="Tahoma" pitchFamily="34" charset="0"/>
              </a:rPr>
              <a:t>สำนักนโยบายและยุทธศาสตร์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+mj-ea"/>
                <a:cs typeface="Tahoma" pitchFamily="34" charset="0"/>
              </a:rPr>
              <a:t>ณ 19 พฤศจิกายน 2558 </a:t>
            </a:r>
            <a:endParaRPr lang="th-TH" sz="1200" dirty="0">
              <a:solidFill>
                <a:prstClr val="black"/>
              </a:solidFill>
              <a:latin typeface="Tahoma" pitchFamily="34" charset="0"/>
              <a:ea typeface="+mj-ea"/>
              <a:cs typeface="Tahoma" pitchFamily="34" charset="0"/>
            </a:endParaRPr>
          </a:p>
        </p:txBody>
      </p:sp>
      <p:graphicFrame>
        <p:nvGraphicFramePr>
          <p:cNvPr id="5" name="แผนภูมิ 4"/>
          <p:cNvGraphicFramePr/>
          <p:nvPr/>
        </p:nvGraphicFramePr>
        <p:xfrm>
          <a:off x="0" y="1916832"/>
          <a:ext cx="9144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คำบรรยายภาพแบบสี่เหลี่ยม 5"/>
          <p:cNvSpPr/>
          <p:nvPr/>
        </p:nvSpPr>
        <p:spPr>
          <a:xfrm>
            <a:off x="468313" y="404813"/>
            <a:ext cx="3455987" cy="1152525"/>
          </a:xfrm>
          <a:prstGeom prst="wedgeRectCallout">
            <a:avLst>
              <a:gd name="adj1" fmla="val 57021"/>
              <a:gd name="adj2" fmla="val 1714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2534" name="สี่เหลี่ยมผืนผ้า 8"/>
          <p:cNvSpPr>
            <a:spLocks noChangeArrowheads="1"/>
          </p:cNvSpPr>
          <p:nvPr/>
        </p:nvSpPr>
        <p:spPr bwMode="auto">
          <a:xfrm>
            <a:off x="417513" y="692150"/>
            <a:ext cx="3452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1.Morbidity and Mortality</a:t>
            </a:r>
            <a:endParaRPr lang="th-TH" sz="20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1214438" y="3571875"/>
            <a:ext cx="7750175" cy="158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TextBox 11"/>
          <p:cNvSpPr txBox="1">
            <a:spLocks noChangeArrowheads="1"/>
          </p:cNvSpPr>
          <p:nvPr/>
        </p:nvSpPr>
        <p:spPr bwMode="auto">
          <a:xfrm>
            <a:off x="7518400" y="3789363"/>
            <a:ext cx="1625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ไม่เกิน 18 ต่อแสน</a:t>
            </a:r>
          </a:p>
        </p:txBody>
      </p:sp>
    </p:spTree>
    <p:extLst>
      <p:ext uri="{BB962C8B-B14F-4D97-AF65-F5344CB8AC3E}">
        <p14:creationId xmlns:p14="http://schemas.microsoft.com/office/powerpoint/2010/main" val="347174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33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3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/>
          <p:cNvGraphicFramePr/>
          <p:nvPr/>
        </p:nvGraphicFramePr>
        <p:xfrm>
          <a:off x="0" y="1447800"/>
          <a:ext cx="91440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584201"/>
          </a:xfrm>
          <a:solidFill>
            <a:srgbClr val="002060"/>
          </a:solidFill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th-TH" altLang="th-TH" sz="3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เป้าหมายของประเทศ/เขต/จังหวัด</a:t>
            </a:r>
            <a:endParaRPr lang="en-US" altLang="th-TH" sz="3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1287463" y="2852738"/>
            <a:ext cx="763587" cy="677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2554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14,033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(21.96)</a:t>
            </a: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7656513" y="3860800"/>
            <a:ext cx="754062" cy="677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2563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7,226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(10.98</a:t>
            </a:r>
            <a:r>
              <a:rPr lang="en-US" altLang="th-TH" sz="12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)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2555875" y="2420938"/>
            <a:ext cx="1588" cy="33972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476375" y="981075"/>
            <a:ext cx="6815138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ลดอัตราการเสียชีวิตลง </a:t>
            </a:r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50</a:t>
            </a:r>
            <a:r>
              <a:rPr lang="en-US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</a:t>
            </a:r>
            <a:r>
              <a:rPr lang="th-TH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ภายในปี 2554-63</a:t>
            </a:r>
            <a:endParaRPr lang="en-US" sz="2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550" y="4365625"/>
            <a:ext cx="4752975" cy="368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เป้าหมายระดับเขตลดลงอย่างน้อยร้อยละ 7 ต่อปี</a:t>
            </a:r>
            <a:endParaRPr lang="en-US" sz="1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777" name="TextBox 4"/>
          <p:cNvSpPr txBox="1">
            <a:spLocks noChangeArrowheads="1"/>
          </p:cNvSpPr>
          <p:nvPr/>
        </p:nvSpPr>
        <p:spPr bwMode="auto">
          <a:xfrm>
            <a:off x="2144713" y="2852738"/>
            <a:ext cx="771525" cy="677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2555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14,059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(21.88)</a:t>
            </a:r>
          </a:p>
        </p:txBody>
      </p:sp>
      <p:sp>
        <p:nvSpPr>
          <p:cNvPr id="32778" name="TextBox 4"/>
          <p:cNvSpPr txBox="1">
            <a:spLocks noChangeArrowheads="1"/>
          </p:cNvSpPr>
          <p:nvPr/>
        </p:nvSpPr>
        <p:spPr bwMode="auto">
          <a:xfrm>
            <a:off x="2987675" y="2852738"/>
            <a:ext cx="792163" cy="6778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2556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14,789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(22.89)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276600" y="2349500"/>
            <a:ext cx="0" cy="42862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17"/>
          <p:cNvCxnSpPr/>
          <p:nvPr/>
        </p:nvCxnSpPr>
        <p:spPr>
          <a:xfrm flipV="1">
            <a:off x="1835150" y="2420938"/>
            <a:ext cx="3175" cy="33972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1" name="TextBox 4"/>
          <p:cNvSpPr txBox="1">
            <a:spLocks noChangeArrowheads="1"/>
          </p:cNvSpPr>
          <p:nvPr/>
        </p:nvSpPr>
        <p:spPr bwMode="auto">
          <a:xfrm>
            <a:off x="3851275" y="2852738"/>
            <a:ext cx="792163" cy="677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2557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15,045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(23.16)</a:t>
            </a:r>
          </a:p>
        </p:txBody>
      </p:sp>
      <p:cxnSp>
        <p:nvCxnSpPr>
          <p:cNvPr id="36" name="Straight Arrow Connector 27"/>
          <p:cNvCxnSpPr/>
          <p:nvPr/>
        </p:nvCxnSpPr>
        <p:spPr>
          <a:xfrm flipV="1">
            <a:off x="3851275" y="2349500"/>
            <a:ext cx="1588" cy="42862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ตาราง 25"/>
          <p:cNvGraphicFramePr>
            <a:graphicFrameLocks noGrp="1"/>
          </p:cNvGraphicFramePr>
          <p:nvPr/>
        </p:nvGraphicFramePr>
        <p:xfrm>
          <a:off x="250825" y="5445125"/>
          <a:ext cx="8640961" cy="736092"/>
        </p:xfrm>
        <a:graphic>
          <a:graphicData uri="http://schemas.openxmlformats.org/drawingml/2006/table">
            <a:tbl>
              <a:tblPr/>
              <a:tblGrid>
                <a:gridCol w="2548367"/>
                <a:gridCol w="761017"/>
                <a:gridCol w="761760"/>
                <a:gridCol w="761760"/>
                <a:gridCol w="761017"/>
                <a:gridCol w="761760"/>
                <a:gridCol w="761760"/>
                <a:gridCol w="761760"/>
                <a:gridCol w="761760"/>
              </a:tblGrid>
              <a:tr h="20262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FFFF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ค่าเป้าหมายการลดโรคและภัยสุขภาพ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FFFF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FFFF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ค่าเป้าหมาย ปีงบประมาณ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0262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2556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2562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2563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  <a:tr h="2026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ค่าเป้าหมายระดับประเทศ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22.89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23.16</a:t>
                      </a: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17.81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16.0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.0</a:t>
                      </a: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.0</a:t>
                      </a: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.0</a:t>
                      </a:r>
                    </a:p>
                  </a:txBody>
                  <a:tcPr marL="56634" marR="566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.0</a:t>
                      </a:r>
                    </a:p>
                  </a:txBody>
                  <a:tcPr marL="56634" marR="5663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</a:tbl>
          </a:graphicData>
        </a:graphic>
      </p:graphicFrame>
      <p:sp>
        <p:nvSpPr>
          <p:cNvPr id="32810" name="TextBox 28"/>
          <p:cNvSpPr txBox="1">
            <a:spLocks noChangeArrowheads="1"/>
          </p:cNvSpPr>
          <p:nvPr/>
        </p:nvSpPr>
        <p:spPr bwMode="auto">
          <a:xfrm>
            <a:off x="250825" y="6535738"/>
            <a:ext cx="88931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แหล่งข้อมูล </a:t>
            </a:r>
            <a:r>
              <a:rPr lang="en-US" sz="12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th-TH" sz="12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ข้อมูลมรณบัตรและหนังสือรับรองการตาย สำนักนโยบายและยุทธศาสตร์ กระทรวงสาธารณสุข </a:t>
            </a:r>
            <a:r>
              <a:rPr lang="en-US" sz="12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* </a:t>
            </a:r>
            <a:r>
              <a:rPr lang="th-TH" sz="12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 2558 เฉพาะมรณะบัตร</a:t>
            </a:r>
          </a:p>
        </p:txBody>
      </p:sp>
    </p:spTree>
    <p:extLst>
      <p:ext uri="{BB962C8B-B14F-4D97-AF65-F5344CB8AC3E}">
        <p14:creationId xmlns:p14="http://schemas.microsoft.com/office/powerpoint/2010/main" val="5887458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9692" y="1196752"/>
            <a:ext cx="8572772" cy="452431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ประเด็นเรื่องโรค </a:t>
            </a:r>
            <a:r>
              <a:rPr lang="en-US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NCD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จังหวัดตากในช่วง </a:t>
            </a:r>
            <a:r>
              <a:rPr lang="en-US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ปี  พบว่าเป็นสาเหตุลำดับต้น  ของการป่วย และเสียชีวิต  ในวัยทำงาน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โดยกลยุทธ์หลักที่ใช้คือการค้นหาผู้ป่วย หรือผู้ที่มีความเสี่ยงทุกคนในชุมชน  แต่ที่ผ่านมายังพบว่าการคัดกรองโรค  ยังไม่ครอบคลุมในบางพื้นที่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อาทิ อ.อุ้มผาง / พบพระ /สามเงา  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ซึ่งสอดคล้องกับผลการนิเทศติดตามและการนำเสนอในส่วนของ </a:t>
            </a:r>
            <a:r>
              <a:rPr lang="th-TH" sz="3200" b="1" dirty="0" err="1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คป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.สอ. เอง 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ทั้งนี้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แหล่งข้อมูลนำมาจาก </a:t>
            </a:r>
            <a:r>
              <a:rPr lang="en-US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MOPH HDC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แต่ละอำเภอต้องพิจารณาเรื่องคุณภาพข้อมูลเพิ่มเติม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ทั้งนี้คุณภาพข้อมูลโดยรวมอยู่ในระดับดี</a:t>
            </a:r>
          </a:p>
        </p:txBody>
      </p:sp>
    </p:spTree>
    <p:extLst>
      <p:ext uri="{BB962C8B-B14F-4D97-AF65-F5344CB8AC3E}">
        <p14:creationId xmlns:p14="http://schemas.microsoft.com/office/powerpoint/2010/main" val="149331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อัตรามารดาตาย/ทารกตาย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6124485"/>
              </p:ext>
            </p:extLst>
          </p:nvPr>
        </p:nvGraphicFramePr>
        <p:xfrm>
          <a:off x="611560" y="1268760"/>
          <a:ext cx="8229599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1440160"/>
                <a:gridCol w="1512168"/>
                <a:gridCol w="1512168"/>
                <a:gridCol w="1388839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kumimoji="0" lang="th-TH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glow rad="139700">
                              <a:srgbClr val="FFFF00">
                                <a:alpha val="40000"/>
                              </a:srgbClr>
                            </a:glow>
                            <a:outerShdw blurRad="50800" dist="50800" dir="5400000" algn="ctr" rotWithShape="0">
                              <a:srgbClr val="FFFF00"/>
                            </a:outerShdw>
                          </a:effectLst>
                          <a:uLnTx/>
                          <a:uFillTx/>
                          <a:latin typeface="TH Niramit AS" panose="02000506000000020004" pitchFamily="2" charset="-34"/>
                          <a:ea typeface="Gulim" pitchFamily="34" charset="-127"/>
                          <a:cs typeface="TH Niramit AS" panose="02000506000000020004" pitchFamily="2" charset="-34"/>
                        </a:rPr>
                        <a:t>กลุ่ม</a:t>
                      </a:r>
                      <a:endParaRPr lang="th-TH" sz="36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0" lang="th-TH" altLang="ko-KR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glow rad="139700">
                              <a:srgbClr val="FFFF00">
                                <a:alpha val="40000"/>
                              </a:srgbClr>
                            </a:glow>
                            <a:outerShdw blurRad="50800" dist="50800" dir="5400000" algn="ctr" rotWithShape="0">
                              <a:srgbClr val="FFFF00"/>
                            </a:outerShdw>
                          </a:effectLst>
                          <a:uLnTx/>
                          <a:uFillTx/>
                          <a:latin typeface="TH Niramit AS" panose="02000506000000020004" pitchFamily="2" charset="-34"/>
                          <a:ea typeface="Gulim" pitchFamily="34" charset="-127"/>
                          <a:cs typeface="TH Niramit AS" panose="02000506000000020004" pitchFamily="2" charset="-34"/>
                        </a:rPr>
                        <a:t>อัตราตาย</a:t>
                      </a:r>
                      <a:endParaRPr lang="th-TH" sz="2000" dirty="0">
                        <a:solidFill>
                          <a:srgbClr val="002060"/>
                        </a:solidFill>
                        <a:effectLst>
                          <a:glow rad="139700">
                            <a:srgbClr val="FFFF00">
                              <a:alpha val="40000"/>
                            </a:srgbClr>
                          </a:glow>
                          <a:outerShdw blurRad="50800" dist="50800" dir="5400000" algn="ctr" rotWithShape="0">
                            <a:srgbClr val="FFFF00"/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rgbClr val="002060"/>
                        </a:solidFill>
                        <a:effectLst>
                          <a:glow rad="139700">
                            <a:srgbClr val="FFFF00">
                              <a:alpha val="40000"/>
                            </a:srgbClr>
                          </a:glow>
                          <a:outerShdw blurRad="50800" dist="50800" dir="5400000" algn="ctr" rotWithShape="0">
                            <a:srgbClr val="FFFF00"/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2556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2557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2558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2559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มารดาตาย </a:t>
                      </a: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(ต่อแสนการเกิดมีชีพ)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ไม่เกิน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 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36.07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18.69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56.61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3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ทารกตาย</a:t>
                      </a: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(ต่อพันการเกิดมีชีพ)</a:t>
                      </a: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ไม่เกิน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3.</a:t>
                      </a:r>
                      <a:r>
                        <a:rPr lang="en-US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.9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4.6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1.05</a:t>
                      </a:r>
                      <a:endParaRPr lang="th-TH" sz="3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829800" y="5301208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Source : </a:t>
            </a:r>
            <a:r>
              <a:rPr lang="th-TH" altLang="ko-KR" sz="32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ศูนย์ข้อมูลสาธารณสุขจังหวัดตาก</a:t>
            </a:r>
            <a:endParaRPr lang="th-TH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08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-99392"/>
            <a:ext cx="8229600" cy="1143000"/>
          </a:xfrm>
        </p:spPr>
        <p:txBody>
          <a:bodyPr>
            <a:noAutofit/>
          </a:bodyPr>
          <a:lstStyle/>
          <a:p>
            <a:r>
              <a:rPr lang="th-TH" altLang="ko-KR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สัดส่วนสาเหตุการตายเปรียบเทียบ ปี </a:t>
            </a:r>
            <a:r>
              <a:rPr lang="en-US" altLang="ko-KR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2557-2559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0948998"/>
              </p:ext>
            </p:extLst>
          </p:nvPr>
        </p:nvGraphicFramePr>
        <p:xfrm>
          <a:off x="323528" y="836712"/>
          <a:ext cx="8496944" cy="587481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56384"/>
                <a:gridCol w="1800200"/>
                <a:gridCol w="1728192"/>
                <a:gridCol w="1512168"/>
              </a:tblGrid>
              <a:tr h="499229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สาเหตุตาย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2557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2558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2559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เนื้องอกและมะเร็ง</a:t>
                      </a:r>
                      <a:endParaRPr lang="en-US" sz="20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14.15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16.95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17.44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โรคระบบไหลเวียนเลือด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14.33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13.26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10.90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โรคทางเดินหายใจ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10.04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10.76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โรคติดเชื้อและปรสิต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7.85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9.59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สาเหตุภายนอกป่วยและตาย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8.58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9.01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โรคระบบย่อยอาหาร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4.22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โรคระบบประสาท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7.85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3.05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โรคระบบสืบพันธุ์และทางเดินปัสสาวะ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2.91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โรคต่อมไร้ท่อ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3.05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ภาวะที่เกิดในระยะปริกำเนิด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0.58</a:t>
                      </a:r>
                    </a:p>
                  </a:txBody>
                  <a:tcPr marL="9525" marR="9525" marT="9525" marB="0" anchor="ctr"/>
                </a:tc>
              </a:tr>
              <a:tr h="381763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อื่นๆ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27.53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30.43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28.49</a:t>
                      </a:r>
                    </a:p>
                  </a:txBody>
                  <a:tcPr marL="9525" marR="9525" marT="9525" marB="0" anchor="ctr"/>
                </a:tc>
              </a:tr>
              <a:tr h="557961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100.00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54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สาเหตุการตาย ปี 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2559 (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ถึง มิ.ย.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59)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4966456"/>
              </p:ext>
            </p:extLst>
          </p:nvPr>
        </p:nvGraphicFramePr>
        <p:xfrm>
          <a:off x="179512" y="1052736"/>
          <a:ext cx="8856984" cy="49168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4256"/>
                <a:gridCol w="1008112"/>
                <a:gridCol w="1008112"/>
                <a:gridCol w="2448272"/>
                <a:gridCol w="1008112"/>
                <a:gridCol w="1080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ชาย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จำนวน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ร้อยละ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หญิง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จำนวน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ร้อยละ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เนื้องอก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เนื้องอก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7.27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สาเหตุภายนอกฯ</a:t>
                      </a:r>
                      <a:endParaRPr lang="th-TH" sz="20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6.79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โรคระบบไหลเวียนโลหิต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5.33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โรคระบบไหลเวียนโลหิต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6.66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โรคของทางเดินระบบหายใจ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4.51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โรคของทางเดินระบบหายใจ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6.41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โรคติดเชื้อและปรสิต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4.30</a:t>
                      </a:r>
                    </a:p>
                  </a:txBody>
                  <a:tcPr marL="9525" marR="9525" marT="9525" marB="0" anchor="ctr"/>
                </a:tc>
              </a:tr>
              <a:tr h="275416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โรคติดเชื้อและปรสิต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สาเหตุภายนอกฯ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2.41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โรคระบบย่อยอาหาร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โรคของระบบสืบพันธุ์ฯ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2.06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โรคของระบบ</a:t>
                      </a: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สืบพันธุ์ฯ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โรคระบบประสาท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1.46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โรคของต่อมไร้ท่อ </a:t>
                      </a: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โภชนาการฯ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โรคระบบย่อยอาหาร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1.20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โรคระบบประสาท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โรคของต่อมไร้ท่อ โภชนาการฯ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0.90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อื่นๆ</a:t>
                      </a:r>
                      <a:endParaRPr lang="th-TH" sz="20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375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16.12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อื่นๆ</a:t>
                      </a:r>
                      <a:endParaRPr lang="th-TH" sz="20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14.19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1,311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56.36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1,015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43.64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395536" y="607317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Source : </a:t>
            </a:r>
            <a:r>
              <a:rPr lang="th-TH" altLang="ko-KR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ทะเบียนราษฎร์ เชื่อมผ่าน </a:t>
            </a:r>
            <a:r>
              <a:rPr lang="th-TH" altLang="ko-KR" b="1" dirty="0" err="1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สนย</a:t>
            </a:r>
            <a:r>
              <a:rPr lang="th-TH" altLang="ko-KR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</a:t>
            </a:r>
            <a:endParaRPr lang="th-TH" sz="2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7580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Autofit/>
          </a:bodyPr>
          <a:lstStyle/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สาเหตุการตายแยกกลุ่มอายุ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6969180"/>
              </p:ext>
            </p:extLst>
          </p:nvPr>
        </p:nvGraphicFramePr>
        <p:xfrm>
          <a:off x="179512" y="908720"/>
          <a:ext cx="8784976" cy="526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4176464"/>
                <a:gridCol w="3240360"/>
              </a:tblGrid>
              <a:tr h="538480">
                <a:tc rowSpan="2">
                  <a:txBody>
                    <a:bodyPr/>
                    <a:lstStyle/>
                    <a:p>
                      <a:pPr algn="ctr"/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glow rad="139700">
                              <a:srgbClr val="FFFF00">
                                <a:alpha val="40000"/>
                              </a:srgbClr>
                            </a:glow>
                            <a:outerShdw blurRad="50800" dist="50800" dir="5400000" algn="ctr" rotWithShape="0">
                              <a:srgbClr val="FFFF00"/>
                            </a:outerShdw>
                          </a:effectLst>
                          <a:uLnTx/>
                          <a:uFillTx/>
                          <a:latin typeface="TH Niramit AS" panose="02000506000000020004" pitchFamily="2" charset="-34"/>
                          <a:ea typeface="Gulim" pitchFamily="34" charset="-127"/>
                          <a:cs typeface="TH Niramit AS" panose="02000506000000020004" pitchFamily="2" charset="-34"/>
                        </a:rPr>
                        <a:t>กลุ่มอายุ</a:t>
                      </a:r>
                      <a:endParaRPr lang="th-TH" sz="28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altLang="ko-K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glow rad="139700">
                              <a:srgbClr val="FFFF00">
                                <a:alpha val="40000"/>
                              </a:srgbClr>
                            </a:glow>
                            <a:outerShdw blurRad="50800" dist="50800" dir="5400000" algn="ctr" rotWithShape="0">
                              <a:srgbClr val="FFFF00"/>
                            </a:outerShdw>
                          </a:effectLst>
                          <a:uLnTx/>
                          <a:uFillTx/>
                          <a:latin typeface="TH Niramit AS" panose="02000506000000020004" pitchFamily="2" charset="-34"/>
                          <a:ea typeface="Gulim" pitchFamily="34" charset="-127"/>
                          <a:cs typeface="TH Niramit AS" panose="02000506000000020004" pitchFamily="2" charset="-34"/>
                        </a:rPr>
                        <a:t>สาเหตุการตายหลัก </a:t>
                      </a:r>
                      <a:r>
                        <a:rPr lang="en-US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2559</a:t>
                      </a:r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(ถึง มิ.ย.</a:t>
                      </a:r>
                      <a:r>
                        <a:rPr lang="en-US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59)</a:t>
                      </a:r>
                      <a:endParaRPr lang="th-TH" sz="2800" b="1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rgbClr val="002060"/>
                        </a:solidFill>
                        <a:effectLst>
                          <a:glow rad="139700">
                            <a:srgbClr val="FFFF00">
                              <a:alpha val="40000"/>
                            </a:srgbClr>
                          </a:glow>
                          <a:outerShdw blurRad="50800" dist="50800" dir="5400000" algn="ctr" rotWithShape="0">
                            <a:srgbClr val="FFFF00"/>
                          </a:outerShdw>
                        </a:effectLst>
                      </a:endParaRPr>
                    </a:p>
                  </a:txBody>
                  <a:tcPr/>
                </a:tc>
              </a:tr>
              <a:tr h="501000">
                <a:tc vMerge="1">
                  <a:txBody>
                    <a:bodyPr/>
                    <a:lstStyle/>
                    <a:p>
                      <a:pPr algn="ctr"/>
                      <a:endParaRPr lang="th-TH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ชาย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หญิง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0-4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ภาวะบางอย่างที่เกิดในระยะปริกำเนิด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โรคติดเชื้อและปรสิต</a:t>
                      </a:r>
                      <a:endParaRPr lang="en-US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โรคของทางเดินระบบหายใจ</a:t>
                      </a:r>
                      <a:endParaRPr lang="en-US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ภาวะบางอย่างที่เกิดในระยะปริกำเนิด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5-14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สาเหตุภายนอกของการป่วยและการตาย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โรคติดเชื้อและปรสิต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สาเหตุภายนอกของการป่วยและการตาย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-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15-44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สาเหตุภายนอกของการป่วยและการตาย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โรคติดเชื้อและปรสิต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สาเหตุภายนอกของการป่วยและการตาย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เนื้องอก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45-59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เนื้องอก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โรคระบบไหลเวียนโลหิต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เนื้องอก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โรคของทางเดินระบบหายใจ</a:t>
                      </a:r>
                      <a:endParaRPr lang="en-US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60-79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เนื้องอก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โรคระบบไหลเวียนโลหิต/ โรคของทางเดินระบบหายใจ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เนื้องอก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r>
                        <a:rPr lang="en-US" sz="2000" b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 โรคระบบไหลเวียนโลหิต</a:t>
                      </a:r>
                      <a:endParaRPr lang="th-TH" sz="2000" b="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80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ปี ขึ้นไป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โรคของทางเดินระบบหายใจ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โรคระบบไหลเวียนโลหิต</a:t>
                      </a:r>
                      <a:endParaRPr lang="th-TH" sz="2000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โรคระบบประสาท</a:t>
                      </a:r>
                      <a:endParaRPr lang="en-US" sz="2000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r>
                        <a:rPr lang="en-US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0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โรคของทางเดินระบบหายใจ</a:t>
                      </a:r>
                      <a:endParaRPr lang="th-TH" sz="2000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421278" y="6312803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Source : </a:t>
            </a:r>
            <a:r>
              <a:rPr lang="th-TH" altLang="ko-KR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ทะเบียนราษฎร์ เชื่อมผ่าน </a:t>
            </a:r>
            <a:r>
              <a:rPr lang="th-TH" altLang="ko-KR" b="1" dirty="0" err="1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สนย</a:t>
            </a:r>
            <a:r>
              <a:rPr lang="th-TH" altLang="ko-KR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</a:t>
            </a:r>
            <a:endParaRPr lang="th-TH" sz="2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321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th-TH" altLang="ko-KR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สาเหตุป่วยผู้ป่วยในเปรียบเทียบ ปี </a:t>
            </a:r>
            <a:r>
              <a:rPr lang="en-US" altLang="ko-KR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2557-2559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0325652"/>
              </p:ext>
            </p:extLst>
          </p:nvPr>
        </p:nvGraphicFramePr>
        <p:xfrm>
          <a:off x="251520" y="1052736"/>
          <a:ext cx="8640961" cy="5242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68552"/>
                <a:gridCol w="1296144"/>
                <a:gridCol w="1224136"/>
                <a:gridCol w="1152129"/>
              </a:tblGrid>
              <a:tr h="432048">
                <a:tc rowSpan="2"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สาเหตุป่วย</a:t>
                      </a:r>
                      <a:endParaRPr lang="th-TH" sz="32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อัตราป่วยต่อแสนประชากร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417944">
                <a:tc vMerge="1"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2557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2558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2559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ความผิดปกติเกี่ยวกับต่อมไร้</a:t>
                      </a:r>
                      <a:r>
                        <a:rPr lang="th-TH" sz="2000" b="1" dirty="0" smtClean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ท่อ</a:t>
                      </a:r>
                      <a:r>
                        <a:rPr lang="th-TH" sz="2000" b="1" dirty="0" smtClean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โภชนาการ/เม</a:t>
                      </a: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ตะบอ</a:t>
                      </a:r>
                      <a:r>
                        <a:rPr lang="th-TH" sz="2000" b="1" dirty="0" err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ลิสัม</a:t>
                      </a: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อื่น ๆ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3,362.81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2,686.85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2138.90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โรคความดันโลหิตสูง</a:t>
                      </a:r>
                      <a:endParaRPr lang="en-US" sz="20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1,982.89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1,676.94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1314.74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โรคเลือดและระบบภูมิคุ้มกัน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1,776.45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1,557.40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1230.52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โรคติดเชื้ออื่นๆ ของลำไส้</a:t>
                      </a:r>
                      <a:endParaRPr lang="en-US" sz="20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1,394.38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1,139.83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1184.27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ปอดอักเสบ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1,212.54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1,021.77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924.23</a:t>
                      </a:r>
                    </a:p>
                  </a:txBody>
                  <a:tcPr marL="9525" marR="9525" marT="9525" marB="0" anchor="b"/>
                </a:tc>
              </a:tr>
              <a:tr h="2754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โรคอื่นๆ ของระบบทางเดินหายใจ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985.25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796.21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683.17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โรคของระบบกล้ามเนื้อร่วมโครงร่าง</a:t>
                      </a:r>
                      <a:endParaRPr lang="en-US" sz="20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884.38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734.50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615.35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โรคหัวใจและโรคของการไหลเวียนเลือดผ่านปอดอื่น ๆ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892.83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688.90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535.55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โรคเรื้อรังของระบบหายใจส่วนล่าง</a:t>
                      </a:r>
                      <a:endParaRPr lang="en-US" sz="20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669.67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564.91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452.07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SimSun"/>
                          <a:cs typeface="TH Niramit AS" panose="02000506000000020004" pitchFamily="2" charset="-34"/>
                        </a:rPr>
                        <a:t>ไตวายเฉียบพลัน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618.95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530.07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331.17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251520" y="6376075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Source : </a:t>
            </a:r>
            <a:r>
              <a:rPr lang="th-TH" altLang="ko-KR" sz="2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ศูนย์ข้อมูลสาธารณสุขจังหวัดตาก</a:t>
            </a:r>
            <a:endParaRPr lang="th-TH" sz="20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5990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th-TH" altLang="ko-KR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สาเหตุป่วยผู้ป่วยนอกเปรียบเทียบ ปี </a:t>
            </a:r>
            <a:r>
              <a:rPr lang="en-US" altLang="ko-KR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2556-2559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3365458"/>
              </p:ext>
            </p:extLst>
          </p:nvPr>
        </p:nvGraphicFramePr>
        <p:xfrm>
          <a:off x="251520" y="1052736"/>
          <a:ext cx="8784976" cy="5242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08512"/>
                <a:gridCol w="1440160"/>
                <a:gridCol w="1368152"/>
                <a:gridCol w="1368152"/>
              </a:tblGrid>
              <a:tr h="432048">
                <a:tc rowSpan="2"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สาเหตุป่วย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อัตราป่วยต่อแสนประชากร</a:t>
                      </a:r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417944">
                <a:tc vMerge="1"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chemeClr val="bg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2557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2558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2559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โรคระบบไหลเวียนเลือด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48,067.92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50,287.18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845.03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โรคระบบกล้ามเนื้อ รวมโครงร่างและเนื้อยึดเสริม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44,236.44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44,728.88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38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394.63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โรคระบบหายใจ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44,175.20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40,811.38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34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165.11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โรคเกี่ยวกับต่อมไร้</a:t>
                      </a:r>
                      <a:r>
                        <a:rPr lang="th-TH" sz="2000" b="1" dirty="0" smtClean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ท่อ</a:t>
                      </a:r>
                      <a:r>
                        <a:rPr lang="th-TH" sz="2000" b="1" dirty="0" err="1" smtClean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โภชน</a:t>
                      </a: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การและเมตะบอ</a:t>
                      </a:r>
                      <a:r>
                        <a:rPr lang="th-TH" sz="2000" b="1" dirty="0" err="1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ลิสัม</a:t>
                      </a:r>
                      <a:r>
                        <a:rPr lang="en-US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  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34,190.28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35,61874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29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776.73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โรคระบบย่อยอาหารรวมโรคในช่องปาก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30,750.65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30,361.61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860.17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2754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โรคระบบสืบพันธุ์ร่วมปัสสาวะ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12,212.39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13,086.39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455.45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โรคติดเชื้อและปรสิต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12,423.52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11,916.53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850.26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ภาวะแปรปรวนทางจิตและพฤติกรรม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7,063.73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8,094.85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433.26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โรคผิวหนังและเนื้อเยื้อใต้ผิวหนัง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7,592.33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7,624.09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396.98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Niramit AS" panose="02000506000000020004" pitchFamily="2" charset="-34"/>
                          <a:ea typeface="Times New Roman"/>
                          <a:cs typeface="TH Niramit AS" panose="02000506000000020004" pitchFamily="2" charset="-34"/>
                        </a:rPr>
                        <a:t>โรคตารวมส่วนประกอบของตา</a:t>
                      </a:r>
                      <a:endParaRPr lang="en-US" sz="2000" b="1" dirty="0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7,299.48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Cordia New"/>
                        <a:cs typeface="TH Niramit AS" panose="02000506000000020004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ea typeface="Cordia New"/>
                          <a:cs typeface="TH Niramit AS" panose="02000506000000020004" pitchFamily="2" charset="-34"/>
                        </a:rPr>
                        <a:t>6,416.61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  <a:r>
                        <a:rPr lang="en-US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,</a:t>
                      </a:r>
                      <a:r>
                        <a:rPr lang="th-TH" sz="2400" b="1" i="0" u="none" strike="noStrike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700.75</a:t>
                      </a:r>
                      <a:endParaRPr lang="th-TH" sz="2400" b="1" i="0" u="none" strike="noStrike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251520" y="6396335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Source : </a:t>
            </a:r>
            <a:r>
              <a:rPr lang="th-TH" altLang="ko-KR" sz="2400" b="1" dirty="0" smtClean="0">
                <a:solidFill>
                  <a:srgbClr val="FF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38100" dist="38100" dir="2700000" algn="tl">
                    <a:srgbClr val="FFFF0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ศูนย์ข้อมูลสาธารณสุขจังหวัดตาก</a:t>
            </a:r>
            <a:endParaRPr lang="th-TH" sz="20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121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" t="18784" r="80253" b="27768"/>
          <a:stretch/>
        </p:blipFill>
        <p:spPr bwMode="auto">
          <a:xfrm>
            <a:off x="179512" y="1166725"/>
            <a:ext cx="2592288" cy="533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5" t="19505" r="8439" b="27694"/>
          <a:stretch/>
        </p:blipFill>
        <p:spPr bwMode="auto">
          <a:xfrm>
            <a:off x="2747894" y="1166725"/>
            <a:ext cx="6416565" cy="533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39552" y="0"/>
            <a:ext cx="8229600" cy="11430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ร้อยละการคัดกรอง 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DM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แยกรายอำเภอปี 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2559 (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ถึง ก.ค.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59)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49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" t="32759" r="80612" b="12284"/>
          <a:stretch/>
        </p:blipFill>
        <p:spPr bwMode="auto">
          <a:xfrm>
            <a:off x="285541" y="1640054"/>
            <a:ext cx="2270235" cy="466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9" t="32759" r="8274" b="12284"/>
          <a:stretch/>
        </p:blipFill>
        <p:spPr bwMode="auto">
          <a:xfrm>
            <a:off x="2555776" y="1640054"/>
            <a:ext cx="6290442" cy="466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ร้อยละการคัดกรอง 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HT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แยกรายอำเภอปี 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2559 (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ถึง ก.ค.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59)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8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9692" y="1196752"/>
            <a:ext cx="8572772" cy="2554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โรค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NCD 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ภาพรวมมีความชุกของโรคเพิ่มขึ้นทุกปี  ประเด็นที่ต้องพิจารณาคือ  การคุมระดับน้ำตาลและความดันในกลุ่มผู้ป่วยได้  เพื่อลดภาวะแทรกซ้อนต่างๆ  ภาพรวมของจังหวัดผ่านเกณฑ์ปัญหาที่พบในหลายอำเภอคือ การคุมระดับน้ำตาล  ในพื้นที่  อำเภอ เมืองตาก / บ้านตาก / ท่าสองยาง</a:t>
            </a:r>
          </a:p>
        </p:txBody>
      </p:sp>
    </p:spTree>
    <p:extLst>
      <p:ext uri="{BB962C8B-B14F-4D97-AF65-F5344CB8AC3E}">
        <p14:creationId xmlns:p14="http://schemas.microsoft.com/office/powerpoint/2010/main" val="229197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2438"/>
            <a:ext cx="794385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19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2438"/>
            <a:ext cx="794385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4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altLang="th-TH" sz="1800" smtClean="0">
              <a:solidFill>
                <a:prstClr val="black"/>
              </a:solidFill>
            </a:endParaRPr>
          </a:p>
        </p:txBody>
      </p:sp>
      <p:sp>
        <p:nvSpPr>
          <p:cNvPr id="110602" name="Rectangle 10"/>
          <p:cNvSpPr>
            <a:spLocks noChangeArrowheads="1"/>
          </p:cNvSpPr>
          <p:nvPr/>
        </p:nvSpPr>
        <p:spPr bwMode="auto">
          <a:xfrm>
            <a:off x="539750" y="-26988"/>
            <a:ext cx="83534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การตายมารดาของ 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จังหวัดในเขต 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ปีงบประมาณ 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2554-2559 </a:t>
            </a:r>
          </a:p>
        </p:txBody>
      </p:sp>
      <p:graphicFrame>
        <p:nvGraphicFramePr>
          <p:cNvPr id="9" name="แผนภูมิ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7926347"/>
              </p:ext>
            </p:extLst>
          </p:nvPr>
        </p:nvGraphicFramePr>
        <p:xfrm>
          <a:off x="179513" y="1600681"/>
          <a:ext cx="8713662" cy="4996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ตัวเชื่อมต่อตรง 2"/>
          <p:cNvCxnSpPr/>
          <p:nvPr/>
        </p:nvCxnSpPr>
        <p:spPr>
          <a:xfrm>
            <a:off x="1425575" y="4149725"/>
            <a:ext cx="7345363" cy="349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" name="TextBox 4"/>
          <p:cNvSpPr txBox="1">
            <a:spLocks noChangeArrowheads="1"/>
          </p:cNvSpPr>
          <p:nvPr/>
        </p:nvSpPr>
        <p:spPr bwMode="auto">
          <a:xfrm>
            <a:off x="1909763" y="1060450"/>
            <a:ext cx="568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1800" b="1" smtClean="0">
                <a:solidFill>
                  <a:prstClr val="black"/>
                </a:solidFill>
                <a:cs typeface="Tahoma" panose="020B0604030504040204" pitchFamily="34" charset="0"/>
              </a:rPr>
              <a:t>เป้าหมาย </a:t>
            </a:r>
            <a:r>
              <a:rPr lang="en-US" altLang="th-TH" sz="1800" b="1" smtClean="0">
                <a:solidFill>
                  <a:prstClr val="black"/>
                </a:solidFill>
                <a:cs typeface="Tahoma" panose="020B0604030504040204" pitchFamily="34" charset="0"/>
              </a:rPr>
              <a:t>:  </a:t>
            </a:r>
            <a:r>
              <a:rPr lang="th-TH" altLang="th-TH" sz="1800" b="1" smtClean="0">
                <a:solidFill>
                  <a:prstClr val="black"/>
                </a:solidFill>
                <a:cs typeface="Tahoma" panose="020B0604030504040204" pitchFamily="34" charset="0"/>
              </a:rPr>
              <a:t>ไม่เกิน </a:t>
            </a:r>
            <a:r>
              <a:rPr lang="en-US" altLang="th-TH" sz="1800" b="1" smtClean="0">
                <a:solidFill>
                  <a:prstClr val="black"/>
                </a:solidFill>
                <a:cs typeface="Tahoma" panose="020B0604030504040204" pitchFamily="34" charset="0"/>
              </a:rPr>
              <a:t>15 </a:t>
            </a:r>
            <a:r>
              <a:rPr lang="th-TH" altLang="th-TH" sz="1800" b="1" smtClean="0">
                <a:solidFill>
                  <a:prstClr val="black"/>
                </a:solidFill>
                <a:cs typeface="Tahoma" panose="020B0604030504040204" pitchFamily="34" charset="0"/>
              </a:rPr>
              <a:t>ต่อแสนการเกิดมีชีพ</a:t>
            </a:r>
          </a:p>
        </p:txBody>
      </p:sp>
      <p:sp>
        <p:nvSpPr>
          <p:cNvPr id="9223" name="TextBox 13"/>
          <p:cNvSpPr txBox="1">
            <a:spLocks noChangeArrowheads="1"/>
          </p:cNvSpPr>
          <p:nvPr/>
        </p:nvSpPr>
        <p:spPr bwMode="auto">
          <a:xfrm>
            <a:off x="1979613" y="6443663"/>
            <a:ext cx="568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1800" smtClean="0">
                <a:solidFill>
                  <a:prstClr val="black"/>
                </a:solidFill>
                <a:cs typeface="Tahoma" panose="020B0604030504040204" pitchFamily="34" charset="0"/>
              </a:rPr>
              <a:t>ที่มา </a:t>
            </a:r>
            <a:r>
              <a:rPr lang="en-US" altLang="th-TH" sz="1800" smtClean="0">
                <a:solidFill>
                  <a:prstClr val="black"/>
                </a:solidFill>
                <a:cs typeface="Tahoma" panose="020B0604030504040204" pitchFamily="34" charset="0"/>
              </a:rPr>
              <a:t>:</a:t>
            </a:r>
            <a:r>
              <a:rPr lang="th-TH" altLang="th-TH" sz="1800" smtClean="0">
                <a:solidFill>
                  <a:prstClr val="black"/>
                </a:solidFill>
                <a:cs typeface="Tahoma" panose="020B0604030504040204" pitchFamily="34" charset="0"/>
              </a:rPr>
              <a:t> สำนักงานสาธารณสุขจังหวัด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 flipV="1">
            <a:off x="2051720" y="3212742"/>
            <a:ext cx="2088331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140051" y="3212742"/>
            <a:ext cx="1008013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/>
          <p:nvPr/>
        </p:nvCxnSpPr>
        <p:spPr>
          <a:xfrm flipV="1">
            <a:off x="5148064" y="2314575"/>
            <a:ext cx="1080120" cy="1618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>
            <a:off x="6228184" y="2314575"/>
            <a:ext cx="1080120" cy="2410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79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2438"/>
            <a:ext cx="794385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4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5596" y="1268760"/>
            <a:ext cx="8572772" cy="452431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การเสียชีวิตด้วยโรคหลอดเลือดสมอง ภาพรวมจังหวัดมีแนวโน้มคงที่  โดยในปีนี้พบอัตราตายสูงสุดที่อำเภอบ้านตาก  สอดคล้องกับข้อมูลติดตามนิเทศงานและในส่วนที่ </a:t>
            </a:r>
            <a:r>
              <a:rPr lang="th-TH" sz="3200" b="1" dirty="0" err="1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คป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.สอ.นำเสนอ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การเสียชีวิตด้วยโรคหลอดเลือดหัวใจ ภาพรวมจังหวัดมี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แนวโน้มลดลงมาก  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โดยในปีนี้พบ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อัตราป่วยตาย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สูงสุดที่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อำเภอเมืองตาก / บ้านตาก / อุ้มผาง / ท่าสองยาง 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ความ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ท้าทาย  คือ เป้าหมายจะถูกลดลงไปทุกปี โดยปี </a:t>
            </a:r>
            <a:r>
              <a:rPr lang="en-US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2560  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กำหนดให้ไม่เกิน 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24.36 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ต่อแสนประชากร  และ 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23.33  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ต่อแสนประชากรในปี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2562  </a:t>
            </a:r>
            <a:endParaRPr lang="th-TH" sz="3200" b="1" dirty="0"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705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52438"/>
            <a:ext cx="794385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4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อัตราตายต่อแสน </a:t>
            </a:r>
            <a:r>
              <a:rPr lang="th-TH" sz="3600" b="1" dirty="0" err="1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ปชก</a:t>
            </a:r>
            <a:r>
              <a:rPr lang="th-TH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.ของผู้ป่วยโรคหลอดเลือดสมอง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36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3371418750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470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71438" y="1530350"/>
          <a:ext cx="9001128" cy="4522788"/>
        </p:xfrm>
        <a:graphic>
          <a:graphicData uri="http://schemas.openxmlformats.org/drawingml/2006/table">
            <a:tbl>
              <a:tblPr/>
              <a:tblGrid>
                <a:gridCol w="971309"/>
                <a:gridCol w="1007882"/>
                <a:gridCol w="1007882"/>
                <a:gridCol w="875555"/>
                <a:gridCol w="875555"/>
                <a:gridCol w="875555"/>
                <a:gridCol w="695538"/>
                <a:gridCol w="695538"/>
                <a:gridCol w="695538"/>
                <a:gridCol w="695538"/>
                <a:gridCol w="605238"/>
              </a:tblGrid>
              <a:tr h="6309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จังหวัด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อัตราตาย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2555 baseline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</a:t>
                      </a:r>
                      <a:endParaRPr lang="en-US" sz="1400" b="1" dirty="0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ตาย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2556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อัตราตาย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อัตราตาย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 </a:t>
                      </a: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อัตราตาย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400" b="1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ตค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.-</a:t>
                      </a:r>
                      <a:r>
                        <a:rPr lang="th-TH" sz="1400" b="1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มิย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.59</a:t>
                      </a: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เป้าหมายตามเกณฑ์                                 (ลดลงร้อยละ10ในระยะ5 ปี)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309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2558 </a:t>
                      </a: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2559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2560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ปี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2561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2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ปี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2562 </a:t>
                      </a:r>
                      <a:r>
                        <a:rPr lang="th-TH" sz="12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endParaRPr lang="en-US" sz="12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อุตรดิตถ์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40.33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32.96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34.73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35.16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18.85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39.52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38.72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37.91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37.10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36.30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พิษณุโลก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30.13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28.41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31.13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37.08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18.29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29.53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28.92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28.32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27.72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27.12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ตาก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25.92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21.64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23.32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11.24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25.40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24.88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24.36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23.85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23.33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สุโขทัย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20.06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21.90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25.89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23.23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10.76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19.66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19.26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18.86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18.46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18.05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เพชรบูรณ์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17.13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22.53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23.62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27.84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18.16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16.79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16.44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16.10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15.76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15.42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9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เขต </a:t>
                      </a: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25.37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25.48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27.06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29.61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13.66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24.86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24.36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23.85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23.34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22.83</a:t>
                      </a: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99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ประเทศ</a:t>
                      </a:r>
                      <a:endParaRPr lang="en-US" sz="1400" b="1" dirty="0"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65412" marR="654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26.91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27.83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29.13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14.37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22.98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22.51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22.04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21.57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21.11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รอง 2"/>
          <p:cNvSpPr txBox="1">
            <a:spLocks/>
          </p:cNvSpPr>
          <p:nvPr/>
        </p:nvSpPr>
        <p:spPr bwMode="auto">
          <a:xfrm>
            <a:off x="593725" y="481013"/>
            <a:ext cx="7815263" cy="571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indent="-742950" algn="ctr">
              <a:spcBef>
                <a:spcPct val="20000"/>
              </a:spcBef>
              <a:defRPr/>
            </a:pPr>
            <a:r>
              <a:rPr lang="th-TH" sz="22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ผลลัพธ์การลดอัตราตายด้วยโรคหลอดเลือดหัวใจเปรียบเทียบกับเป้าหมายลดโรค</a:t>
            </a:r>
            <a:endParaRPr lang="th-TH" sz="22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Oval 12"/>
          <p:cNvSpPr/>
          <p:nvPr/>
        </p:nvSpPr>
        <p:spPr>
          <a:xfrm>
            <a:off x="1006475" y="4587875"/>
            <a:ext cx="3743325" cy="487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2"/>
          <p:cNvSpPr/>
          <p:nvPr/>
        </p:nvSpPr>
        <p:spPr>
          <a:xfrm>
            <a:off x="6275388" y="2682875"/>
            <a:ext cx="971550" cy="29257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2"/>
          <p:cNvSpPr/>
          <p:nvPr/>
        </p:nvSpPr>
        <p:spPr>
          <a:xfrm>
            <a:off x="1120775" y="3200400"/>
            <a:ext cx="3635375" cy="487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12"/>
          <p:cNvSpPr/>
          <p:nvPr/>
        </p:nvSpPr>
        <p:spPr>
          <a:xfrm>
            <a:off x="993775" y="5075238"/>
            <a:ext cx="3743325" cy="487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8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อัตราตายต่อแสน </a:t>
            </a:r>
            <a:r>
              <a:rPr lang="th-TH" sz="3600" b="1" dirty="0" err="1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ปชก</a:t>
            </a:r>
            <a:r>
              <a:rPr lang="th-TH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.ของผู้ป่วยโรคหลอดเลือดหัวใจ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36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3448460341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266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99592" y="18864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b="1" dirty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5</a:t>
            </a:r>
            <a:r>
              <a:rPr lang="en-US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. </a:t>
            </a:r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กลุ่มผู้สูงอายุและผู้พิการ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006" y="1521267"/>
            <a:ext cx="8572772" cy="403187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ร้อยละของผู้สูงอายุที่ต้องการความช่วยเหลือในการดำเนินกิจวัตรพื้นฐานฯ  ภาพรวมจังหวัดและรายอำเภอไม่เกินเกณฑ์กำหนด  พบร้อยละความต้องการฯ สูงสุดที่ อ.อุ้มผาง /แม่ระมาด/ สามเงา /วังเจ้า  ทั้งนี้  ความครอบคลุมในการคัดกรองผู้สูงอายุ ในภาพรวมจังหวัดเกินเกณฑ์  โดยแต่ละอำเภอมากกว่าร้อยละ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80  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ยกเว้น  อ.วังเจ้า  ที่ยังคัดกรองได้ร้อยละ 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75.66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ควรพิจารณาด้านกระบวนการให้การดูแลในระยะยาว  โดยผสานความร่วมมือจากเครือข่าย  และระบบการดูแลในชุมชน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</a:t>
            </a:r>
            <a:endParaRPr lang="th-TH" sz="3200" b="1" dirty="0" smtClean="0"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694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ร้อยละของผู้สูงอายุที่ต้องการความช่วยเหลือ</a:t>
            </a:r>
          </a:p>
          <a:p>
            <a:r>
              <a:rPr lang="th-TH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ด้านกิจวัตรพื้นฐานฯ </a:t>
            </a:r>
            <a:r>
              <a:rPr lang="en-US" sz="36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sz="36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4012634270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21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ร้อยละของผู้สูงอายุที่ได้รับการคัดกรอง </a:t>
            </a:r>
            <a:r>
              <a:rPr lang="en-US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3245481159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276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006" y="1521267"/>
            <a:ext cx="8572772" cy="353943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ด้านการเข้าถึงบริการของผู้พิการ  ในภาพรวมจังหวัด  ผู้พิการ</a:t>
            </a:r>
            <a:r>
              <a:rPr lang="th-TH" sz="3200" b="1" dirty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ยังไม่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สามารถเข้าถึงบริการได้ครอบคลุมตามเกณฑ์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โดยส่วนใหญ่เข้าถึงบริการ  ด้านสติปัญญา  ด้านจิตใจ  ด้านการเรียนรู้  ตามลำดับ</a:t>
            </a:r>
            <a:endParaRPr lang="en-US" sz="3200" b="1" dirty="0" smtClean="0">
              <a:solidFill>
                <a:srgbClr val="FF0000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อำเภอที่ผู้พิการยังเข้าถึงบริการภาพรวมได้น้อยที่สุด  คือ  ท่าสองยาง  วังเจ้า  เมืองตาก  ตามลำดับ  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มากที่สุด คือ อุ้มผาง  แม่สอด  สามเงา  ตามลำดับ</a:t>
            </a:r>
          </a:p>
        </p:txBody>
      </p:sp>
    </p:spTree>
    <p:extLst>
      <p:ext uri="{BB962C8B-B14F-4D97-AF65-F5344CB8AC3E}">
        <p14:creationId xmlns:p14="http://schemas.microsoft.com/office/powerpoint/2010/main" val="30552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708" y="2060848"/>
            <a:ext cx="8572772" cy="10772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แนวโน้มหญิงตั้งครรภ์มีภาวะโลหิตจางเพิ่มขึ้นทุกปี  โดย </a:t>
            </a:r>
            <a:r>
              <a:rPr lang="en-US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3</a:t>
            </a:r>
            <a:r>
              <a:rPr lang="th-TH" sz="3200" b="1" dirty="0" smtClean="0"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ลำดับแรกที่มีอัตราสูง คือ อ.วังเจ้า / ท่าสองยาง / เมืองตาก ตามลำดับ</a:t>
            </a:r>
          </a:p>
        </p:txBody>
      </p:sp>
    </p:spTree>
    <p:extLst>
      <p:ext uri="{BB962C8B-B14F-4D97-AF65-F5344CB8AC3E}">
        <p14:creationId xmlns:p14="http://schemas.microsoft.com/office/powerpoint/2010/main" val="116892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ร้อยละการเข้าถึงบริการสุขภาพของผู้พิการ</a:t>
            </a:r>
            <a:r>
              <a:rPr lang="en-US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4233106009"/>
              </p:ext>
            </p:extLst>
          </p:nvPr>
        </p:nvGraphicFramePr>
        <p:xfrm>
          <a:off x="179512" y="1297801"/>
          <a:ext cx="874846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976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79512" y="188640"/>
            <a:ext cx="8784976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ร้อยละการเข้าถึงบริการสุขภาพของผู้พิการ</a:t>
            </a:r>
            <a:r>
              <a:rPr lang="en-US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(2559)</a:t>
            </a:r>
            <a:endParaRPr lang="th-TH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1939156897"/>
              </p:ext>
            </p:extLst>
          </p:nvPr>
        </p:nvGraphicFramePr>
        <p:xfrm>
          <a:off x="197768" y="1331640"/>
          <a:ext cx="874846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257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813" y="1268760"/>
            <a:ext cx="8572772" cy="501675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อายุขัยเฉลี่ยเมื่อแรกเกิด ของชายและหญิง จ.ตาก เพิ่มขึ้น  สอดคล้องกับกับแนวโน้มการเปลี่ยนแปลงประชากรไปสู่สังคม ผู้สูงอายุ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ความครอบคลุมบริการที่จำเป็นในกลุ่มแม่และเด็ก  มีความสำคัญ  ที่จะส่งผลต่อสุขภาพแม่และเด็ก ในอนาคต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ในกลุ่มเด็กวัยเรียน  ปัญหาอ้วน เริ่มปรากฏชัดเจนขึ้น  รวมทั้งประเด็นเกี่ยวกับ ระดับสติปัญญา </a:t>
            </a:r>
            <a:r>
              <a:rPr lang="en-US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IQ    EQ 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การท้องซ้ำในวัยรุ่น  การดำเนินการร่วมกับเครือข่ายในชุมชนเป็นสิ่งที่จะทำให้เกิดผลสัมฤทธิ์  เนื่องจาก  เป็นประเด็นละเอียดอ่อน และเกิดจากหลายปัจจัย</a:t>
            </a:r>
            <a:endParaRPr lang="th-TH" sz="3200" b="1" dirty="0">
              <a:solidFill>
                <a:srgbClr val="2C2C2C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91294" y="27693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ประเด็นโดยสรุป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24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813" y="1268760"/>
            <a:ext cx="8572772" cy="30469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กลุ่มวัยทำงาน ปัญหามาก  ภาพรวมยังพบว่าสาเหตุป่วยและตายในกลุ่มนี้  ยังเป็น  </a:t>
            </a:r>
            <a:r>
              <a:rPr lang="en-US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NCD  </a:t>
            </a: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และ อุบัติเหตุ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กลุ่มสูงอายุพบมีกลุ่มที่ต้องการความช่วยเหลือด้านกิจวัตรพื้นฐาน ฯ  อยู่มาก  การวางระบบการดูแลในชุมชน  มีความสำคัญ สำหรับอนาคตข้างหน้า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srgbClr val="2C2C2C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กลุ่มผู้พิการยังเข้าถึงบริการได้น้อย</a:t>
            </a:r>
            <a:endParaRPr lang="th-TH" sz="3200" b="1" dirty="0">
              <a:solidFill>
                <a:srgbClr val="2C2C2C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anose="02000506000000020004" pitchFamily="2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91294" y="27693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ko-KR" sz="54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ประเด็นโดยสรุป</a:t>
            </a:r>
            <a:endParaRPr lang="th-TH" sz="54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14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125413" y="-26988"/>
            <a:ext cx="88931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ภาวะซีดในหญิงตั้งครรภ์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จังหวัดในเขต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ปีงบประมาณ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2552-2559 </a:t>
            </a: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887538" y="692150"/>
            <a:ext cx="568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ปี </a:t>
            </a:r>
            <a:r>
              <a:rPr lang="en-US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2552 – 2558 </a:t>
            </a:r>
            <a:r>
              <a:rPr lang="th-TH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เป้าหมาย </a:t>
            </a:r>
            <a:r>
              <a:rPr lang="en-US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:  </a:t>
            </a:r>
            <a:r>
              <a:rPr lang="th-TH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ไม่เกินร้อยละ </a:t>
            </a:r>
            <a:r>
              <a:rPr lang="en-US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10</a:t>
            </a:r>
            <a:endParaRPr lang="th-TH" altLang="th-TH" sz="1800" b="1">
              <a:solidFill>
                <a:prstClr val="black"/>
              </a:solidFill>
              <a:cs typeface="Tahoma" panose="020B0604030504040204" pitchFamily="34" charset="0"/>
            </a:endParaRPr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1547813" y="981075"/>
            <a:ext cx="7056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ปี </a:t>
            </a:r>
            <a:r>
              <a:rPr lang="en-US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2559 </a:t>
            </a:r>
            <a:r>
              <a:rPr lang="th-TH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สำนักโภชนาการ  กำหนดเป้าหมาย </a:t>
            </a:r>
            <a:r>
              <a:rPr lang="en-US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:  </a:t>
            </a:r>
            <a:r>
              <a:rPr lang="th-TH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ไม่เกินร้อยละ </a:t>
            </a:r>
            <a:r>
              <a:rPr lang="en-US" altLang="th-TH" sz="1800" b="1">
                <a:solidFill>
                  <a:prstClr val="black"/>
                </a:solidFill>
                <a:cs typeface="Tahoma" panose="020B0604030504040204" pitchFamily="34" charset="0"/>
              </a:rPr>
              <a:t>20</a:t>
            </a:r>
            <a:endParaRPr lang="th-TH" altLang="th-TH" sz="1800" b="1">
              <a:solidFill>
                <a:prstClr val="black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7" name="แผนภูมิ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2108106"/>
              </p:ext>
            </p:extLst>
          </p:nvPr>
        </p:nvGraphicFramePr>
        <p:xfrm>
          <a:off x="539552" y="1363958"/>
          <a:ext cx="8261370" cy="5134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ตัวเชื่อมต่อตรง 8"/>
          <p:cNvCxnSpPr/>
          <p:nvPr/>
        </p:nvCxnSpPr>
        <p:spPr>
          <a:xfrm>
            <a:off x="1547813" y="3573463"/>
            <a:ext cx="7056437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>
            <a:off x="1619250" y="2205038"/>
            <a:ext cx="7056438" cy="0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TextBox 10"/>
          <p:cNvSpPr txBox="1">
            <a:spLocks noChangeArrowheads="1"/>
          </p:cNvSpPr>
          <p:nvPr/>
        </p:nvSpPr>
        <p:spPr bwMode="auto">
          <a:xfrm>
            <a:off x="1871663" y="6443663"/>
            <a:ext cx="568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1800">
                <a:solidFill>
                  <a:prstClr val="black"/>
                </a:solidFill>
                <a:cs typeface="Tahoma" panose="020B0604030504040204" pitchFamily="34" charset="0"/>
              </a:rPr>
              <a:t>ที่มา </a:t>
            </a:r>
            <a:r>
              <a:rPr lang="en-US" altLang="th-TH" sz="1800">
                <a:solidFill>
                  <a:prstClr val="black"/>
                </a:solidFill>
                <a:cs typeface="Tahoma" panose="020B0604030504040204" pitchFamily="34" charset="0"/>
              </a:rPr>
              <a:t>:</a:t>
            </a:r>
            <a:r>
              <a:rPr lang="th-TH" altLang="th-TH" sz="1800">
                <a:solidFill>
                  <a:prstClr val="black"/>
                </a:solidFill>
                <a:cs typeface="Tahoma" panose="020B0604030504040204" pitchFamily="34" charset="0"/>
              </a:rPr>
              <a:t> สำนักงานสาธารณสุขจังหวัด</a:t>
            </a:r>
          </a:p>
        </p:txBody>
      </p:sp>
    </p:spTree>
    <p:extLst>
      <p:ext uri="{BB962C8B-B14F-4D97-AF65-F5344CB8AC3E}">
        <p14:creationId xmlns:p14="http://schemas.microsoft.com/office/powerpoint/2010/main" val="7689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อัตราของหญิงตั้งครรภ์ที่มีภาวะโลหิตจาง</a:t>
            </a:r>
            <a:r>
              <a:rPr lang="en-US" sz="4000" b="1" dirty="0" smtClean="0">
                <a:solidFill>
                  <a:srgbClr val="FFFF00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50800" dist="50800" dir="5400000" algn="ctr" rotWithShape="0">
                    <a:srgbClr val="002060"/>
                  </a:outerShdw>
                </a:effectLst>
                <a:latin typeface="TH Niramit AS" panose="02000506000000020004" pitchFamily="2" charset="-34"/>
                <a:ea typeface="Gulim" pitchFamily="34" charset="-127"/>
                <a:cs typeface="TH Niramit AS" panose="02000506000000020004" pitchFamily="2" charset="-34"/>
              </a:rPr>
              <a:t> (2559)</a:t>
            </a:r>
            <a:endParaRPr lang="th-TH" sz="4000" dirty="0">
              <a:solidFill>
                <a:srgbClr val="FFFF00"/>
              </a:solidFill>
              <a:effectLst>
                <a:glow rad="139700">
                  <a:srgbClr val="002060">
                    <a:alpha val="40000"/>
                  </a:srgbClr>
                </a:glow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val="2961948846"/>
              </p:ext>
            </p:extLst>
          </p:nvPr>
        </p:nvGraphicFramePr>
        <p:xfrm>
          <a:off x="395536" y="1340768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253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7867" y="2420888"/>
            <a:ext cx="8572772" cy="10772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แนวโน้ม</a:t>
            </a:r>
            <a:r>
              <a:rPr lang="th-TH" sz="3200" b="1" dirty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หญิง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ตั้งครรภ์ฝากครรภ์ก่อน </a:t>
            </a:r>
            <a:r>
              <a:rPr lang="en-US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12 </a:t>
            </a:r>
            <a:r>
              <a:rPr lang="en-US" sz="3200" b="1" dirty="0" err="1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Wks</a:t>
            </a:r>
            <a:r>
              <a:rPr lang="en-US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ครอบคลุมมากขึ้น  โดยข้อมูลในปี </a:t>
            </a:r>
            <a:r>
              <a:rPr lang="en-US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2559 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ครึ่งหนึ่งของอำเภอทั้งหมดผ่านเกณฑ์</a:t>
            </a:r>
            <a:r>
              <a:rPr lang="en-US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</a:t>
            </a:r>
            <a:r>
              <a:rPr lang="th-TH" sz="3200" b="1" dirty="0" smtClean="0">
                <a:solidFill>
                  <a:prstClr val="black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anose="02000506000000020004" pitchFamily="2" charset="-34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6599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" id="{98DFF888-2449-4D28-977C-6306C017633E}" vid="{9792607F-9579-4224-82FF-9C88C3E1E53D}"/>
    </a:ext>
  </a:extLst>
</a:theme>
</file>

<file path=ppt/theme/theme13.xml><?xml version="1.0" encoding="utf-8"?>
<a:theme xmlns:a="http://schemas.openxmlformats.org/drawingml/2006/main" name="7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กำหนดเอง 1">
      <a:majorFont>
        <a:latin typeface="TH SarabunPSK"/>
        <a:ea typeface=""/>
        <a:cs typeface="TH SarabunPSK"/>
      </a:majorFont>
      <a:minorFont>
        <a:latin typeface="TH SarabunPSK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กำหนดเอง 1">
      <a:majorFont>
        <a:latin typeface="TH SarabunPSK"/>
        <a:ea typeface=""/>
        <a:cs typeface="TH SarabunPSK"/>
      </a:majorFont>
      <a:minorFont>
        <a:latin typeface="TH SarabunPSK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8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_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กำหนดเอง 1">
      <a:majorFont>
        <a:latin typeface="TH SarabunPSK"/>
        <a:ea typeface=""/>
        <a:cs typeface="TH SarabunPSK"/>
      </a:majorFont>
      <a:minorFont>
        <a:latin typeface="TH SarabunPSK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powerpoint-templates-08">
  <a:themeElements>
    <a:clrScheme name="223tgp_edu_light 3">
      <a:dk1>
        <a:srgbClr val="000000"/>
      </a:dk1>
      <a:lt1>
        <a:srgbClr val="FFFFFF"/>
      </a:lt1>
      <a:dk2>
        <a:srgbClr val="7A4832"/>
      </a:dk2>
      <a:lt2>
        <a:srgbClr val="DDDDDD"/>
      </a:lt2>
      <a:accent1>
        <a:srgbClr val="A18537"/>
      </a:accent1>
      <a:accent2>
        <a:srgbClr val="518D47"/>
      </a:accent2>
      <a:accent3>
        <a:srgbClr val="FFFFFF"/>
      </a:accent3>
      <a:accent4>
        <a:srgbClr val="000000"/>
      </a:accent4>
      <a:accent5>
        <a:srgbClr val="CDC2AE"/>
      </a:accent5>
      <a:accent6>
        <a:srgbClr val="497F3F"/>
      </a:accent6>
      <a:hlink>
        <a:srgbClr val="844B91"/>
      </a:hlink>
      <a:folHlink>
        <a:srgbClr val="90A8B0"/>
      </a:folHlink>
    </a:clrScheme>
    <a:fontScheme name="223tgp_edu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23tgp_edu_light 1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99A75F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3tgp_edu_light 2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3tgp_edu_light 3">
        <a:dk1>
          <a:srgbClr val="000000"/>
        </a:dk1>
        <a:lt1>
          <a:srgbClr val="FFFFFF"/>
        </a:lt1>
        <a:dk2>
          <a:srgbClr val="7A4832"/>
        </a:dk2>
        <a:lt2>
          <a:srgbClr val="DDDDDD"/>
        </a:lt2>
        <a:accent1>
          <a:srgbClr val="A18537"/>
        </a:accent1>
        <a:accent2>
          <a:srgbClr val="518D47"/>
        </a:accent2>
        <a:accent3>
          <a:srgbClr val="FFFFFF"/>
        </a:accent3>
        <a:accent4>
          <a:srgbClr val="000000"/>
        </a:accent4>
        <a:accent5>
          <a:srgbClr val="CDC2AE"/>
        </a:accent5>
        <a:accent6>
          <a:srgbClr val="497F3F"/>
        </a:accent6>
        <a:hlink>
          <a:srgbClr val="844B91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" id="{98DFF888-2449-4D28-977C-6306C017633E}" vid="{9792607F-9579-4224-82FF-9C88C3E1E53D}"/>
    </a:ext>
  </a:extLst>
</a:theme>
</file>

<file path=ppt/theme/theme5.xml><?xml version="1.0" encoding="utf-8"?>
<a:theme xmlns:a="http://schemas.openxmlformats.org/drawingml/2006/main" name="2_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" id="{98DFF888-2449-4D28-977C-6306C017633E}" vid="{9792607F-9579-4224-82FF-9C88C3E1E53D}"/>
    </a:ext>
  </a:extLst>
</a:theme>
</file>

<file path=ppt/theme/theme6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" id="{98DFF888-2449-4D28-977C-6306C017633E}" vid="{9792607F-9579-4224-82FF-9C88C3E1E53D}"/>
    </a:ext>
  </a:extLst>
</a:theme>
</file>

<file path=ppt/theme/theme8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เฉลียง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รูปคลื่น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รูปคลื่น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รูปคลื่น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รูปคลื่น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รูปคลื่น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รูปคลื่น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กำหนดเอง 1">
    <a:majorFont>
      <a:latin typeface="TH SarabunPSK"/>
      <a:ea typeface=""/>
      <a:cs typeface="TH SarabunPSK"/>
    </a:majorFont>
    <a:minorFont>
      <a:latin typeface="TH SarabunPSK"/>
      <a:ea typeface=""/>
      <a:cs typeface="TH SarabunPSK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กำหนดเอง 1">
    <a:majorFont>
      <a:latin typeface="TH SarabunPSK"/>
      <a:ea typeface=""/>
      <a:cs typeface="TH SarabunPSK"/>
    </a:majorFont>
    <a:minorFont>
      <a:latin typeface="TH SarabunPSK"/>
      <a:ea typeface=""/>
      <a:cs typeface="TH SarabunPSK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1371</TotalTime>
  <Words>3233</Words>
  <Application>Microsoft Office PowerPoint</Application>
  <PresentationFormat>นำเสนอทางหน้าจอ (4:3)</PresentationFormat>
  <Paragraphs>611</Paragraphs>
  <Slides>63</Slides>
  <Notes>9</Notes>
  <HiddenSlides>1</HiddenSlides>
  <MMClips>0</MMClips>
  <ScaleCrop>false</ScaleCrop>
  <HeadingPairs>
    <vt:vector size="4" baseType="variant">
      <vt:variant>
        <vt:lpstr>ชุดรูปแบบ</vt:lpstr>
      </vt:variant>
      <vt:variant>
        <vt:i4>18</vt:i4>
      </vt:variant>
      <vt:variant>
        <vt:lpstr>ชื่อเรื่องภาพนิ่ง</vt:lpstr>
      </vt:variant>
      <vt:variant>
        <vt:i4>63</vt:i4>
      </vt:variant>
    </vt:vector>
  </HeadingPairs>
  <TitlesOfParts>
    <vt:vector size="81" baseType="lpstr">
      <vt:lpstr>ชุดรูปแบบของ Office</vt:lpstr>
      <vt:lpstr>เฉลียง</vt:lpstr>
      <vt:lpstr>1_ชุดรูปแบบของ Office</vt:lpstr>
      <vt:lpstr>1_Banded</vt:lpstr>
      <vt:lpstr>2_Banded</vt:lpstr>
      <vt:lpstr>2_ชุดรูปแบบของ Office</vt:lpstr>
      <vt:lpstr>3_Banded</vt:lpstr>
      <vt:lpstr>3_ชุดรูปแบบของ Office</vt:lpstr>
      <vt:lpstr>4_ชุดรูปแบบของ Office</vt:lpstr>
      <vt:lpstr>5_ชุดรูปแบบของ Office</vt:lpstr>
      <vt:lpstr>6_ชุดรูปแบบของ Office</vt:lpstr>
      <vt:lpstr>Banded</vt:lpstr>
      <vt:lpstr>7_ชุดรูปแบบของ Office</vt:lpstr>
      <vt:lpstr>4</vt:lpstr>
      <vt:lpstr>1_4</vt:lpstr>
      <vt:lpstr>8_ชุดรูปแบบของ Office</vt:lpstr>
      <vt:lpstr>2_4</vt:lpstr>
      <vt:lpstr>powerpoint-templates-08</vt:lpstr>
      <vt:lpstr>งานนำเสนอ PowerPoint</vt:lpstr>
      <vt:lpstr>อายุคาดเฉลี่ยเมื่อแรกเกิดของคนตาก</vt:lpstr>
      <vt:lpstr>งานนำเสนอ PowerPoint</vt:lpstr>
      <vt:lpstr>อัตรามารดาตาย/ทารกตาย</vt:lpstr>
      <vt:lpstr>งานนำเสนอ PowerPoint</vt:lpstr>
      <vt:lpstr>งานนำเสนอ PowerPoint</vt:lpstr>
      <vt:lpstr>งานนำเสนอ PowerPoint</vt:lpstr>
      <vt:lpstr>อัตราของหญิงตั้งครรภ์ที่มีภาวะโลหิตจาง (2559)</vt:lpstr>
      <vt:lpstr>งานนำเสนอ PowerPoint</vt:lpstr>
      <vt:lpstr>งานนำเสนอ PowerPoint</vt:lpstr>
      <vt:lpstr>ฝากครรภ์ครั้งแรกอายุ &lt; 12 Wks. (2559)</vt:lpstr>
      <vt:lpstr>งานนำเสนอ PowerPoint</vt:lpstr>
      <vt:lpstr>ฝากครรภ์ครบ 5 ครั้ง (2559)</vt:lpstr>
      <vt:lpstr>งานนำเสนอ PowerPoint</vt:lpstr>
      <vt:lpstr>Low Birth Weight </vt:lpstr>
      <vt:lpstr>งานนำเสนอ PowerPoint</vt:lpstr>
      <vt:lpstr>ร้อยละของเด็ก 0-5 ปี มีพัฒนาการสมวัย (2559)</vt:lpstr>
      <vt:lpstr>พัฒนาการสมวัย (ช่วงรณรงค์ 4-8 ก.ค.59)</vt:lpstr>
      <vt:lpstr>งานนำเสนอ PowerPoint</vt:lpstr>
      <vt:lpstr>งานนำเสนอ PowerPoint</vt:lpstr>
      <vt:lpstr>ร้อยละของเด็กนักเรียนมีภาวะเริ่มอ้วนและอ้วน (2559)</vt:lpstr>
      <vt:lpstr>งานนำเสนอ PowerPoint</vt:lpstr>
      <vt:lpstr> ระดับสติปัญญาเฉลี่ยเด็กชั้นประถมศึกษาปีที่ 1 ปี 2559 เขตสุขภาพที่ 2  </vt:lpstr>
      <vt:lpstr>ระดับสติปัญญาเฉลี่ยเด็กชั้นประถมศึกษาปีที่ 1 ปี 2559  เปรียบเทียบกับปี 2554 รายจังหวัด</vt:lpstr>
      <vt:lpstr>งานนำเสนอ PowerPoint</vt:lpstr>
      <vt:lpstr>สภาวะโรคฟันผุเด็กอายุ 3 ปีในเขตสุขภาพที่ 2 จำแนกรายจังหวัด   ประจำปี 2555 – 2558 </vt:lpstr>
      <vt:lpstr>งานนำเสนอ PowerPoint</vt:lpstr>
      <vt:lpstr>งานนำเสนอ PowerPoint</vt:lpstr>
      <vt:lpstr>งานนำเสนอ PowerPoint</vt:lpstr>
      <vt:lpstr>อัตราการคลอดบุตรของมารดาอายุ 15-19 ปี ต่อประชากรหญิงอายุ 15-19 ปีพันคน (เป้าหมาย ไม่เกิน 50) ใน 5 จังหวัดในเขต  ปี 2554-2557</vt:lpstr>
      <vt:lpstr>งานนำเสนอ PowerPoint</vt:lpstr>
      <vt:lpstr>ร้อยละการตั้งครรภ์ซ้ำในวัยรุ่นอายุ ๑๕-๑๙ ปี  (ไม่เกินร้อยละ ๑๐)</vt:lpstr>
      <vt:lpstr>งานนำเสนอ PowerPoint</vt:lpstr>
      <vt:lpstr>ร้อยละของหญิงอายุน้อยกว่า ๒๐ ปี หลังคลอดหรือหลังแท้งที่คุมกำเนิดได้รับการคุมกำเนิดด้วยวิธีกึ่งถาวร  (เป้าหมาย ไม่น้อยกว่า ร้อยละ๘๐)</vt:lpstr>
      <vt:lpstr>งานนำเสนอ PowerPoint</vt:lpstr>
      <vt:lpstr>อัตราการเสียชีวิตจากการจราจรทางถนน  เขตสุขภาพที่ 2 ปี พ.ศ. 2554-2558    </vt:lpstr>
      <vt:lpstr>งานนำเสนอ PowerPoint</vt:lpstr>
      <vt:lpstr>เป้าหมายของประเทศ/เขต/จังหวัด</vt:lpstr>
      <vt:lpstr>งานนำเสนอ PowerPoint</vt:lpstr>
      <vt:lpstr>สัดส่วนสาเหตุการตายเปรียบเทียบ ปี 2557-2559</vt:lpstr>
      <vt:lpstr>สาเหตุการตาย ปี 2559 (ถึง มิ.ย.59)</vt:lpstr>
      <vt:lpstr>สาเหตุการตายแยกกลุ่มอายุ</vt:lpstr>
      <vt:lpstr>สาเหตุป่วยผู้ป่วยในเปรียบเทียบ ปี 2557-2559</vt:lpstr>
      <vt:lpstr>สาเหตุป่วยผู้ป่วยนอกเปรียบเทียบ ปี 2556-2559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xxxxx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xxx</dc:creator>
  <cp:lastModifiedBy>Usersssssss</cp:lastModifiedBy>
  <cp:revision>142</cp:revision>
  <dcterms:created xsi:type="dcterms:W3CDTF">2016-08-06T18:27:14Z</dcterms:created>
  <dcterms:modified xsi:type="dcterms:W3CDTF">2016-08-08T01:03:02Z</dcterms:modified>
</cp:coreProperties>
</file>