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33" r:id="rId1"/>
  </p:sldMasterIdLst>
  <p:notesMasterIdLst>
    <p:notesMasterId r:id="rId15"/>
  </p:notesMasterIdLst>
  <p:sldIdLst>
    <p:sldId id="275" r:id="rId2"/>
    <p:sldId id="258" r:id="rId3"/>
    <p:sldId id="278" r:id="rId4"/>
    <p:sldId id="284" r:id="rId5"/>
    <p:sldId id="285" r:id="rId6"/>
    <p:sldId id="263" r:id="rId7"/>
    <p:sldId id="279" r:id="rId8"/>
    <p:sldId id="260" r:id="rId9"/>
    <p:sldId id="268" r:id="rId10"/>
    <p:sldId id="277" r:id="rId11"/>
    <p:sldId id="272" r:id="rId12"/>
    <p:sldId id="273" r:id="rId13"/>
    <p:sldId id="28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FF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ปริมาณขยะมูลฝอย (ตัน/ปี)</c:v>
                </c:pt>
              </c:strCache>
            </c:strRef>
          </c:tx>
          <c:spPr>
            <a:ln w="38100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836755398254577E-2"/>
                  <c:y val="-4.23393304887168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1295811669222197E-2"/>
                  <c:y val="-2.5579553952403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7306579356936702E-3"/>
                  <c:y val="3.02863678353055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1083455344070817E-3"/>
                  <c:y val="1.35265912989926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8572532020613142E-2"/>
                  <c:y val="-3.11661461311749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6589156223701515E-3"/>
                  <c:y val="1.91131834777636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0791206004081116E-3"/>
                  <c:y val="2.1906479567149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5.978775896058381E-2"/>
                  <c:y val="-3.11661461311749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5.978775896058381E-2"/>
                  <c:y val="-2.83728500417894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6.8572532020613086E-2"/>
                  <c:y val="-4.23393304887168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ngsana New" panose="02020603050405020304" pitchFamily="18" charset="-34"/>
                    <a:ea typeface="+mn-ea"/>
                    <a:cs typeface="Angsana New" panose="02020603050405020304" pitchFamily="18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Sheet2!$A$2:$A$11</c:f>
              <c:numCache>
                <c:formatCode>General</c:formatCode>
                <c:ptCount val="10"/>
                <c:pt idx="0">
                  <c:v>2558</c:v>
                </c:pt>
                <c:pt idx="1">
                  <c:v>2559</c:v>
                </c:pt>
                <c:pt idx="2">
                  <c:v>2560</c:v>
                </c:pt>
                <c:pt idx="3">
                  <c:v>2561</c:v>
                </c:pt>
                <c:pt idx="4">
                  <c:v>2562</c:v>
                </c:pt>
                <c:pt idx="5">
                  <c:v>2563</c:v>
                </c:pt>
                <c:pt idx="6">
                  <c:v>2564</c:v>
                </c:pt>
                <c:pt idx="7">
                  <c:v>2565</c:v>
                </c:pt>
                <c:pt idx="8">
                  <c:v>2566</c:v>
                </c:pt>
                <c:pt idx="9">
                  <c:v>2567</c:v>
                </c:pt>
              </c:numCache>
            </c:numRef>
          </c:xVal>
          <c:yVal>
            <c:numRef>
              <c:f>Sheet2!$B$2:$B$11</c:f>
              <c:numCache>
                <c:formatCode>General</c:formatCode>
                <c:ptCount val="10"/>
                <c:pt idx="0">
                  <c:v>82.52</c:v>
                </c:pt>
                <c:pt idx="1">
                  <c:v>87.38</c:v>
                </c:pt>
                <c:pt idx="2">
                  <c:v>92.54</c:v>
                </c:pt>
                <c:pt idx="3">
                  <c:v>98</c:v>
                </c:pt>
                <c:pt idx="4">
                  <c:v>103.78</c:v>
                </c:pt>
                <c:pt idx="5">
                  <c:v>109.9</c:v>
                </c:pt>
                <c:pt idx="6">
                  <c:v>116.39</c:v>
                </c:pt>
                <c:pt idx="7">
                  <c:v>123.26</c:v>
                </c:pt>
                <c:pt idx="8">
                  <c:v>130.53</c:v>
                </c:pt>
                <c:pt idx="9">
                  <c:v>138.22999999999999</c:v>
                </c:pt>
              </c:numCache>
            </c:numRef>
          </c:y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328748216"/>
        <c:axId val="328748608"/>
      </c:scatterChart>
      <c:valAx>
        <c:axId val="328748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 sz="2000" dirty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ปี พ.ศ.</a:t>
                </a:r>
              </a:p>
            </c:rich>
          </c:tx>
          <c:layout>
            <c:manualLayout>
              <c:xMode val="edge"/>
              <c:yMode val="edge"/>
              <c:x val="0.41394519316125017"/>
              <c:y val="0.904972067039106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th-TH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th-TH"/>
          </a:p>
        </c:txPr>
        <c:crossAx val="328748608"/>
        <c:crosses val="autoZero"/>
        <c:crossBetween val="midCat"/>
      </c:valAx>
      <c:valAx>
        <c:axId val="328748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 sz="2000" dirty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ปริมาณขยะ</a:t>
                </a:r>
                <a:r>
                  <a:rPr lang="th-TH" sz="2000" baseline="0" dirty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มูลฝอย (ตัน/ปี)</a:t>
                </a:r>
                <a:endParaRPr lang="th-TH" sz="2000" dirty="0"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th-TH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287482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EC9BE-B703-45D2-8BD2-740C8E88EA52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1A284-8C67-45E1-B36D-463738A9F50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650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42AF2-1E6E-4A29-9F02-608F2CA4C8D0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9379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70D0E-DFFE-401B-B47C-FCC712848F7A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9430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42AF2-1E6E-4A29-9F02-608F2CA4C8D0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1310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42AF2-1E6E-4A29-9F02-608F2CA4C8D0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7355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42AF2-1E6E-4A29-9F02-608F2CA4C8D0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7757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FFEC9-7D57-4079-A068-4C9DA8412AEC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496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1639-B2D6-4652-B8C3-1B4C224A7BAF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61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11280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481075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11511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332066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9557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934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39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80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61B7-6B89-48AB-966F-622E2788EECC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2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82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8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5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7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864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4A90-EB03-42F3-8859-2C2B2724C058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44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8/8/2016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16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690445"/>
              </p:ext>
            </p:extLst>
          </p:nvPr>
        </p:nvGraphicFramePr>
        <p:xfrm>
          <a:off x="330200" y="1494366"/>
          <a:ext cx="1155700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333"/>
                <a:gridCol w="3540560"/>
                <a:gridCol w="41641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ASEAN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Border Health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SEZ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</a:t>
                      </a:r>
                      <a:r>
                        <a:rPr lang="th-TH" sz="2800" b="1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อำเภอ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</a:t>
                      </a:r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อำเภอชายแดน</a:t>
                      </a:r>
                      <a:r>
                        <a:rPr lang="en-US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: </a:t>
                      </a:r>
                      <a:endParaRPr lang="th-TH" sz="2800" b="1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แม่สอด แม่ระมาด ท่าสองยาง 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พบพระ อุ้มผาง</a:t>
                      </a:r>
                      <a:endParaRPr lang="th-TH" sz="28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</a:t>
                      </a:r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อำเภอชายแดน</a:t>
                      </a:r>
                      <a:r>
                        <a:rPr lang="en-US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: </a:t>
                      </a:r>
                      <a:endParaRPr lang="th-TH" sz="2800" b="1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แม่สอด แม่ระมาด พบพระ</a:t>
                      </a:r>
                      <a:endParaRPr lang="th-TH" sz="28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เมืองศูนย์กลางบริการสุขภาพอาเซียน</a:t>
                      </a:r>
                    </a:p>
                    <a:p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การให้บริการแบบเป็นมิตร (</a:t>
                      </a:r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Friendly service) 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แก่ประชากรต่างชาติ</a:t>
                      </a:r>
                    </a:p>
                    <a:p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2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. ระบบข้อมูลสารสนเทศที่ตอบสนองการบริหารจัดการ และการจัดบริการสุขภาพแก่ประชากรต่างชาติ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การควบคุมโรค</a:t>
                      </a:r>
                    </a:p>
                    <a:p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การให้บริการรักษาพยาบาล </a:t>
                      </a:r>
                    </a:p>
                    <a:p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r>
                        <a:rPr lang="th-TH" sz="2800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การส่งเสริมสุขภาพ</a:t>
                      </a:r>
                      <a:endParaRPr lang="th-TH" sz="2800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.ระบบสุขภาพ และการรักษาพยาบาล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ระบบการเฝ้าระวัง ป้องกัน ควบคุมโรค และภัยสุขภาพ</a:t>
                      </a:r>
                    </a:p>
                    <a:p>
                      <a:pPr lv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ควบคุม กำกับ ผลิตภัณฑ์สุขภาพ และบริการสุขภาพภาคเอกชนให้เป็นไปตามกฎหมาย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</a:t>
                      </a:r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อนามัยสิ่งแวดล้อม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457700" y="248059"/>
            <a:ext cx="7072311" cy="10541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th-TH" sz="6000" b="1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งานสาธารณสุขชายแดน</a:t>
            </a:r>
            <a:endParaRPr lang="th-TH" sz="6000" b="1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35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758025" y="725710"/>
            <a:ext cx="4379375" cy="658590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5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 สภาพที่อยู่อาศัยแออัด</a:t>
            </a:r>
            <a:r>
              <a:rPr lang="th-TH" sz="40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endParaRPr lang="th-TH" sz="4000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852612" y="1638300"/>
            <a:ext cx="9539288" cy="2908300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	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ส่งผล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กระทบต่องานด้านสุขาภิบาลของท้องถิ่นต่างๆ โดยเฉพาะ เทศบาลนครแม่สอด และเทศบาลตำบลท่าสายลวด ต้องมีภาระงานเพิ่มมากขึ้นโดยเฉพาะการพัฒนา มาตรฐานตลาดสด ร้านแผงลอย เนื่องจากมีการขยายตัวและเติบโตมากขึ้นทั้งพ่อค้าแม่ค้าจากในท้องถิ่น 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ต่าง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ถิ่น และต่างประเทศเข้ามาลงทุน </a:t>
            </a:r>
            <a:endParaRPr lang="en-US" sz="36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84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13757" y="582588"/>
            <a:ext cx="92597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r">
              <a:lnSpc>
                <a:spcPct val="115000"/>
              </a:lnSpc>
            </a:pPr>
            <a:r>
              <a:rPr lang="en-US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6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.</a:t>
            </a:r>
            <a:r>
              <a:rPr lang="en-US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อุบัติเหตุทางถนน สาธารณภัยและภัยธรรมชาติเพิ่มมากขึ้น</a:t>
            </a:r>
            <a:endParaRPr lang="en-US" sz="4000" dirty="0">
              <a:solidFill>
                <a:srgbClr val="0000CC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36700" y="1774736"/>
            <a:ext cx="96139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600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	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เมื่อ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มีการประกาศเป็นเขตพัฒนาเศรษฐกิจพิเศษจังหวัดตาก ซึ่งมีแผนพัฒนาระยะ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เร่งด่วน เตรียม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ความพร้อมโครงสร้างพื้นฐานด้านคมนาคม 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เพื่อขนส่ง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สินค้าไปประเทศ</a:t>
            </a:r>
            <a:r>
              <a:rPr lang="th-TH" sz="3600" b="1" dirty="0" err="1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เมียน</a:t>
            </a:r>
            <a:r>
              <a:rPr lang="th-TH" sz="3600" b="1" dirty="0" err="1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มา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พบว่า 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จำนวนครั้งการเกิดอุบัติเหตุในเส้นทางสายแม่สอด-ตากเพิ่มขึ้น เส้นทางหลวงที่ </a:t>
            </a:r>
            <a:r>
              <a:rPr lang="en-US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10 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กม.</a:t>
            </a:r>
            <a:r>
              <a:rPr lang="en-US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69+700 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ดอยรวก เป็นจุดเสี่ยง/จุดอันตรายอันดับแรกของจังหวัดตาก</a:t>
            </a:r>
            <a:endParaRPr lang="th-TH" sz="36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888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287124" y="530333"/>
            <a:ext cx="7021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7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. 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ขยะล้นเมือง และสถานที่กำจัดขยะไม่เพียงพอ</a:t>
            </a:r>
            <a:r>
              <a:rPr lang="th-TH" sz="4000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endParaRPr lang="th-TH" sz="4000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441700" y="1298064"/>
            <a:ext cx="76581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ตัวอย่าง</a:t>
            </a:r>
            <a:r>
              <a:rPr lang="en-US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: </a:t>
            </a:r>
            <a:r>
              <a:rPr lang="th-TH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คาดการณ์</a:t>
            </a:r>
            <a:r>
              <a:rPr lang="th-TH" sz="32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ปริมาณขยะมูล</a:t>
            </a:r>
            <a:r>
              <a:rPr lang="th-TH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ฝอยใน</a:t>
            </a:r>
            <a:r>
              <a:rPr lang="th-TH" sz="32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เขตเทศบาลนครแม่สอด</a:t>
            </a:r>
            <a:endParaRPr lang="th-TH" sz="32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604707"/>
              </p:ext>
            </p:extLst>
          </p:nvPr>
        </p:nvGraphicFramePr>
        <p:xfrm>
          <a:off x="1422400" y="1942684"/>
          <a:ext cx="10185399" cy="454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675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4571" y="1418617"/>
            <a:ext cx="10364451" cy="1121383"/>
          </a:xfrm>
        </p:spPr>
        <p:txBody>
          <a:bodyPr>
            <a:normAutofit/>
          </a:bodyPr>
          <a:lstStyle/>
          <a:p>
            <a:pPr algn="ctr"/>
            <a:r>
              <a:rPr lang="th-TH" sz="6600" b="1" dirty="0" smtClean="0">
                <a:solidFill>
                  <a:srgbClr val="0033CC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จบการนำเสนอ</a:t>
            </a:r>
            <a:endParaRPr lang="th-TH" sz="6600" b="1" dirty="0">
              <a:solidFill>
                <a:srgbClr val="0033CC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8" y="3076575"/>
            <a:ext cx="11404599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43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120900" y="506181"/>
            <a:ext cx="9105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ASEAN</a:t>
            </a:r>
            <a:r>
              <a:rPr lang="th-TH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/</a:t>
            </a:r>
            <a:r>
              <a:rPr lang="en-US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Border Health/</a:t>
            </a:r>
            <a:r>
              <a:rPr lang="th-TH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en-US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SEZ: </a:t>
            </a:r>
            <a:r>
              <a:rPr lang="th-TH" sz="44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ผลกระทบด้าน</a:t>
            </a:r>
            <a:r>
              <a:rPr lang="th-TH" sz="44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สาธารณสุข</a:t>
            </a:r>
            <a:endParaRPr lang="th-TH" sz="4400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96459" y="1470530"/>
            <a:ext cx="10477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thaiDist"/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คาดการณ์ว่าจะมีการเคลื่อนย้ายของประชากรจำนวน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มาก 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และ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มีประชากรต่างชาติ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ที่เข้า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มาใน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ประเทศไทยเพิ่มมากขึ้น </a:t>
            </a:r>
            <a:r>
              <a:rPr lang="th-TH" sz="3600" b="1" dirty="0" smtClean="0">
                <a:solidFill>
                  <a:srgbClr val="00B05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(นักลงทุน นักท่องเที่ยว และแรงงาน)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/>
          </p:nvPr>
        </p:nvGraphicFramePr>
        <p:xfrm>
          <a:off x="205677" y="3830117"/>
          <a:ext cx="11859065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5916"/>
                <a:gridCol w="2267710"/>
                <a:gridCol w="2371813"/>
                <a:gridCol w="2371813"/>
                <a:gridCol w="2371813"/>
              </a:tblGrid>
              <a:tr h="130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ประเภท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ปี พ.ศ. 2555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ปี พ.ศ. 2556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ปี พ.ศ. 2557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ปี พ.ศ. 255</a:t>
                      </a:r>
                      <a:r>
                        <a:rPr lang="en-US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เข้าประเทศ (ราย)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766,623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925</a:t>
                      </a: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566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211</a:t>
                      </a: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793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1,351,781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ออกประเทศ (ราย)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707,351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834</a:t>
                      </a:r>
                      <a:r>
                        <a:rPr lang="en-US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236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149</a:t>
                      </a:r>
                      <a:r>
                        <a:rPr lang="en-US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,</a:t>
                      </a:r>
                      <a:r>
                        <a:rPr lang="th-TH" sz="3600" kern="12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172</a:t>
                      </a:r>
                      <a:endParaRPr lang="en-US" sz="360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1,284,666</a:t>
                      </a:r>
                      <a:endParaRPr lang="en-US" sz="360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901770" y="3051408"/>
            <a:ext cx="110256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3600" b="1" i="0" u="none" strike="noStrike" cap="none" normalizeH="0" baseline="0" dirty="0" smtClean="0">
                <a:ln>
                  <a:noFill/>
                </a:ln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สถิติการเข้า-ออกประเทศด่านพรมแดนแม่สอด (สะพานมิตรภาพไทย-</a:t>
            </a:r>
            <a:r>
              <a:rPr kumimoji="0" lang="th-TH" altLang="th-TH" sz="3600" b="1" i="0" u="none" strike="noStrike" cap="none" normalizeH="0" baseline="0" dirty="0" err="1" smtClean="0">
                <a:ln>
                  <a:noFill/>
                </a:ln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เมียนมา</a:t>
            </a:r>
            <a:r>
              <a:rPr kumimoji="0" lang="th-TH" altLang="th-TH" sz="3600" b="1" i="0" u="none" strike="noStrike" cap="none" normalizeH="0" baseline="0" dirty="0" smtClean="0">
                <a:ln>
                  <a:noFill/>
                </a:ln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)</a:t>
            </a:r>
            <a:endParaRPr kumimoji="0" lang="th-TH" altLang="th-TH" sz="36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67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618325" y="395510"/>
            <a:ext cx="8911687" cy="633190"/>
          </a:xfrm>
        </p:spPr>
        <p:txBody>
          <a:bodyPr>
            <a:noAutofit/>
          </a:bodyPr>
          <a:lstStyle/>
          <a:p>
            <a:pPr lvl="0" algn="r"/>
            <a:r>
              <a:rPr lang="th-TH" altLang="th-TH" b="1" dirty="0">
                <a:solidFill>
                  <a:schemeClr val="tx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ข้อมูลพื้นฐานด้านประชากรจำแนกไทยและ</a:t>
            </a:r>
            <a:r>
              <a:rPr lang="th-TH" altLang="th-TH" b="1" dirty="0" smtClean="0">
                <a:solidFill>
                  <a:schemeClr val="tx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ต่างชาติจังหวัดตาก </a:t>
            </a:r>
            <a:r>
              <a:rPr lang="th-TH" altLang="th-TH" b="1" dirty="0">
                <a:solidFill>
                  <a:schemeClr val="tx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ปี </a:t>
            </a:r>
            <a:r>
              <a:rPr lang="en-US" altLang="th-TH" b="1" dirty="0">
                <a:solidFill>
                  <a:schemeClr val="tx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2559</a:t>
            </a:r>
            <a:r>
              <a:rPr lang="en-US" alt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alt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th-TH" dirty="0">
              <a:solidFill>
                <a:schemeClr val="tx1"/>
              </a:solidFill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113556"/>
              </p:ext>
            </p:extLst>
          </p:nvPr>
        </p:nvGraphicFramePr>
        <p:xfrm>
          <a:off x="419101" y="1460491"/>
          <a:ext cx="11430000" cy="504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41380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อำเภอ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ไทย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ต่างชาติ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รวม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</a:tr>
              <a:tr h="4138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นอก </a:t>
                      </a:r>
                      <a:r>
                        <a:rPr lang="en-US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camp</a:t>
                      </a:r>
                      <a:endParaRPr lang="en-US" sz="2400" b="1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ใน</a:t>
                      </a:r>
                      <a:r>
                        <a:rPr lang="en-US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camp</a:t>
                      </a:r>
                      <a:endParaRPr lang="en-US" sz="2400" b="1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เมือง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89,227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5,723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94,950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บ้านตาก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38,391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1,493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39,884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สามเงา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24,777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578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25,355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แม่สอด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105,503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108,382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213,885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แม่ระมาด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41,000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26,626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67,626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ท่าสองยาง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58,672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43,955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40,888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143,515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พบพระ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56,048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52,895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15,000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123,943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อุ้มผาง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23,253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54,862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12,551</a:t>
                      </a:r>
                      <a:endParaRPr lang="en-US" sz="24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90,666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วังเจ้า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29,379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1,626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0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31,005</a:t>
                      </a:r>
                    </a:p>
                  </a:txBody>
                  <a:tcPr marL="9525" marR="9525" marT="9525" marB="0" anchor="ctr"/>
                </a:tc>
              </a:tr>
              <a:tr h="4138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รวม</a:t>
                      </a:r>
                      <a:endParaRPr lang="en-US" sz="24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466,250</a:t>
                      </a:r>
                      <a:endParaRPr lang="en-US" sz="2400" b="1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296,140</a:t>
                      </a:r>
                      <a:endParaRPr lang="en-US" sz="2400" b="1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68,439</a:t>
                      </a:r>
                      <a:endParaRPr lang="en-US" sz="2400" b="1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830,829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4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65300" y="854838"/>
            <a:ext cx="999490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Bef>
                <a:spcPts val="600"/>
              </a:spcBef>
            </a:pP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อาจทำให้เกิดผลกระทบด้านสาธารณสุข ดังนี้ </a:t>
            </a:r>
            <a:endParaRPr lang="en-US" sz="3600" b="1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457200" algn="thaiDist"/>
            <a:r>
              <a:rPr lang="en-US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1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.</a:t>
            </a:r>
            <a:r>
              <a:rPr lang="th-TH" sz="4000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ความ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ไม่พอเพียงของบริการสาธารณสุข </a:t>
            </a:r>
            <a:endParaRPr lang="th-TH" sz="4000" b="1" dirty="0" smtClean="0">
              <a:solidFill>
                <a:srgbClr val="0000CC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indent="457200" algn="thaiDist">
              <a:spcBef>
                <a:spcPts val="600"/>
              </a:spcBef>
            </a:pP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โดยเฉพาะ </a:t>
            </a:r>
            <a:r>
              <a:rPr lang="en-US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5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อำเภอชายแดน ที่มีกลุ่มเป้าหมายในการให้บริการทั้งประชากรไทย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และต่างชาติ นอกจากนี้ยังมีการจัดบริการเชิงรุกแก่ชาวต่างชาติในชุมชนโดยการจัดตั้ง </a:t>
            </a:r>
            <a:r>
              <a:rPr lang="en-US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Health Post, Malaria Post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ในชุมชนต่างชาติ และมีการประสานความร่วมมือระหว่างองค์กรเอกชนในพื้นที่ ได้แก่ แม่ตาวคลินิก, </a:t>
            </a:r>
            <a:r>
              <a:rPr lang="en-US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PUI</a:t>
            </a:r>
            <a:r>
              <a:rPr lang="en-US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, SMRU, IRC 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เป็นต้น</a:t>
            </a:r>
            <a:endParaRPr lang="en-US" sz="3600" b="1" dirty="0"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611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01800" y="1746935"/>
            <a:ext cx="9436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สัดส่วนของบุคลากรวิชาชีพสำคัญในจังหวัดตากต่อ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ประชากรสูง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กว่าค่ามาตรฐานของประเทศ โดยเฉพาะ </a:t>
            </a:r>
            <a:r>
              <a:rPr lang="en-US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5 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อำเภอฝั่งตะวันตก ซึ่งเป็นแนว</a:t>
            </a:r>
            <a:r>
              <a:rPr lang="th-TH" sz="36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ชายแดนติดต่อ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กับประเทศ</a:t>
            </a:r>
            <a:r>
              <a:rPr lang="th-TH" sz="3600" b="1" dirty="0" err="1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เมียนมา</a:t>
            </a:r>
            <a:r>
              <a:rPr lang="th-TH" sz="36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endParaRPr lang="th-TH" sz="3600" b="1" dirty="0" smtClean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แนวโน้มการให้บริการรักษาพยาบาลในกลุ่มประชากรต่างชาติเพิ่มขึ้น</a:t>
            </a:r>
            <a:endParaRPr lang="th-TH" sz="36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470406" y="691634"/>
            <a:ext cx="61350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2. 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ภาระ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งานของบุคลากรสาธารณสุขเพิ่มขึ้น</a:t>
            </a:r>
            <a:endParaRPr lang="th-TH" sz="4000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0943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9" y="241300"/>
            <a:ext cx="11430001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9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54" y="254000"/>
            <a:ext cx="11647146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1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676401" y="327972"/>
            <a:ext cx="1018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en-US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3.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ภาระค่าใช้จ่ายด้านสาธารณสุขเพิ่มขึ้น   </a:t>
            </a:r>
            <a:endParaRPr lang="en-US" sz="4000" dirty="0">
              <a:solidFill>
                <a:srgbClr val="0000CC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r>
              <a:rPr lang="th-TH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ภาครัฐ</a:t>
            </a:r>
            <a:r>
              <a:rPr lang="th-TH" sz="32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ต้องรับภาระค่าใช้จ่ายในการรักษาพยาบาลในผู้ป่วย</a:t>
            </a:r>
            <a:r>
              <a:rPr lang="th-TH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ต่างชาติเพิ่มขึ้น</a:t>
            </a:r>
            <a:endParaRPr lang="en-US" sz="3200" b="1" dirty="0"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21" y="1800443"/>
            <a:ext cx="5694158" cy="4816257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450" y="1800443"/>
            <a:ext cx="5706351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164891" y="562224"/>
            <a:ext cx="89915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4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. 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โอกาสการแพร่กระจายของโรคระบาด/ 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โรคติดต่อ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ชายแดน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/ </a:t>
            </a:r>
          </a:p>
          <a:p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4000" b="1" dirty="0" smtClean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โรคอุบัติใหม่ อุบัติ</a:t>
            </a:r>
            <a:r>
              <a:rPr lang="th-TH" sz="4000" b="1" dirty="0">
                <a:solidFill>
                  <a:srgbClr val="0000CC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ซ้ำเพิ่มขึ้น </a:t>
            </a:r>
            <a:endParaRPr lang="th-TH" sz="4000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384300" y="2346520"/>
            <a:ext cx="99431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ea typeface="Calibri" panose="020F0502020204030204" pitchFamily="34" charset="0"/>
                <a:cs typeface="TH SarabunPSK" panose="020B0500040200020003" pitchFamily="34" charset="-34"/>
              </a:rPr>
              <a:t>	</a:t>
            </a:r>
            <a:r>
              <a:rPr lang="th-TH" sz="3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ในปัจจุบันโรคติดต่อที่เป็นปัญหาสำคัญในพื้นที่ชายแดนจังหวัดตาก ได้แก่ วัณโรค 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โรค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ที่ป้องกันได้ด้วยวัคซีน 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ฯลฯ ซึ่ง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หากมีการเคลื่อนย้ายประชากรจำนวนมากตามที่คาดการณ์ไว้ รวมถึงการคมนาคมระหว่างประเทศไทย-</a:t>
            </a:r>
            <a:r>
              <a:rPr lang="th-TH" sz="36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เมียน</a:t>
            </a:r>
            <a:r>
              <a:rPr lang="th-TH" sz="3600" b="1" dirty="0" err="1" smtClean="0">
                <a:latin typeface="Angsana New" panose="02020603050405020304" pitchFamily="18" charset="-34"/>
                <a:cs typeface="Angsana New" panose="02020603050405020304" pitchFamily="18" charset="-34"/>
              </a:rPr>
              <a:t>มา</a:t>
            </a:r>
            <a:r>
              <a:rPr lang="th-TH" sz="3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สะดวก</a:t>
            </a:r>
            <a:r>
              <a:rPr lang="th-TH" sz="36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มากขึ้น ย่อมเพิ่มโอกาสในการแพร่กระจายของโรคระบาด/ โรคติดต่อชายแดน/ โรคอุบัติใหม่อุบัติซ้ำมากขึ้นด้วย</a:t>
            </a:r>
            <a:endParaRPr lang="en-US" sz="36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07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่อ">
  <a:themeElements>
    <a:clrScheme name="น้ำเงินโทนอุ่น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ช่อ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273</TotalTime>
  <Words>528</Words>
  <Application>Microsoft Office PowerPoint</Application>
  <PresentationFormat>แบบจอกว้าง</PresentationFormat>
  <Paragraphs>121</Paragraphs>
  <Slides>13</Slides>
  <Notes>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13</vt:i4>
      </vt:variant>
    </vt:vector>
  </HeadingPairs>
  <TitlesOfParts>
    <vt:vector size="25" baseType="lpstr">
      <vt:lpstr>Angsana New</vt:lpstr>
      <vt:lpstr>Arial</vt:lpstr>
      <vt:lpstr>Calibri</vt:lpstr>
      <vt:lpstr>Century Gothic</vt:lpstr>
      <vt:lpstr>Cordia New</vt:lpstr>
      <vt:lpstr>DilleniaUPC</vt:lpstr>
      <vt:lpstr>TH NiramitIT๙</vt:lpstr>
      <vt:lpstr>TH SarabunPSK</vt:lpstr>
      <vt:lpstr>Times New Roman</vt:lpstr>
      <vt:lpstr>Wingdings</vt:lpstr>
      <vt:lpstr>Wingdings 3</vt:lpstr>
      <vt:lpstr>ช่อ</vt:lpstr>
      <vt:lpstr>งานนำเสนอ PowerPoint</vt:lpstr>
      <vt:lpstr>งานนำเสนอ PowerPoint</vt:lpstr>
      <vt:lpstr>ข้อมูลพื้นฐานด้านประชากรจำแนกไทยและต่างชาติจังหวัดตาก ปี 2559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5. สภาพที่อยู่อาศัยแออัด </vt:lpstr>
      <vt:lpstr>งานนำเสนอ PowerPoint</vt:lpstr>
      <vt:lpstr>งานนำเสนอ PowerPoint</vt:lpstr>
      <vt:lpstr>จบการนำเสนอ</vt:lpstr>
    </vt:vector>
  </TitlesOfParts>
  <Company>xxxxx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งานสาธารณสุขชายแดน</dc:title>
  <dc:creator>xxx</dc:creator>
  <cp:lastModifiedBy>xxx</cp:lastModifiedBy>
  <cp:revision>39</cp:revision>
  <dcterms:created xsi:type="dcterms:W3CDTF">2016-08-07T21:44:26Z</dcterms:created>
  <dcterms:modified xsi:type="dcterms:W3CDTF">2016-08-08T04:47:06Z</dcterms:modified>
</cp:coreProperties>
</file>